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56" r:id="rId3"/>
    <p:sldId id="272" r:id="rId4"/>
    <p:sldId id="289" r:id="rId5"/>
    <p:sldId id="270" r:id="rId6"/>
    <p:sldId id="273" r:id="rId7"/>
    <p:sldId id="276" r:id="rId8"/>
    <p:sldId id="275" r:id="rId9"/>
    <p:sldId id="285" r:id="rId10"/>
    <p:sldId id="262" r:id="rId11"/>
    <p:sldId id="279" r:id="rId12"/>
    <p:sldId id="259" r:id="rId13"/>
    <p:sldId id="280" r:id="rId14"/>
    <p:sldId id="287" r:id="rId15"/>
    <p:sldId id="265" r:id="rId16"/>
    <p:sldId id="290" r:id="rId17"/>
    <p:sldId id="266" r:id="rId18"/>
    <p:sldId id="267" r:id="rId19"/>
    <p:sldId id="264"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02"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Year </a:t>
            </a:r>
            <a:r>
              <a:rPr lang="en-GB" dirty="0" smtClean="0"/>
              <a:t>10 </a:t>
            </a:r>
            <a:r>
              <a:rPr lang="en-GB" dirty="0"/>
              <a:t>Allocations / 2 week cycle (50Hrs)</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9475308641975315E-2"/>
          <c:y val="9.8978272690253985E-2"/>
          <c:w val="0.84104938271604934"/>
          <c:h val="0.81326758526306997"/>
        </c:manualLayout>
      </c:layout>
      <c:pie3DChart>
        <c:varyColors val="1"/>
        <c:ser>
          <c:idx val="0"/>
          <c:order val="0"/>
          <c:tx>
            <c:strRef>
              <c:f>Sheet1!$B$1</c:f>
              <c:strCache>
                <c:ptCount val="1"/>
                <c:pt idx="0">
                  <c:v>Year 10 Allocations / 2 week cycle (50Hrs)</c:v>
                </c:pt>
              </c:strCache>
            </c:strRef>
          </c:tx>
          <c:dLbls>
            <c:dLbl>
              <c:idx val="3"/>
              <c:layout/>
              <c:tx>
                <c:rich>
                  <a:bodyPr/>
                  <a:lstStyle/>
                  <a:p>
                    <a:r>
                      <a:rPr lang="en-US" dirty="0" smtClean="0"/>
                      <a:t>RS,1</a:t>
                    </a:r>
                    <a:endParaRPr lang="en-US" dirty="0"/>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Sheet1!$A$2:$A$7</c:f>
              <c:strCache>
                <c:ptCount val="6"/>
                <c:pt idx="0">
                  <c:v>English </c:v>
                </c:pt>
                <c:pt idx="1">
                  <c:v>Maths</c:v>
                </c:pt>
                <c:pt idx="2">
                  <c:v>Science</c:v>
                </c:pt>
                <c:pt idx="3">
                  <c:v>RS/Engaging Minds</c:v>
                </c:pt>
                <c:pt idx="4">
                  <c:v>PE</c:v>
                </c:pt>
                <c:pt idx="5">
                  <c:v>Options x  4</c:v>
                </c:pt>
              </c:strCache>
            </c:strRef>
          </c:cat>
          <c:val>
            <c:numRef>
              <c:f>Sheet1!$B$2:$B$7</c:f>
              <c:numCache>
                <c:formatCode>General</c:formatCode>
                <c:ptCount val="6"/>
                <c:pt idx="0" formatCode="0">
                  <c:v>8</c:v>
                </c:pt>
                <c:pt idx="1">
                  <c:v>9</c:v>
                </c:pt>
                <c:pt idx="2">
                  <c:v>8</c:v>
                </c:pt>
                <c:pt idx="3">
                  <c:v>1</c:v>
                </c:pt>
                <c:pt idx="4">
                  <c:v>4</c:v>
                </c:pt>
                <c:pt idx="5">
                  <c:v>20</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Year </a:t>
            </a:r>
            <a:r>
              <a:rPr lang="en-GB" dirty="0" smtClean="0"/>
              <a:t>11 </a:t>
            </a:r>
            <a:r>
              <a:rPr lang="en-GB" dirty="0"/>
              <a:t>Allocations / 2 week cycle (50Hrs)</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9475308641975315E-2"/>
          <c:y val="9.8978272690253985E-2"/>
          <c:w val="0.84104938271604934"/>
          <c:h val="0.81326758526306997"/>
        </c:manualLayout>
      </c:layout>
      <c:pie3DChart>
        <c:varyColors val="1"/>
        <c:ser>
          <c:idx val="0"/>
          <c:order val="0"/>
          <c:tx>
            <c:strRef>
              <c:f>Sheet1!$B$1</c:f>
              <c:strCache>
                <c:ptCount val="1"/>
                <c:pt idx="0">
                  <c:v>Year 10 Allocations / 2 week cycle (50Hrs)</c:v>
                </c:pt>
              </c:strCache>
            </c:strRef>
          </c:tx>
          <c:dLbls>
            <c:dLbl>
              <c:idx val="3"/>
              <c:layout/>
              <c:tx>
                <c:rich>
                  <a:bodyPr/>
                  <a:lstStyle/>
                  <a:p>
                    <a:r>
                      <a:rPr lang="en-US" dirty="0" smtClean="0"/>
                      <a:t>RS,1</a:t>
                    </a:r>
                    <a:endParaRPr lang="en-US" dirty="0"/>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Sheet1!$A$2:$A$7</c:f>
              <c:strCache>
                <c:ptCount val="6"/>
                <c:pt idx="0">
                  <c:v>English </c:v>
                </c:pt>
                <c:pt idx="1">
                  <c:v>Maths</c:v>
                </c:pt>
                <c:pt idx="2">
                  <c:v>Science</c:v>
                </c:pt>
                <c:pt idx="3">
                  <c:v>RS/Engaging Minds</c:v>
                </c:pt>
                <c:pt idx="4">
                  <c:v>PE</c:v>
                </c:pt>
                <c:pt idx="5">
                  <c:v>Options x  4</c:v>
                </c:pt>
              </c:strCache>
            </c:strRef>
          </c:cat>
          <c:val>
            <c:numRef>
              <c:f>Sheet1!$B$2:$B$7</c:f>
              <c:numCache>
                <c:formatCode>General</c:formatCode>
                <c:ptCount val="6"/>
                <c:pt idx="0" formatCode="0">
                  <c:v>9</c:v>
                </c:pt>
                <c:pt idx="1">
                  <c:v>8</c:v>
                </c:pt>
                <c:pt idx="2">
                  <c:v>8</c:v>
                </c:pt>
                <c:pt idx="3">
                  <c:v>1</c:v>
                </c:pt>
                <c:pt idx="4">
                  <c:v>4</c:v>
                </c:pt>
                <c:pt idx="5">
                  <c:v>20</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B48D0-489C-45E3-A8FF-49D73E00B731}" type="datetimeFigureOut">
              <a:rPr lang="en-GB" smtClean="0"/>
              <a:t>14/11/2019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55B08-6CB0-4A03-945B-1671377B0150}" type="slidenum">
              <a:rPr lang="en-GB" smtClean="0"/>
              <a:t>‹#›</a:t>
            </a:fld>
            <a:endParaRPr lang="en-GB"/>
          </a:p>
        </p:txBody>
      </p:sp>
    </p:spTree>
    <p:extLst>
      <p:ext uri="{BB962C8B-B14F-4D97-AF65-F5344CB8AC3E}">
        <p14:creationId xmlns:p14="http://schemas.microsoft.com/office/powerpoint/2010/main" val="348310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Option</a:t>
            </a:r>
            <a:r>
              <a:rPr lang="en-GB" baseline="0" dirty="0" smtClean="0"/>
              <a:t> Subject report</a:t>
            </a:r>
            <a:endParaRPr lang="en-GB" dirty="0"/>
          </a:p>
        </p:txBody>
      </p:sp>
      <p:sp>
        <p:nvSpPr>
          <p:cNvPr id="4" name="Slide Number Placeholder 3"/>
          <p:cNvSpPr>
            <a:spLocks noGrp="1"/>
          </p:cNvSpPr>
          <p:nvPr>
            <p:ph type="sldNum" sz="quarter" idx="10"/>
          </p:nvPr>
        </p:nvSpPr>
        <p:spPr/>
        <p:txBody>
          <a:bodyPr/>
          <a:lstStyle/>
          <a:p>
            <a:fld id="{36655B08-6CB0-4A03-945B-1671377B0150}" type="slidenum">
              <a:rPr lang="en-GB" smtClean="0"/>
              <a:t>10</a:t>
            </a:fld>
            <a:endParaRPr lang="en-GB"/>
          </a:p>
        </p:txBody>
      </p:sp>
    </p:spTree>
    <p:extLst>
      <p:ext uri="{BB962C8B-B14F-4D97-AF65-F5344CB8AC3E}">
        <p14:creationId xmlns:p14="http://schemas.microsoft.com/office/powerpoint/2010/main" val="298867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the options form from 2019-20</a:t>
            </a:r>
            <a:r>
              <a:rPr lang="en-GB" baseline="0" dirty="0" smtClean="0"/>
              <a:t> and is subject to change for 2020 cohort</a:t>
            </a:r>
            <a:endParaRPr lang="en-GB" dirty="0" smtClean="0"/>
          </a:p>
          <a:p>
            <a:endParaRPr lang="en-GB" dirty="0"/>
          </a:p>
        </p:txBody>
      </p:sp>
      <p:sp>
        <p:nvSpPr>
          <p:cNvPr id="4" name="Slide Number Placeholder 3"/>
          <p:cNvSpPr>
            <a:spLocks noGrp="1"/>
          </p:cNvSpPr>
          <p:nvPr>
            <p:ph type="sldNum" sz="quarter" idx="10"/>
          </p:nvPr>
        </p:nvSpPr>
        <p:spPr/>
        <p:txBody>
          <a:bodyPr/>
          <a:lstStyle/>
          <a:p>
            <a:fld id="{36655B08-6CB0-4A03-945B-1671377B0150}" type="slidenum">
              <a:rPr lang="en-GB" smtClean="0"/>
              <a:t>14</a:t>
            </a:fld>
            <a:endParaRPr lang="en-GB"/>
          </a:p>
        </p:txBody>
      </p:sp>
    </p:spTree>
    <p:extLst>
      <p:ext uri="{BB962C8B-B14F-4D97-AF65-F5344CB8AC3E}">
        <p14:creationId xmlns:p14="http://schemas.microsoft.com/office/powerpoint/2010/main" val="240140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options form from 2019-20</a:t>
            </a:r>
            <a:r>
              <a:rPr lang="en-GB" baseline="0" dirty="0" smtClean="0"/>
              <a:t> and is subject to change for 2020 cohort</a:t>
            </a:r>
            <a:endParaRPr lang="en-GB" dirty="0"/>
          </a:p>
        </p:txBody>
      </p:sp>
      <p:sp>
        <p:nvSpPr>
          <p:cNvPr id="4" name="Slide Number Placeholder 3"/>
          <p:cNvSpPr>
            <a:spLocks noGrp="1"/>
          </p:cNvSpPr>
          <p:nvPr>
            <p:ph type="sldNum" sz="quarter" idx="10"/>
          </p:nvPr>
        </p:nvSpPr>
        <p:spPr/>
        <p:txBody>
          <a:bodyPr/>
          <a:lstStyle/>
          <a:p>
            <a:fld id="{36655B08-6CB0-4A03-945B-1671377B0150}" type="slidenum">
              <a:rPr lang="en-GB" smtClean="0"/>
              <a:t>16</a:t>
            </a:fld>
            <a:endParaRPr lang="en-GB"/>
          </a:p>
        </p:txBody>
      </p:sp>
    </p:spTree>
    <p:extLst>
      <p:ext uri="{BB962C8B-B14F-4D97-AF65-F5344CB8AC3E}">
        <p14:creationId xmlns:p14="http://schemas.microsoft.com/office/powerpoint/2010/main" val="149236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55B08-6CB0-4A03-945B-1671377B0150}" type="slidenum">
              <a:rPr lang="en-GB" smtClean="0"/>
              <a:t>20</a:t>
            </a:fld>
            <a:endParaRPr lang="en-GB"/>
          </a:p>
        </p:txBody>
      </p:sp>
    </p:spTree>
    <p:extLst>
      <p:ext uri="{BB962C8B-B14F-4D97-AF65-F5344CB8AC3E}">
        <p14:creationId xmlns:p14="http://schemas.microsoft.com/office/powerpoint/2010/main" val="364891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81524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11735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24622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4606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68082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74865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227553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351240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5187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14100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24909-D3D6-477A-90A8-81C86FAAA30F}" type="datetimeFigureOut">
              <a:rPr lang="en-GB" smtClean="0"/>
              <a:t>14/11/2019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01B3474-90DE-449E-8FAA-97654FF7221C}" type="slidenum">
              <a:rPr lang="en-GB" smtClean="0"/>
              <a:t>‹#›</a:t>
            </a:fld>
            <a:endParaRPr lang="en-GB" dirty="0"/>
          </a:p>
        </p:txBody>
      </p:sp>
    </p:spTree>
    <p:extLst>
      <p:ext uri="{BB962C8B-B14F-4D97-AF65-F5344CB8AC3E}">
        <p14:creationId xmlns:p14="http://schemas.microsoft.com/office/powerpoint/2010/main" val="129321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24909-D3D6-477A-90A8-81C86FAAA30F}" type="datetimeFigureOut">
              <a:rPr lang="en-GB" smtClean="0"/>
              <a:t>14/11/2019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B3474-90DE-449E-8FAA-97654FF7221C}" type="slidenum">
              <a:rPr lang="en-GB" smtClean="0"/>
              <a:t>‹#›</a:t>
            </a:fld>
            <a:endParaRPr lang="en-GB" dirty="0"/>
          </a:p>
        </p:txBody>
      </p:sp>
    </p:spTree>
    <p:extLst>
      <p:ext uri="{BB962C8B-B14F-4D97-AF65-F5344CB8AC3E}">
        <p14:creationId xmlns:p14="http://schemas.microsoft.com/office/powerpoint/2010/main" val="145171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Users\ibutler\Pictures\SWA 2017-2018 planner cover (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42977"/>
            <a:ext cx="6363644" cy="659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2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16632"/>
            <a:ext cx="8133703" cy="655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32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31837"/>
            <a:ext cx="8229600" cy="1143000"/>
          </a:xfrm>
        </p:spPr>
        <p:txBody>
          <a:bodyPr>
            <a:normAutofit fontScale="90000"/>
          </a:bodyPr>
          <a:lstStyle/>
          <a:p>
            <a:r>
              <a:rPr lang="en-GB" sz="4000" u="sng" spc="600" dirty="0" smtClean="0">
                <a:latin typeface="Gill Sans MT" panose="020B0502020104020203" pitchFamily="34" charset="0"/>
              </a:rPr>
              <a:t>KEY DATES AND DEADLINES</a:t>
            </a:r>
            <a:r>
              <a:rPr lang="en-GB" dirty="0" smtClean="0"/>
              <a:t/>
            </a:r>
            <a:br>
              <a:rPr lang="en-GB" dirty="0" smtClean="0"/>
            </a:br>
            <a:endParaRPr lang="en-GB" dirty="0"/>
          </a:p>
        </p:txBody>
      </p:sp>
      <p:sp>
        <p:nvSpPr>
          <p:cNvPr id="3" name="Content Placeholder 2"/>
          <p:cNvSpPr>
            <a:spLocks noGrp="1"/>
          </p:cNvSpPr>
          <p:nvPr>
            <p:ph idx="1"/>
          </p:nvPr>
        </p:nvSpPr>
        <p:spPr>
          <a:xfrm>
            <a:off x="457200" y="1783357"/>
            <a:ext cx="8229600" cy="4813995"/>
          </a:xfrm>
        </p:spPr>
        <p:txBody>
          <a:bodyPr>
            <a:normAutofit fontScale="85000" lnSpcReduction="10000"/>
          </a:bodyPr>
          <a:lstStyle/>
          <a:p>
            <a:pPr lvl="0"/>
            <a:r>
              <a:rPr lang="en-GB" dirty="0" smtClean="0"/>
              <a:t>14</a:t>
            </a:r>
            <a:r>
              <a:rPr lang="en-GB" baseline="30000" dirty="0" smtClean="0"/>
              <a:t>th</a:t>
            </a:r>
            <a:r>
              <a:rPr lang="en-GB" dirty="0" smtClean="0"/>
              <a:t> November 2019 - Options evening – Opportunity to meet Heads of Department to discuss individual options. </a:t>
            </a:r>
          </a:p>
          <a:p>
            <a:pPr lvl="0"/>
            <a:r>
              <a:rPr lang="en-GB" dirty="0" smtClean="0"/>
              <a:t>23rd </a:t>
            </a:r>
            <a:r>
              <a:rPr lang="en-GB" dirty="0"/>
              <a:t>January </a:t>
            </a:r>
            <a:r>
              <a:rPr lang="en-GB" dirty="0" smtClean="0"/>
              <a:t>2020– </a:t>
            </a:r>
            <a:r>
              <a:rPr lang="en-GB" dirty="0"/>
              <a:t>Options subject report issued to parents &amp; carers. Option booklet available on website. </a:t>
            </a:r>
          </a:p>
          <a:p>
            <a:pPr lvl="0"/>
            <a:r>
              <a:rPr lang="en-GB" dirty="0" smtClean="0"/>
              <a:t>10</a:t>
            </a:r>
            <a:r>
              <a:rPr lang="en-GB" baseline="30000" dirty="0" smtClean="0"/>
              <a:t>th</a:t>
            </a:r>
            <a:r>
              <a:rPr lang="en-GB" dirty="0" smtClean="0"/>
              <a:t> </a:t>
            </a:r>
            <a:r>
              <a:rPr lang="en-GB" dirty="0"/>
              <a:t>February </a:t>
            </a:r>
            <a:r>
              <a:rPr lang="en-GB" dirty="0" smtClean="0"/>
              <a:t>2020 </a:t>
            </a:r>
            <a:r>
              <a:rPr lang="en-GB" dirty="0"/>
              <a:t>– Options process opens – students to take completed forms back to their tutor to get it checked that they have followed all of the criteria.</a:t>
            </a:r>
          </a:p>
          <a:p>
            <a:pPr lvl="0"/>
            <a:r>
              <a:rPr lang="en-GB" smtClean="0"/>
              <a:t>Monday </a:t>
            </a:r>
            <a:r>
              <a:rPr lang="en-GB" dirty="0" smtClean="0"/>
              <a:t>16</a:t>
            </a:r>
            <a:r>
              <a:rPr lang="en-GB" baseline="30000" dirty="0" smtClean="0"/>
              <a:t>th</a:t>
            </a:r>
            <a:r>
              <a:rPr lang="en-GB" dirty="0" smtClean="0"/>
              <a:t> </a:t>
            </a:r>
            <a:r>
              <a:rPr lang="en-GB" dirty="0"/>
              <a:t>March </a:t>
            </a:r>
            <a:r>
              <a:rPr lang="en-GB" dirty="0" smtClean="0"/>
              <a:t>2020 </a:t>
            </a:r>
            <a:r>
              <a:rPr lang="en-GB" dirty="0"/>
              <a:t>– Final deadline for all option forms to be back with the tutor.</a:t>
            </a:r>
          </a:p>
          <a:p>
            <a:pPr lvl="0"/>
            <a:r>
              <a:rPr lang="en-GB" dirty="0"/>
              <a:t>Start KS4 Options in </a:t>
            </a:r>
            <a:r>
              <a:rPr lang="en-GB" dirty="0" smtClean="0"/>
              <a:t>Year </a:t>
            </a:r>
            <a:r>
              <a:rPr lang="en-GB" dirty="0"/>
              <a:t>10.</a:t>
            </a:r>
          </a:p>
          <a:p>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9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3885"/>
            <a:ext cx="8229600" cy="1143000"/>
          </a:xfrm>
        </p:spPr>
        <p:txBody>
          <a:bodyPr>
            <a:normAutofit fontScale="90000"/>
          </a:bodyPr>
          <a:lstStyle/>
          <a:p>
            <a:r>
              <a:rPr lang="en-GB" sz="5300" u="sng" spc="600" dirty="0" smtClean="0">
                <a:latin typeface="Gill Sans MT" panose="020B0502020104020203" pitchFamily="34" charset="0"/>
              </a:rPr>
              <a:t>PROCESS</a:t>
            </a:r>
            <a:r>
              <a:rPr lang="en-GB" dirty="0" smtClean="0"/>
              <a:t/>
            </a:r>
            <a:br>
              <a:rPr lang="en-GB" dirty="0" smtClean="0"/>
            </a:br>
            <a:endParaRPr lang="en-GB" dirty="0"/>
          </a:p>
        </p:txBody>
      </p:sp>
      <p:sp>
        <p:nvSpPr>
          <p:cNvPr id="3" name="Content Placeholder 2"/>
          <p:cNvSpPr>
            <a:spLocks noGrp="1"/>
          </p:cNvSpPr>
          <p:nvPr>
            <p:ph idx="1"/>
          </p:nvPr>
        </p:nvSpPr>
        <p:spPr>
          <a:xfrm>
            <a:off x="457200" y="2215405"/>
            <a:ext cx="8229600" cy="4525963"/>
          </a:xfrm>
        </p:spPr>
        <p:txBody>
          <a:bodyPr>
            <a:normAutofit/>
          </a:bodyPr>
          <a:lstStyle/>
          <a:p>
            <a:pPr lvl="0"/>
            <a:r>
              <a:rPr lang="en-GB" dirty="0" smtClean="0">
                <a:latin typeface="Gill Sans MT" panose="020B0502020104020203" pitchFamily="34" charset="0"/>
              </a:rPr>
              <a:t>Using </a:t>
            </a:r>
            <a:r>
              <a:rPr lang="en-GB" dirty="0">
                <a:latin typeface="Gill Sans MT" panose="020B0502020104020203" pitchFamily="34" charset="0"/>
              </a:rPr>
              <a:t>all the information given, carefully choose </a:t>
            </a:r>
            <a:r>
              <a:rPr lang="en-GB" dirty="0" smtClean="0">
                <a:latin typeface="Gill Sans MT" panose="020B0502020104020203" pitchFamily="34" charset="0"/>
              </a:rPr>
              <a:t>four </a:t>
            </a:r>
            <a:r>
              <a:rPr lang="en-GB" dirty="0">
                <a:latin typeface="Gill Sans MT" panose="020B0502020104020203" pitchFamily="34" charset="0"/>
              </a:rPr>
              <a:t>options and a reserve.</a:t>
            </a:r>
          </a:p>
          <a:p>
            <a:pPr lvl="0"/>
            <a:r>
              <a:rPr lang="en-GB" dirty="0">
                <a:latin typeface="Gill Sans MT" panose="020B0502020104020203" pitchFamily="34" charset="0"/>
              </a:rPr>
              <a:t>It is important to read the options form carefully. There are four option choices, but at least one choice must be </a:t>
            </a:r>
            <a:r>
              <a:rPr lang="en-GB" dirty="0" smtClean="0">
                <a:latin typeface="Gill Sans MT" panose="020B0502020104020203" pitchFamily="34" charset="0"/>
              </a:rPr>
              <a:t>either History or Geography.</a:t>
            </a:r>
            <a:endParaRPr lang="en-GB" dirty="0">
              <a:latin typeface="Gill Sans MT" panose="020B0502020104020203" pitchFamily="34" charset="0"/>
            </a:endParaRPr>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111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79909"/>
            <a:ext cx="8229600" cy="1143000"/>
          </a:xfrm>
        </p:spPr>
        <p:txBody>
          <a:bodyPr>
            <a:normAutofit fontScale="90000"/>
          </a:bodyPr>
          <a:lstStyle/>
          <a:p>
            <a:r>
              <a:rPr lang="en-GB" sz="5300" u="sng" spc="600" dirty="0" smtClean="0">
                <a:latin typeface="Gill Sans MT" panose="020B0502020104020203" pitchFamily="34" charset="0"/>
              </a:rPr>
              <a:t>PROCESS</a:t>
            </a:r>
            <a:r>
              <a:rPr lang="en-GB" dirty="0" smtClean="0"/>
              <a:t/>
            </a:r>
            <a:br>
              <a:rPr lang="en-GB" dirty="0" smtClean="0"/>
            </a:br>
            <a:endParaRPr lang="en-GB" dirty="0"/>
          </a:p>
        </p:txBody>
      </p:sp>
      <p:sp>
        <p:nvSpPr>
          <p:cNvPr id="3" name="Content Placeholder 2"/>
          <p:cNvSpPr>
            <a:spLocks noGrp="1"/>
          </p:cNvSpPr>
          <p:nvPr>
            <p:ph idx="1"/>
          </p:nvPr>
        </p:nvSpPr>
        <p:spPr>
          <a:xfrm>
            <a:off x="457200" y="2359421"/>
            <a:ext cx="8229600" cy="4525963"/>
          </a:xfrm>
        </p:spPr>
        <p:txBody>
          <a:bodyPr>
            <a:normAutofit/>
          </a:bodyPr>
          <a:lstStyle/>
          <a:p>
            <a:pPr lvl="0"/>
            <a:r>
              <a:rPr lang="en-GB" dirty="0" smtClean="0">
                <a:latin typeface="Gill Sans MT" panose="020B0502020104020203" pitchFamily="34" charset="0"/>
              </a:rPr>
              <a:t>Number </a:t>
            </a:r>
            <a:r>
              <a:rPr lang="en-GB" dirty="0">
                <a:latin typeface="Gill Sans MT" panose="020B0502020104020203" pitchFamily="34" charset="0"/>
              </a:rPr>
              <a:t>the four option choices in terms of preference, 1 to 4, using the boxes alongside the subject. The reserve subject choice </a:t>
            </a:r>
            <a:r>
              <a:rPr lang="en-GB" b="1" u="sng" dirty="0">
                <a:latin typeface="Gill Sans MT" panose="020B0502020104020203" pitchFamily="34" charset="0"/>
              </a:rPr>
              <a:t>must</a:t>
            </a:r>
            <a:r>
              <a:rPr lang="en-GB" dirty="0">
                <a:latin typeface="Gill Sans MT" panose="020B0502020104020203" pitchFamily="34" charset="0"/>
              </a:rPr>
              <a:t> be written into the box provided. This is the 5</a:t>
            </a:r>
            <a:r>
              <a:rPr lang="en-GB" baseline="30000" dirty="0">
                <a:latin typeface="Gill Sans MT" panose="020B0502020104020203" pitchFamily="34" charset="0"/>
              </a:rPr>
              <a:t>th</a:t>
            </a:r>
            <a:r>
              <a:rPr lang="en-GB" dirty="0">
                <a:latin typeface="Gill Sans MT" panose="020B0502020104020203" pitchFamily="34" charset="0"/>
              </a:rPr>
              <a:t> choice of subject. </a:t>
            </a:r>
          </a:p>
          <a:p>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7468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425124" cy="625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26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fontScale="90000"/>
          </a:bodyPr>
          <a:lstStyle/>
          <a:p>
            <a:r>
              <a:rPr lang="en-GB" sz="5300" u="sng" spc="600" dirty="0" smtClean="0">
                <a:latin typeface="Gill Sans MT" panose="020B0502020104020203" pitchFamily="34" charset="0"/>
              </a:rPr>
              <a:t>MAKING YOUR CHOICES</a:t>
            </a:r>
            <a:r>
              <a:rPr lang="en-GB" dirty="0" smtClean="0"/>
              <a:t/>
            </a:r>
            <a:br>
              <a:rPr lang="en-GB" dirty="0" smtClean="0"/>
            </a:br>
            <a:endParaRPr lang="en-GB" dirty="0"/>
          </a:p>
        </p:txBody>
      </p:sp>
      <p:sp>
        <p:nvSpPr>
          <p:cNvPr id="3" name="Content Placeholder 2"/>
          <p:cNvSpPr>
            <a:spLocks noGrp="1"/>
          </p:cNvSpPr>
          <p:nvPr>
            <p:ph idx="1"/>
          </p:nvPr>
        </p:nvSpPr>
        <p:spPr>
          <a:xfrm>
            <a:off x="457200" y="2492896"/>
            <a:ext cx="8229600" cy="3384376"/>
          </a:xfrm>
        </p:spPr>
        <p:txBody>
          <a:bodyPr>
            <a:normAutofit/>
          </a:bodyPr>
          <a:lstStyle/>
          <a:p>
            <a:r>
              <a:rPr lang="en-GB" dirty="0" smtClean="0">
                <a:latin typeface="Gill Sans MT" panose="020B0502020104020203" pitchFamily="34" charset="0"/>
              </a:rPr>
              <a:t>You </a:t>
            </a:r>
            <a:r>
              <a:rPr lang="en-GB" dirty="0">
                <a:latin typeface="Gill Sans MT" panose="020B0502020104020203" pitchFamily="34" charset="0"/>
              </a:rPr>
              <a:t>must choose at least 1 option </a:t>
            </a:r>
            <a:r>
              <a:rPr lang="en-GB" dirty="0" smtClean="0">
                <a:latin typeface="Gill Sans MT" panose="020B0502020104020203" pitchFamily="34" charset="0"/>
              </a:rPr>
              <a:t>from History or Geography. (You can </a:t>
            </a:r>
            <a:r>
              <a:rPr lang="en-GB" dirty="0">
                <a:latin typeface="Gill Sans MT" panose="020B0502020104020203" pitchFamily="34" charset="0"/>
              </a:rPr>
              <a:t>choose </a:t>
            </a:r>
            <a:r>
              <a:rPr lang="en-GB" dirty="0" smtClean="0">
                <a:latin typeface="Gill Sans MT" panose="020B0502020104020203" pitchFamily="34" charset="0"/>
              </a:rPr>
              <a:t>both) </a:t>
            </a:r>
            <a:endParaRPr lang="en-GB" dirty="0">
              <a:latin typeface="Gill Sans MT" panose="020B0502020104020203" pitchFamily="34" charset="0"/>
            </a:endParaRPr>
          </a:p>
          <a:p>
            <a:r>
              <a:rPr lang="en-GB" dirty="0">
                <a:latin typeface="Gill Sans MT" panose="020B0502020104020203" pitchFamily="34" charset="0"/>
              </a:rPr>
              <a:t>You cannot choose more than 2 DT </a:t>
            </a:r>
            <a:r>
              <a:rPr lang="en-GB" dirty="0" smtClean="0">
                <a:latin typeface="Gill Sans MT" panose="020B0502020104020203" pitchFamily="34" charset="0"/>
              </a:rPr>
              <a:t>options</a:t>
            </a:r>
            <a:r>
              <a:rPr lang="en-GB" dirty="0">
                <a:latin typeface="Gill Sans MT" panose="020B0502020104020203" pitchFamily="34" charset="0"/>
              </a:rPr>
              <a:t>.</a:t>
            </a:r>
          </a:p>
          <a:p>
            <a:r>
              <a:rPr lang="en-GB" dirty="0">
                <a:latin typeface="Gill Sans MT" panose="020B0502020104020203" pitchFamily="34" charset="0"/>
              </a:rPr>
              <a:t>You cannot choose both the GCSE and </a:t>
            </a:r>
            <a:r>
              <a:rPr lang="en-GB" dirty="0" smtClean="0">
                <a:latin typeface="Gill Sans MT" panose="020B0502020104020203" pitchFamily="34" charset="0"/>
              </a:rPr>
              <a:t>Technical Award options.</a:t>
            </a: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26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425124" cy="625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76056" y="2492896"/>
            <a:ext cx="3744416" cy="646331"/>
          </a:xfrm>
          <a:prstGeom prst="rect">
            <a:avLst/>
          </a:prstGeom>
          <a:noFill/>
          <a:ln>
            <a:solidFill>
              <a:schemeClr val="tx2">
                <a:lumMod val="60000"/>
                <a:lumOff val="40000"/>
              </a:schemeClr>
            </a:solidFill>
          </a:ln>
        </p:spPr>
        <p:txBody>
          <a:bodyPr wrap="square" rtlCol="0">
            <a:spAutoFit/>
          </a:bodyPr>
          <a:lstStyle/>
          <a:p>
            <a:endParaRPr lang="en-GB" dirty="0" smtClean="0"/>
          </a:p>
          <a:p>
            <a:endParaRPr lang="en-GB" dirty="0"/>
          </a:p>
        </p:txBody>
      </p:sp>
      <p:sp>
        <p:nvSpPr>
          <p:cNvPr id="6" name="TextBox 5"/>
          <p:cNvSpPr txBox="1"/>
          <p:nvPr/>
        </p:nvSpPr>
        <p:spPr>
          <a:xfrm>
            <a:off x="5076056" y="1124744"/>
            <a:ext cx="3744416" cy="646331"/>
          </a:xfrm>
          <a:prstGeom prst="rect">
            <a:avLst/>
          </a:prstGeom>
          <a:noFill/>
          <a:ln>
            <a:solidFill>
              <a:schemeClr val="tx2">
                <a:lumMod val="60000"/>
                <a:lumOff val="40000"/>
              </a:schemeClr>
            </a:solidFill>
          </a:ln>
        </p:spPr>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382746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fontScale="90000"/>
          </a:bodyPr>
          <a:lstStyle/>
          <a:p>
            <a:r>
              <a:rPr lang="en-GB" sz="5300" u="sng" spc="600" dirty="0" smtClean="0">
                <a:solidFill>
                  <a:srgbClr val="00B050"/>
                </a:solidFill>
                <a:latin typeface="Gill Sans MT" panose="020B0502020104020203" pitchFamily="34" charset="0"/>
              </a:rPr>
              <a:t>GOOD REASONS</a:t>
            </a:r>
            <a:r>
              <a:rPr lang="en-GB" dirty="0" smtClean="0"/>
              <a:t/>
            </a:r>
            <a:br>
              <a:rPr lang="en-GB" dirty="0" smtClean="0"/>
            </a:br>
            <a:endParaRPr lang="en-GB" dirty="0"/>
          </a:p>
        </p:txBody>
      </p:sp>
      <p:sp>
        <p:nvSpPr>
          <p:cNvPr id="3" name="Content Placeholder 2"/>
          <p:cNvSpPr>
            <a:spLocks noGrp="1"/>
          </p:cNvSpPr>
          <p:nvPr>
            <p:ph idx="1"/>
          </p:nvPr>
        </p:nvSpPr>
        <p:spPr>
          <a:xfrm>
            <a:off x="457200" y="1038746"/>
            <a:ext cx="8229600" cy="5616624"/>
          </a:xfrm>
        </p:spPr>
        <p:txBody>
          <a:bodyPr>
            <a:normAutofit fontScale="92500"/>
          </a:bodyPr>
          <a:lstStyle/>
          <a:p>
            <a:pPr lvl="0"/>
            <a:r>
              <a:rPr lang="en-GB" sz="2600" dirty="0" smtClean="0">
                <a:latin typeface="Gill Sans MT" panose="020B0502020104020203" pitchFamily="34" charset="0"/>
              </a:rPr>
              <a:t>Choose </a:t>
            </a:r>
            <a:r>
              <a:rPr lang="en-GB" sz="2600" dirty="0">
                <a:latin typeface="Gill Sans MT" panose="020B0502020104020203" pitchFamily="34" charset="0"/>
              </a:rPr>
              <a:t>subjects in which you feel you will do well and are motivated. You are then more likely to do well and achieve. </a:t>
            </a:r>
          </a:p>
          <a:p>
            <a:pPr lvl="0"/>
            <a:r>
              <a:rPr lang="en-GB" sz="2600" dirty="0">
                <a:latin typeface="Gill Sans MT" panose="020B0502020104020203" pitchFamily="34" charset="0"/>
              </a:rPr>
              <a:t>Use the ATL, effort and teacher recommendation report to help you make an informed choice.</a:t>
            </a:r>
          </a:p>
          <a:p>
            <a:pPr lvl="0"/>
            <a:r>
              <a:rPr lang="en-GB" sz="2600" dirty="0">
                <a:latin typeface="Gill Sans MT" panose="020B0502020104020203" pitchFamily="34" charset="0"/>
              </a:rPr>
              <a:t>Talk to subject teachers in your lessons and on the </a:t>
            </a:r>
            <a:r>
              <a:rPr lang="en-GB" sz="2600" dirty="0" smtClean="0">
                <a:latin typeface="Gill Sans MT" panose="020B0502020104020203" pitchFamily="34" charset="0"/>
              </a:rPr>
              <a:t/>
            </a:r>
            <a:br>
              <a:rPr lang="en-GB" sz="2600" dirty="0" smtClean="0">
                <a:latin typeface="Gill Sans MT" panose="020B0502020104020203" pitchFamily="34" charset="0"/>
              </a:rPr>
            </a:br>
            <a:r>
              <a:rPr lang="en-GB" sz="2600" dirty="0" smtClean="0">
                <a:latin typeface="Gill Sans MT" panose="020B0502020104020203" pitchFamily="34" charset="0"/>
              </a:rPr>
              <a:t>Year </a:t>
            </a:r>
            <a:r>
              <a:rPr lang="en-GB" sz="2600" dirty="0">
                <a:latin typeface="Gill Sans MT" panose="020B0502020104020203" pitchFamily="34" charset="0"/>
              </a:rPr>
              <a:t>9 options evening.</a:t>
            </a:r>
          </a:p>
          <a:p>
            <a:pPr lvl="0"/>
            <a:r>
              <a:rPr lang="en-GB" sz="2600" dirty="0">
                <a:latin typeface="Gill Sans MT" panose="020B0502020104020203" pitchFamily="34" charset="0"/>
              </a:rPr>
              <a:t>Think about your future career. We offer a broad curriculum which helps to keep options open in the future.</a:t>
            </a:r>
          </a:p>
          <a:p>
            <a:pPr lvl="0"/>
            <a:r>
              <a:rPr lang="en-GB" sz="2600" dirty="0">
                <a:latin typeface="Gill Sans MT" panose="020B0502020104020203" pitchFamily="34" charset="0"/>
              </a:rPr>
              <a:t>Choose subjects that match how you learn best. Look at the subject pages to see how each subject is examined. Some students prefer a course with a large quantity of coursework, whereas some prefer subjects which are mainly based on examinations. Make sure you plan your courses to play to your strengths.</a:t>
            </a:r>
          </a:p>
          <a:p>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7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819"/>
            <a:ext cx="8229600" cy="1143000"/>
          </a:xfrm>
        </p:spPr>
        <p:txBody>
          <a:bodyPr>
            <a:normAutofit fontScale="90000"/>
          </a:bodyPr>
          <a:lstStyle/>
          <a:p>
            <a:r>
              <a:rPr lang="en-GB" sz="5300" u="sng" spc="600" dirty="0" smtClean="0">
                <a:solidFill>
                  <a:srgbClr val="FF0000"/>
                </a:solidFill>
                <a:latin typeface="Gill Sans MT" panose="020B0502020104020203" pitchFamily="34" charset="0"/>
              </a:rPr>
              <a:t>BAD REASONS</a:t>
            </a:r>
            <a:r>
              <a:rPr lang="en-GB" dirty="0" smtClean="0"/>
              <a:t/>
            </a:r>
            <a:br>
              <a:rPr lang="en-GB" dirty="0" smtClean="0"/>
            </a:br>
            <a:endParaRPr lang="en-GB" dirty="0"/>
          </a:p>
        </p:txBody>
      </p:sp>
      <p:sp>
        <p:nvSpPr>
          <p:cNvPr id="3" name="Content Placeholder 2"/>
          <p:cNvSpPr>
            <a:spLocks noGrp="1"/>
          </p:cNvSpPr>
          <p:nvPr>
            <p:ph idx="1"/>
          </p:nvPr>
        </p:nvSpPr>
        <p:spPr>
          <a:xfrm>
            <a:off x="457200" y="1451917"/>
            <a:ext cx="8229600" cy="5073427"/>
          </a:xfrm>
        </p:spPr>
        <p:txBody>
          <a:bodyPr>
            <a:normAutofit lnSpcReduction="10000"/>
          </a:bodyPr>
          <a:lstStyle/>
          <a:p>
            <a:pPr lvl="0"/>
            <a:r>
              <a:rPr lang="en-GB" dirty="0" smtClean="0">
                <a:latin typeface="Gill Sans MT" panose="020B0502020104020203" pitchFamily="34" charset="0"/>
              </a:rPr>
              <a:t>Picking </a:t>
            </a:r>
            <a:r>
              <a:rPr lang="en-GB" dirty="0">
                <a:latin typeface="Gill Sans MT" panose="020B0502020104020203" pitchFamily="34" charset="0"/>
              </a:rPr>
              <a:t>a subject just because your friend is doing it. The subject may not suit you and you may not be in the same class anyway.</a:t>
            </a:r>
          </a:p>
          <a:p>
            <a:pPr lvl="0"/>
            <a:r>
              <a:rPr lang="en-GB" dirty="0">
                <a:latin typeface="Gill Sans MT" panose="020B0502020104020203" pitchFamily="34" charset="0"/>
              </a:rPr>
              <a:t>You like the teacher you’ve got this year and you would really like to work with them in your option choice. </a:t>
            </a:r>
          </a:p>
          <a:p>
            <a:pPr lvl="0"/>
            <a:r>
              <a:rPr lang="en-GB" dirty="0">
                <a:latin typeface="Gill Sans MT" panose="020B0502020104020203" pitchFamily="34" charset="0"/>
              </a:rPr>
              <a:t>Don’t pick several subjects with lots of project work or rehearsals unless you are prepared to put in the time. Some students will cope with a large coursework load, but many will not.</a:t>
            </a:r>
          </a:p>
          <a:p>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32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1143000"/>
          </a:xfrm>
        </p:spPr>
        <p:txBody>
          <a:bodyPr>
            <a:normAutofit fontScale="90000"/>
          </a:bodyPr>
          <a:lstStyle/>
          <a:p>
            <a:r>
              <a:rPr lang="en-GB" sz="5300" u="sng" spc="600" dirty="0" smtClean="0">
                <a:latin typeface="Gill Sans MT" panose="020B0502020104020203" pitchFamily="34" charset="0"/>
              </a:rPr>
              <a:t>GUIDANCE</a:t>
            </a:r>
            <a:r>
              <a:rPr lang="en-GB" dirty="0" smtClean="0"/>
              <a:t/>
            </a:r>
            <a:br>
              <a:rPr lang="en-GB" dirty="0" smtClean="0"/>
            </a:br>
            <a:endParaRPr lang="en-GB" dirty="0"/>
          </a:p>
        </p:txBody>
      </p:sp>
      <p:sp>
        <p:nvSpPr>
          <p:cNvPr id="3" name="Content Placeholder 2"/>
          <p:cNvSpPr>
            <a:spLocks noGrp="1"/>
          </p:cNvSpPr>
          <p:nvPr>
            <p:ph idx="1"/>
          </p:nvPr>
        </p:nvSpPr>
        <p:spPr>
          <a:xfrm>
            <a:off x="457200" y="1340768"/>
            <a:ext cx="8229600" cy="5472608"/>
          </a:xfrm>
        </p:spPr>
        <p:txBody>
          <a:bodyPr>
            <a:normAutofit fontScale="77500" lnSpcReduction="20000"/>
          </a:bodyPr>
          <a:lstStyle/>
          <a:p>
            <a:pPr lvl="0"/>
            <a:r>
              <a:rPr lang="en-GB" dirty="0" smtClean="0">
                <a:latin typeface="Gill Sans MT" panose="020B0502020104020203" pitchFamily="34" charset="0"/>
              </a:rPr>
              <a:t>We </a:t>
            </a:r>
            <a:r>
              <a:rPr lang="en-GB" dirty="0">
                <a:latin typeface="Gill Sans MT" panose="020B0502020104020203" pitchFamily="34" charset="0"/>
              </a:rPr>
              <a:t>endeavour to meet all students’ first 4 option choices, but if this is not possible then we will use the reserve option and inform you of this change.</a:t>
            </a:r>
          </a:p>
          <a:p>
            <a:pPr lvl="0"/>
            <a:r>
              <a:rPr lang="en-GB" dirty="0">
                <a:latin typeface="Gill Sans MT" panose="020B0502020104020203" pitchFamily="34" charset="0"/>
              </a:rPr>
              <a:t>All courses are subject to demand. If not enough students choose a course, the subject will not be available. </a:t>
            </a:r>
          </a:p>
          <a:p>
            <a:pPr lvl="0"/>
            <a:r>
              <a:rPr lang="en-GB" dirty="0">
                <a:latin typeface="Gill Sans MT" panose="020B0502020104020203" pitchFamily="34" charset="0"/>
              </a:rPr>
              <a:t>If a large number of students express a preference for a course, we will do our best to put on additional classes to meet the demand, but this may not always be possible, for reasons of staffing and specialist facilities. </a:t>
            </a:r>
          </a:p>
          <a:p>
            <a:pPr lvl="0"/>
            <a:r>
              <a:rPr lang="en-GB" dirty="0">
                <a:latin typeface="Gill Sans MT" panose="020B0502020104020203" pitchFamily="34" charset="0"/>
              </a:rPr>
              <a:t>If subjects are oversubscribed, and we are unable to put on another additional class, preference will be given to students who have returned the form by the deadline. Other criteria may be used in particular subjects, for example homework record, or reliability in bringing kit or ingredients in practical lessons. </a:t>
            </a:r>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42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2628"/>
            <a:ext cx="7772400" cy="1470025"/>
          </a:xfrm>
        </p:spPr>
        <p:txBody>
          <a:bodyPr>
            <a:noAutofit/>
          </a:bodyPr>
          <a:lstStyle/>
          <a:p>
            <a:r>
              <a:rPr lang="en-GB" sz="4000" spc="600" dirty="0" smtClean="0">
                <a:latin typeface="Gill Sans MT" panose="020B0502020104020203" pitchFamily="34" charset="0"/>
              </a:rPr>
              <a:t>Curriculum and Options </a:t>
            </a:r>
            <a:br>
              <a:rPr lang="en-GB" sz="4000" spc="600" dirty="0" smtClean="0">
                <a:latin typeface="Gill Sans MT" panose="020B0502020104020203" pitchFamily="34" charset="0"/>
              </a:rPr>
            </a:br>
            <a:r>
              <a:rPr lang="en-GB" sz="4000" spc="600" dirty="0" smtClean="0">
                <a:latin typeface="Gill Sans MT" panose="020B0502020104020203" pitchFamily="34" charset="0"/>
              </a:rPr>
              <a:t>2020-22</a:t>
            </a:r>
            <a:endParaRPr lang="en-GB" sz="4000" spc="600" dirty="0">
              <a:latin typeface="Gill Sans MT" panose="020B0502020104020203" pitchFamily="34" charset="0"/>
            </a:endParaRPr>
          </a:p>
        </p:txBody>
      </p:sp>
      <p:sp>
        <p:nvSpPr>
          <p:cNvPr id="3" name="Subtitle 2"/>
          <p:cNvSpPr>
            <a:spLocks noGrp="1"/>
          </p:cNvSpPr>
          <p:nvPr>
            <p:ph type="subTitle" idx="1"/>
          </p:nvPr>
        </p:nvSpPr>
        <p:spPr>
          <a:xfrm>
            <a:off x="1369368" y="5078403"/>
            <a:ext cx="6400800" cy="1752600"/>
          </a:xfrm>
        </p:spPr>
        <p:txBody>
          <a:bodyPr>
            <a:normAutofit/>
          </a:bodyPr>
          <a:lstStyle/>
          <a:p>
            <a:r>
              <a:rPr lang="en-GB" sz="2400" dirty="0" smtClean="0">
                <a:latin typeface="Gill Sans MT" panose="020B0502020104020203" pitchFamily="34" charset="0"/>
              </a:rPr>
              <a:t>Ian Butler</a:t>
            </a:r>
          </a:p>
          <a:p>
            <a:r>
              <a:rPr lang="en-GB" sz="2400" dirty="0" smtClean="0">
                <a:latin typeface="Gill Sans MT" panose="020B0502020104020203" pitchFamily="34" charset="0"/>
              </a:rPr>
              <a:t>Vice Principal - Curriculum</a:t>
            </a:r>
            <a:endParaRPr lang="en-GB" sz="2400" dirty="0">
              <a:latin typeface="Gill Sans MT" panose="020B05020201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2977" y="814876"/>
            <a:ext cx="2047542" cy="2132856"/>
          </a:xfrm>
          <a:prstGeom prst="rect">
            <a:avLst/>
          </a:prstGeom>
        </p:spPr>
      </p:pic>
    </p:spTree>
    <p:extLst>
      <p:ext uri="{BB962C8B-B14F-4D97-AF65-F5344CB8AC3E}">
        <p14:creationId xmlns:p14="http://schemas.microsoft.com/office/powerpoint/2010/main" val="3755545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78098"/>
          </a:xfrm>
        </p:spPr>
        <p:txBody>
          <a:bodyPr>
            <a:normAutofit fontScale="90000"/>
          </a:bodyPr>
          <a:lstStyle/>
          <a:p>
            <a:r>
              <a:rPr lang="en-GB" sz="5300" u="sng" spc="600" dirty="0" smtClean="0">
                <a:latin typeface="Gill Sans MT" panose="020B0502020104020203" pitchFamily="34" charset="0"/>
              </a:rPr>
              <a:t>Key Contacts</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196752"/>
            <a:ext cx="8229600" cy="3701008"/>
          </a:xfrm>
        </p:spPr>
        <p:txBody>
          <a:bodyPr>
            <a:normAutofit fontScale="92500"/>
          </a:bodyPr>
          <a:lstStyle/>
          <a:p>
            <a:pPr marL="266700" indent="-266700">
              <a:buFontTx/>
              <a:buChar char="•"/>
            </a:pPr>
            <a:r>
              <a:rPr lang="en-GB" sz="3000" b="1" dirty="0"/>
              <a:t>Form tutor</a:t>
            </a:r>
          </a:p>
          <a:p>
            <a:pPr marL="266700" indent="-266700">
              <a:buFontTx/>
              <a:buChar char="•"/>
            </a:pPr>
            <a:r>
              <a:rPr lang="en-GB" sz="3000" b="1" dirty="0"/>
              <a:t>Subject teachers and Head of Department</a:t>
            </a:r>
          </a:p>
          <a:p>
            <a:pPr marL="266700" indent="-266700">
              <a:buFontTx/>
              <a:buChar char="•"/>
            </a:pPr>
            <a:r>
              <a:rPr lang="en-GB" sz="3000" b="1" dirty="0" smtClean="0"/>
              <a:t>Richard Sinclair – Head </a:t>
            </a:r>
            <a:r>
              <a:rPr lang="en-GB" sz="3000" b="1" dirty="0"/>
              <a:t>of </a:t>
            </a:r>
            <a:r>
              <a:rPr lang="en-GB" sz="3000" b="1" dirty="0" smtClean="0"/>
              <a:t>Year</a:t>
            </a:r>
            <a:endParaRPr lang="en-GB" sz="3000" b="1" dirty="0"/>
          </a:p>
          <a:p>
            <a:pPr marL="266700" indent="-266700">
              <a:buFontTx/>
              <a:buChar char="•"/>
            </a:pPr>
            <a:r>
              <a:rPr lang="en-US" sz="3000" b="1" dirty="0" smtClean="0"/>
              <a:t>Emma Foreman – Careers Advice and Guidance</a:t>
            </a:r>
            <a:endParaRPr lang="en-GB" sz="3000" b="1" dirty="0"/>
          </a:p>
          <a:p>
            <a:pPr marL="266700" indent="-266700">
              <a:buFontTx/>
              <a:buChar char="•"/>
            </a:pPr>
            <a:r>
              <a:rPr lang="en-GB" sz="3000" b="1" dirty="0"/>
              <a:t>Thomas Rowell </a:t>
            </a:r>
            <a:r>
              <a:rPr lang="en-GB" sz="3000" b="1" dirty="0" smtClean="0"/>
              <a:t>&amp; Sian Waterhouse – </a:t>
            </a:r>
            <a:r>
              <a:rPr lang="en-GB" sz="3000" b="1" dirty="0"/>
              <a:t>Learning Support</a:t>
            </a:r>
          </a:p>
          <a:p>
            <a:pPr marL="266700" indent="-266700">
              <a:buFontTx/>
              <a:buChar char="•"/>
            </a:pPr>
            <a:r>
              <a:rPr lang="en-GB" sz="3000" b="1" dirty="0" smtClean="0"/>
              <a:t>Ian Butler – Vice Principal  </a:t>
            </a:r>
            <a:r>
              <a:rPr lang="en-GB" b="1" dirty="0">
                <a:solidFill>
                  <a:schemeClr val="bg1"/>
                </a:solidFill>
              </a:rPr>
              <a:t>Interim Vice Principal </a:t>
            </a:r>
            <a:r>
              <a:rPr lang="en-US" b="1" dirty="0">
                <a:solidFill>
                  <a:schemeClr val="accent5">
                    <a:lumMod val="60000"/>
                    <a:lumOff val="40000"/>
                  </a:schemeClr>
                </a:solidFill>
              </a:rPr>
              <a:t> </a:t>
            </a:r>
          </a:p>
        </p:txBody>
      </p:sp>
      <p:sp>
        <p:nvSpPr>
          <p:cNvPr id="5" name="TextBox 4"/>
          <p:cNvSpPr txBox="1"/>
          <p:nvPr/>
        </p:nvSpPr>
        <p:spPr>
          <a:xfrm>
            <a:off x="383583" y="5013176"/>
            <a:ext cx="8280920" cy="1384995"/>
          </a:xfrm>
          <a:prstGeom prst="rect">
            <a:avLst/>
          </a:prstGeom>
          <a:noFill/>
        </p:spPr>
        <p:txBody>
          <a:bodyPr wrap="square" rtlCol="0">
            <a:spAutoFit/>
          </a:bodyPr>
          <a:lstStyle/>
          <a:p>
            <a:pPr algn="ctr"/>
            <a:r>
              <a:rPr lang="en-GB" sz="2800" b="1" dirty="0" smtClean="0"/>
              <a:t>Any concerns please email first initial followed by last name @bestacademies.org.uk</a:t>
            </a:r>
          </a:p>
          <a:p>
            <a:pPr algn="ctr"/>
            <a:r>
              <a:rPr lang="en-GB" sz="2800" b="1" dirty="0" smtClean="0"/>
              <a:t>(</a:t>
            </a:r>
            <a:r>
              <a:rPr lang="en-GB" sz="2800" b="1" dirty="0" err="1" smtClean="0"/>
              <a:t>e.g</a:t>
            </a:r>
            <a:r>
              <a:rPr lang="en-GB" sz="2800" b="1" dirty="0" smtClean="0"/>
              <a:t> RSinclair@bestacademies.org.uk)</a:t>
            </a:r>
            <a:endParaRPr lang="en-GB" sz="2800" b="1" dirty="0" smtClean="0">
              <a:solidFill>
                <a:schemeClr val="bg1"/>
              </a:solidFill>
            </a:endParaRPr>
          </a:p>
        </p:txBody>
      </p:sp>
    </p:spTree>
    <p:extLst>
      <p:ext uri="{BB962C8B-B14F-4D97-AF65-F5344CB8AC3E}">
        <p14:creationId xmlns:p14="http://schemas.microsoft.com/office/powerpoint/2010/main" val="313225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1143000"/>
          </a:xfrm>
        </p:spPr>
        <p:txBody>
          <a:bodyPr>
            <a:normAutofit fontScale="90000"/>
          </a:bodyPr>
          <a:lstStyle/>
          <a:p>
            <a:r>
              <a:rPr lang="en-GB" sz="5300" u="sng" spc="600" dirty="0" smtClean="0">
                <a:latin typeface="Gill Sans MT" panose="020B0502020104020203" pitchFamily="34" charset="0"/>
              </a:rPr>
              <a:t>Changes to GCSE grades</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9214" y="1412776"/>
            <a:ext cx="7425572" cy="14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5" y="3068960"/>
            <a:ext cx="74263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1143000"/>
          </a:xfrm>
        </p:spPr>
        <p:txBody>
          <a:bodyPr>
            <a:normAutofit fontScale="90000"/>
          </a:bodyPr>
          <a:lstStyle/>
          <a:p>
            <a:r>
              <a:rPr lang="en-GB" sz="5300" u="sng" spc="600" dirty="0" smtClean="0">
                <a:latin typeface="Gill Sans MT" panose="020B0502020104020203" pitchFamily="34" charset="0"/>
              </a:rPr>
              <a:t>Curriculum hours</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69518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93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1143000"/>
          </a:xfrm>
        </p:spPr>
        <p:txBody>
          <a:bodyPr>
            <a:normAutofit fontScale="90000"/>
          </a:bodyPr>
          <a:lstStyle/>
          <a:p>
            <a:r>
              <a:rPr lang="en-GB" sz="5300" u="sng" spc="600" dirty="0" smtClean="0">
                <a:latin typeface="Gill Sans MT" panose="020B0502020104020203" pitchFamily="34" charset="0"/>
              </a:rPr>
              <a:t>Curriculum hours</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70537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48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7835"/>
            <a:ext cx="8229600" cy="1143000"/>
          </a:xfrm>
        </p:spPr>
        <p:txBody>
          <a:bodyPr>
            <a:normAutofit fontScale="90000"/>
          </a:bodyPr>
          <a:lstStyle/>
          <a:p>
            <a:r>
              <a:rPr lang="en-GB" sz="5300" u="sng" spc="600" dirty="0" smtClean="0">
                <a:latin typeface="Gill Sans MT" panose="020B0502020104020203" pitchFamily="34" charset="0"/>
              </a:rPr>
              <a:t>English language &amp; Literature </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27373"/>
            <a:ext cx="8229600" cy="4525963"/>
          </a:xfrm>
        </p:spPr>
        <p:txBody>
          <a:bodyPr>
            <a:normAutofit fontScale="85000" lnSpcReduction="10000"/>
          </a:bodyPr>
          <a:lstStyle/>
          <a:p>
            <a:pPr marL="0" indent="0">
              <a:buNone/>
            </a:pPr>
            <a:r>
              <a:rPr lang="en-GB" u="sng" dirty="0" smtClean="0">
                <a:latin typeface="Gill Sans MT" panose="020B0502020104020203" pitchFamily="34" charset="0"/>
              </a:rPr>
              <a:t>Curriculum</a:t>
            </a:r>
            <a:r>
              <a:rPr lang="en-GB" dirty="0" smtClean="0">
                <a:latin typeface="Gill Sans MT" panose="020B0502020104020203" pitchFamily="34" charset="0"/>
              </a:rPr>
              <a:t> </a:t>
            </a:r>
          </a:p>
          <a:p>
            <a:r>
              <a:rPr lang="en-GB" dirty="0" smtClean="0">
                <a:latin typeface="Gill Sans MT" panose="020B0502020104020203" pitchFamily="34" charset="0"/>
              </a:rPr>
              <a:t>Every </a:t>
            </a:r>
            <a:r>
              <a:rPr lang="en-GB" dirty="0">
                <a:latin typeface="Gill Sans MT" panose="020B0502020104020203" pitchFamily="34" charset="0"/>
              </a:rPr>
              <a:t>pupil will study both Language and Literature</a:t>
            </a:r>
          </a:p>
          <a:p>
            <a:r>
              <a:rPr lang="en-GB" dirty="0">
                <a:latin typeface="Gill Sans MT" panose="020B0502020104020203" pitchFamily="34" charset="0"/>
              </a:rPr>
              <a:t>Both courses are 100% exams at the end of </a:t>
            </a:r>
            <a:r>
              <a:rPr lang="en-GB" dirty="0" smtClean="0">
                <a:latin typeface="Gill Sans MT" panose="020B0502020104020203" pitchFamily="34" charset="0"/>
              </a:rPr>
              <a:t>Y11</a:t>
            </a:r>
            <a:endParaRPr lang="en-GB" dirty="0">
              <a:latin typeface="Gill Sans MT" panose="020B0502020104020203" pitchFamily="34" charset="0"/>
            </a:endParaRPr>
          </a:p>
          <a:p>
            <a:r>
              <a:rPr lang="en-GB" dirty="0">
                <a:latin typeface="Gill Sans MT" panose="020B0502020104020203" pitchFamily="34" charset="0"/>
              </a:rPr>
              <a:t>Students will be awarded a grade </a:t>
            </a:r>
            <a:r>
              <a:rPr lang="en-GB" dirty="0" smtClean="0">
                <a:latin typeface="Gill Sans MT" panose="020B0502020104020203" pitchFamily="34" charset="0"/>
              </a:rPr>
              <a:t>9-1</a:t>
            </a:r>
            <a:endParaRPr lang="en-GB" dirty="0">
              <a:latin typeface="Gill Sans MT" panose="020B0502020104020203" pitchFamily="34" charset="0"/>
            </a:endParaRPr>
          </a:p>
          <a:p>
            <a:pPr marL="0" indent="0">
              <a:buNone/>
            </a:pPr>
            <a:r>
              <a:rPr lang="en-GB" u="sng" dirty="0" smtClean="0">
                <a:latin typeface="Gill Sans MT" panose="020B0502020104020203" pitchFamily="34" charset="0"/>
              </a:rPr>
              <a:t>Setting</a:t>
            </a:r>
            <a:endParaRPr lang="en-GB" u="sng" dirty="0">
              <a:latin typeface="Gill Sans MT" panose="020B0502020104020203" pitchFamily="34" charset="0"/>
            </a:endParaRPr>
          </a:p>
          <a:p>
            <a:r>
              <a:rPr lang="en-GB" dirty="0" smtClean="0">
                <a:latin typeface="Gill Sans MT" panose="020B0502020104020203" pitchFamily="34" charset="0"/>
              </a:rPr>
              <a:t>Based </a:t>
            </a:r>
            <a:r>
              <a:rPr lang="en-GB" dirty="0">
                <a:latin typeface="Gill Sans MT" panose="020B0502020104020203" pitchFamily="34" charset="0"/>
              </a:rPr>
              <a:t>on KS2 data, Y8 teacher assessment, base line tests, Y9 assessments, teacher </a:t>
            </a:r>
            <a:r>
              <a:rPr lang="en-GB" dirty="0" smtClean="0">
                <a:latin typeface="Gill Sans MT" panose="020B0502020104020203" pitchFamily="34" charset="0"/>
              </a:rPr>
              <a:t>recommendation</a:t>
            </a:r>
          </a:p>
          <a:p>
            <a:pPr marL="0" indent="0">
              <a:buNone/>
            </a:pPr>
            <a:r>
              <a:rPr lang="en-GB" u="sng" dirty="0">
                <a:latin typeface="Gill Sans MT" panose="020B0502020104020203" pitchFamily="34" charset="0"/>
              </a:rPr>
              <a:t>Examination at end of Year 11</a:t>
            </a:r>
          </a:p>
          <a:p>
            <a:r>
              <a:rPr lang="en-GB" dirty="0" smtClean="0">
                <a:latin typeface="Gill Sans MT" panose="020B0502020104020203" pitchFamily="34" charset="0"/>
              </a:rPr>
              <a:t>English Language – 2 x 105 min exams</a:t>
            </a:r>
          </a:p>
          <a:p>
            <a:r>
              <a:rPr lang="en-GB" dirty="0" smtClean="0">
                <a:latin typeface="Gill Sans MT" panose="020B0502020104020203" pitchFamily="34" charset="0"/>
              </a:rPr>
              <a:t>English Literature – 1 x 105 min &amp; 1 x 135 min exams</a:t>
            </a:r>
            <a:endParaRPr lang="en-GB" dirty="0">
              <a:latin typeface="Gill Sans MT" panose="020B0502020104020203" pitchFamily="34" charset="0"/>
            </a:endParaRPr>
          </a:p>
          <a:p>
            <a:endParaRPr lang="en-GB" dirty="0"/>
          </a:p>
        </p:txBody>
      </p:sp>
    </p:spTree>
    <p:extLst>
      <p:ext uri="{BB962C8B-B14F-4D97-AF65-F5344CB8AC3E}">
        <p14:creationId xmlns:p14="http://schemas.microsoft.com/office/powerpoint/2010/main" val="21762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827"/>
            <a:ext cx="8229600" cy="1143000"/>
          </a:xfrm>
        </p:spPr>
        <p:txBody>
          <a:bodyPr>
            <a:normAutofit fontScale="90000"/>
          </a:bodyPr>
          <a:lstStyle/>
          <a:p>
            <a:r>
              <a:rPr lang="en-GB" sz="5300" u="sng" spc="600" dirty="0" smtClean="0">
                <a:latin typeface="Gill Sans MT" panose="020B0502020104020203" pitchFamily="34" charset="0"/>
              </a:rPr>
              <a:t>Maths </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523925"/>
            <a:ext cx="8229600" cy="4857403"/>
          </a:xfrm>
        </p:spPr>
        <p:txBody>
          <a:bodyPr>
            <a:noAutofit/>
          </a:bodyPr>
          <a:lstStyle/>
          <a:p>
            <a:pPr marL="0" indent="0">
              <a:buNone/>
            </a:pPr>
            <a:r>
              <a:rPr lang="en-GB" sz="2200" u="sng" dirty="0" smtClean="0">
                <a:latin typeface="Gill Sans MT" panose="020B0502020104020203" pitchFamily="34" charset="0"/>
              </a:rPr>
              <a:t>Curriculum </a:t>
            </a:r>
          </a:p>
          <a:p>
            <a:r>
              <a:rPr lang="en-GB" sz="2200" dirty="0" smtClean="0">
                <a:latin typeface="Gill Sans MT" panose="020B0502020104020203" pitchFamily="34" charset="0"/>
              </a:rPr>
              <a:t>AQA </a:t>
            </a:r>
            <a:r>
              <a:rPr lang="en-GB" sz="2200" dirty="0">
                <a:latin typeface="Gill Sans MT" panose="020B0502020104020203" pitchFamily="34" charset="0"/>
              </a:rPr>
              <a:t>GCSE Mathematics (8300) </a:t>
            </a:r>
            <a:endParaRPr lang="en-GB" sz="2200" dirty="0" smtClean="0">
              <a:latin typeface="Gill Sans MT" panose="020B0502020104020203" pitchFamily="34" charset="0"/>
            </a:endParaRPr>
          </a:p>
          <a:p>
            <a:r>
              <a:rPr lang="en-GB" sz="2200" dirty="0">
                <a:latin typeface="Gill Sans MT" panose="020B0502020104020203" pitchFamily="34" charset="0"/>
              </a:rPr>
              <a:t>Students will be awarded a grade </a:t>
            </a:r>
            <a:r>
              <a:rPr lang="en-GB" sz="2200" dirty="0" smtClean="0">
                <a:latin typeface="Gill Sans MT" panose="020B0502020104020203" pitchFamily="34" charset="0"/>
              </a:rPr>
              <a:t>9-1</a:t>
            </a:r>
            <a:endParaRPr lang="en-GB" sz="2200" dirty="0">
              <a:latin typeface="Gill Sans MT" panose="020B0502020104020203" pitchFamily="34" charset="0"/>
            </a:endParaRPr>
          </a:p>
          <a:p>
            <a:r>
              <a:rPr lang="en-GB" sz="2200" dirty="0" smtClean="0">
                <a:latin typeface="Gill Sans MT" panose="020B0502020104020203" pitchFamily="34" charset="0"/>
              </a:rPr>
              <a:t>The </a:t>
            </a:r>
            <a:r>
              <a:rPr lang="en-GB" sz="2200" dirty="0">
                <a:latin typeface="Gill Sans MT" panose="020B0502020104020203" pitchFamily="34" charset="0"/>
              </a:rPr>
              <a:t>maths GCSE is made up of 5 different areas: Algebra. number, ratio and proportion, geometry, data and probability. </a:t>
            </a:r>
            <a:endParaRPr lang="en-GB" sz="2200" dirty="0" smtClean="0">
              <a:latin typeface="Gill Sans MT" panose="020B0502020104020203" pitchFamily="34" charset="0"/>
            </a:endParaRPr>
          </a:p>
          <a:p>
            <a:pPr marL="0" indent="0">
              <a:buNone/>
            </a:pPr>
            <a:r>
              <a:rPr lang="en-GB" sz="2200" u="sng" dirty="0" smtClean="0">
                <a:latin typeface="Gill Sans MT" panose="020B0502020104020203" pitchFamily="34" charset="0"/>
              </a:rPr>
              <a:t>Setting</a:t>
            </a:r>
          </a:p>
          <a:p>
            <a:r>
              <a:rPr lang="en-GB" sz="2200" dirty="0">
                <a:latin typeface="Gill Sans MT" panose="020B0502020104020203" pitchFamily="34" charset="0"/>
              </a:rPr>
              <a:t>Based on KS2 data, Y8 teacher assessment, base line tests, Y9 assessments, teacher recommendation</a:t>
            </a:r>
          </a:p>
          <a:p>
            <a:pPr marL="0" indent="0">
              <a:buNone/>
            </a:pPr>
            <a:r>
              <a:rPr lang="en-GB" sz="2200" u="sng" dirty="0" smtClean="0">
                <a:latin typeface="Gill Sans MT" panose="020B0502020104020203" pitchFamily="34" charset="0"/>
              </a:rPr>
              <a:t>Examination at end of Year 11</a:t>
            </a:r>
            <a:endParaRPr lang="en-GB" sz="2200" u="sng" dirty="0">
              <a:latin typeface="Gill Sans MT" panose="020B0502020104020203" pitchFamily="34" charset="0"/>
            </a:endParaRPr>
          </a:p>
          <a:p>
            <a:r>
              <a:rPr lang="en-GB" sz="2200" dirty="0" smtClean="0">
                <a:latin typeface="Gill Sans MT" panose="020B0502020104020203" pitchFamily="34" charset="0"/>
              </a:rPr>
              <a:t>3 </a:t>
            </a:r>
            <a:r>
              <a:rPr lang="en-GB" sz="2200" dirty="0">
                <a:latin typeface="Gill Sans MT" panose="020B0502020104020203" pitchFamily="34" charset="0"/>
              </a:rPr>
              <a:t>x </a:t>
            </a:r>
            <a:r>
              <a:rPr lang="en-GB" sz="2200" dirty="0" smtClean="0">
                <a:latin typeface="Gill Sans MT" panose="020B0502020104020203" pitchFamily="34" charset="0"/>
              </a:rPr>
              <a:t>90 min </a:t>
            </a:r>
            <a:r>
              <a:rPr lang="en-GB" sz="2200" dirty="0">
                <a:latin typeface="Gill Sans MT" panose="020B0502020104020203" pitchFamily="34" charset="0"/>
              </a:rPr>
              <a:t>external exams at either Higher (grade 9 to 5) or Foundation (grade 5 to 1</a:t>
            </a:r>
            <a:r>
              <a:rPr lang="en-GB" sz="2200" dirty="0" smtClean="0">
                <a:latin typeface="Gill Sans MT" panose="020B0502020104020203" pitchFamily="34" charset="0"/>
              </a:rPr>
              <a:t>)</a:t>
            </a:r>
          </a:p>
        </p:txBody>
      </p:sp>
    </p:spTree>
    <p:extLst>
      <p:ext uri="{BB962C8B-B14F-4D97-AF65-F5344CB8AC3E}">
        <p14:creationId xmlns:p14="http://schemas.microsoft.com/office/powerpoint/2010/main" val="30051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7835"/>
            <a:ext cx="8229600" cy="1143000"/>
          </a:xfrm>
        </p:spPr>
        <p:txBody>
          <a:bodyPr>
            <a:normAutofit fontScale="90000"/>
          </a:bodyPr>
          <a:lstStyle/>
          <a:p>
            <a:r>
              <a:rPr lang="en-GB" sz="5300" u="sng" spc="600" dirty="0" smtClean="0">
                <a:latin typeface="Gill Sans MT" panose="020B0502020104020203" pitchFamily="34" charset="0"/>
              </a:rPr>
              <a:t>Science</a:t>
            </a:r>
            <a:r>
              <a:rPr lang="en-GB" dirty="0" smtClean="0"/>
              <a:t/>
            </a:r>
            <a:br>
              <a:rPr lang="en-GB" dirty="0" smtClean="0"/>
            </a:br>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27373"/>
            <a:ext cx="8229600" cy="4525963"/>
          </a:xfrm>
        </p:spPr>
        <p:txBody>
          <a:bodyPr>
            <a:normAutofit fontScale="70000" lnSpcReduction="20000"/>
          </a:bodyPr>
          <a:lstStyle/>
          <a:p>
            <a:pPr marL="0" indent="0">
              <a:buNone/>
            </a:pPr>
            <a:r>
              <a:rPr lang="en-GB" u="sng" dirty="0" smtClean="0">
                <a:latin typeface="Gill Sans MT" panose="020B0502020104020203" pitchFamily="34" charset="0"/>
              </a:rPr>
              <a:t>Curriculum</a:t>
            </a:r>
            <a:r>
              <a:rPr lang="en-GB" dirty="0" smtClean="0">
                <a:latin typeface="Gill Sans MT" panose="020B0502020104020203" pitchFamily="34" charset="0"/>
              </a:rPr>
              <a:t> </a:t>
            </a:r>
            <a:endParaRPr lang="en-GB" dirty="0">
              <a:latin typeface="Gill Sans MT" panose="020B0502020104020203" pitchFamily="34" charset="0"/>
            </a:endParaRPr>
          </a:p>
          <a:p>
            <a:r>
              <a:rPr lang="en-GB" dirty="0" smtClean="0">
                <a:latin typeface="Gill Sans MT" panose="020B0502020104020203" pitchFamily="34" charset="0"/>
              </a:rPr>
              <a:t>Every </a:t>
            </a:r>
            <a:r>
              <a:rPr lang="en-GB" dirty="0">
                <a:latin typeface="Gill Sans MT" panose="020B0502020104020203" pitchFamily="34" charset="0"/>
              </a:rPr>
              <a:t>pupil will study </a:t>
            </a:r>
            <a:r>
              <a:rPr lang="en-GB" dirty="0" smtClean="0">
                <a:latin typeface="Gill Sans MT" panose="020B0502020104020203" pitchFamily="34" charset="0"/>
              </a:rPr>
              <a:t>either Combined Science (Double Science) or Single Sciences (Biology, Chemistry &amp; Physics). </a:t>
            </a:r>
          </a:p>
          <a:p>
            <a:r>
              <a:rPr lang="en-GB" dirty="0" smtClean="0">
                <a:latin typeface="Gill Sans MT" panose="020B0502020104020203" pitchFamily="34" charset="0"/>
              </a:rPr>
              <a:t>The decision on which route is taken at the end of Year </a:t>
            </a:r>
            <a:r>
              <a:rPr lang="en-GB" dirty="0">
                <a:latin typeface="Gill Sans MT" panose="020B0502020104020203" pitchFamily="34" charset="0"/>
              </a:rPr>
              <a:t>9</a:t>
            </a:r>
            <a:r>
              <a:rPr lang="en-GB" dirty="0" smtClean="0">
                <a:latin typeface="Gill Sans MT" panose="020B0502020104020203" pitchFamily="34" charset="0"/>
              </a:rPr>
              <a:t> and is based upon performance throughout Year 9 and in the end of Year mock exam. </a:t>
            </a:r>
            <a:endParaRPr lang="en-GB" dirty="0">
              <a:latin typeface="Gill Sans MT" panose="020B0502020104020203" pitchFamily="34" charset="0"/>
            </a:endParaRPr>
          </a:p>
          <a:p>
            <a:r>
              <a:rPr lang="en-GB" dirty="0">
                <a:latin typeface="Gill Sans MT" panose="020B0502020104020203" pitchFamily="34" charset="0"/>
              </a:rPr>
              <a:t>Both courses are 100% exams at the end of Y11 </a:t>
            </a:r>
            <a:endParaRPr lang="en-GB" dirty="0" smtClean="0">
              <a:latin typeface="Gill Sans MT" panose="020B0502020104020203" pitchFamily="34" charset="0"/>
            </a:endParaRPr>
          </a:p>
          <a:p>
            <a:pPr marL="0" indent="0">
              <a:buNone/>
            </a:pPr>
            <a:r>
              <a:rPr lang="en-GB" u="sng" dirty="0" smtClean="0">
                <a:latin typeface="Gill Sans MT" panose="020B0502020104020203" pitchFamily="34" charset="0"/>
              </a:rPr>
              <a:t>Awards</a:t>
            </a:r>
          </a:p>
          <a:p>
            <a:r>
              <a:rPr lang="en-GB" dirty="0" smtClean="0">
                <a:latin typeface="Gill Sans MT" panose="020B0502020104020203" pitchFamily="34" charset="0"/>
              </a:rPr>
              <a:t>Students </a:t>
            </a:r>
            <a:r>
              <a:rPr lang="en-GB" dirty="0">
                <a:latin typeface="Gill Sans MT" panose="020B0502020104020203" pitchFamily="34" charset="0"/>
              </a:rPr>
              <a:t>will be awarded a grade </a:t>
            </a:r>
            <a:r>
              <a:rPr lang="en-GB" dirty="0" smtClean="0">
                <a:latin typeface="Gill Sans MT" panose="020B0502020104020203" pitchFamily="34" charset="0"/>
              </a:rPr>
              <a:t>2-18 grade. 6,6 or a 5,4 or a 7,8.</a:t>
            </a:r>
          </a:p>
          <a:p>
            <a:r>
              <a:rPr lang="en-GB" dirty="0" smtClean="0">
                <a:latin typeface="Gill Sans MT" panose="020B0502020104020203" pitchFamily="34" charset="0"/>
              </a:rPr>
              <a:t>Or a 9-1 grade in each of the single sciences.</a:t>
            </a:r>
            <a:endParaRPr lang="en-GB" dirty="0">
              <a:latin typeface="Gill Sans MT" panose="020B0502020104020203" pitchFamily="34" charset="0"/>
            </a:endParaRPr>
          </a:p>
          <a:p>
            <a:pPr marL="0" indent="0">
              <a:buNone/>
            </a:pPr>
            <a:endParaRPr lang="en-GB" u="sng" dirty="0" smtClean="0">
              <a:latin typeface="Gill Sans MT" panose="020B0502020104020203" pitchFamily="34" charset="0"/>
            </a:endParaRPr>
          </a:p>
          <a:p>
            <a:pPr marL="0" indent="0">
              <a:buNone/>
            </a:pPr>
            <a:r>
              <a:rPr lang="en-GB" u="sng" dirty="0" smtClean="0">
                <a:latin typeface="Gill Sans MT" panose="020B0502020104020203" pitchFamily="34" charset="0"/>
              </a:rPr>
              <a:t>Examination </a:t>
            </a:r>
            <a:r>
              <a:rPr lang="en-GB" u="sng" dirty="0">
                <a:latin typeface="Gill Sans MT" panose="020B0502020104020203" pitchFamily="34" charset="0"/>
              </a:rPr>
              <a:t>at end of Year 11</a:t>
            </a:r>
          </a:p>
          <a:p>
            <a:r>
              <a:rPr lang="en-GB" dirty="0" smtClean="0">
                <a:latin typeface="Gill Sans MT" panose="020B0502020104020203" pitchFamily="34" charset="0"/>
              </a:rPr>
              <a:t>6 </a:t>
            </a:r>
            <a:r>
              <a:rPr lang="en-GB" dirty="0">
                <a:latin typeface="Gill Sans MT" panose="020B0502020104020203" pitchFamily="34" charset="0"/>
              </a:rPr>
              <a:t>x </a:t>
            </a:r>
            <a:r>
              <a:rPr lang="en-GB" dirty="0" smtClean="0">
                <a:latin typeface="Gill Sans MT" panose="020B0502020104020203" pitchFamily="34" charset="0"/>
              </a:rPr>
              <a:t>75 </a:t>
            </a:r>
            <a:r>
              <a:rPr lang="en-GB" dirty="0">
                <a:latin typeface="Gill Sans MT" panose="020B0502020104020203" pitchFamily="34" charset="0"/>
              </a:rPr>
              <a:t>min external exams at either Higher </a:t>
            </a:r>
            <a:r>
              <a:rPr lang="en-GB" dirty="0" smtClean="0">
                <a:latin typeface="Gill Sans MT" panose="020B0502020104020203" pitchFamily="34" charset="0"/>
              </a:rPr>
              <a:t>or Foundation level</a:t>
            </a:r>
          </a:p>
          <a:p>
            <a:r>
              <a:rPr lang="en-GB" dirty="0" smtClean="0">
                <a:latin typeface="Gill Sans MT" panose="020B0502020104020203" pitchFamily="34" charset="0"/>
              </a:rPr>
              <a:t>6 x 105 min external exams at either Higher or Foundation level</a:t>
            </a:r>
            <a:endParaRPr lang="en-GB" dirty="0"/>
          </a:p>
        </p:txBody>
      </p:sp>
    </p:spTree>
    <p:extLst>
      <p:ext uri="{BB962C8B-B14F-4D97-AF65-F5344CB8AC3E}">
        <p14:creationId xmlns:p14="http://schemas.microsoft.com/office/powerpoint/2010/main" val="13534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31837"/>
            <a:ext cx="8229600" cy="1143000"/>
          </a:xfrm>
        </p:spPr>
        <p:txBody>
          <a:bodyPr>
            <a:normAutofit fontScale="90000"/>
          </a:bodyPr>
          <a:lstStyle/>
          <a:p>
            <a:r>
              <a:rPr lang="en-GB" sz="4000" u="sng" spc="600" dirty="0" smtClean="0">
                <a:latin typeface="Gill Sans MT" panose="020B0502020104020203" pitchFamily="34" charset="0"/>
              </a:rPr>
              <a:t/>
            </a:r>
            <a:br>
              <a:rPr lang="en-GB" sz="4000" u="sng" spc="600" dirty="0" smtClean="0">
                <a:latin typeface="Gill Sans MT" panose="020B0502020104020203" pitchFamily="34" charset="0"/>
              </a:rPr>
            </a:br>
            <a:r>
              <a:rPr lang="en-GB" sz="4000" u="sng" spc="600" dirty="0" smtClean="0">
                <a:latin typeface="Gill Sans MT" panose="020B0502020104020203" pitchFamily="34" charset="0"/>
              </a:rPr>
              <a:t>OPTIONS</a:t>
            </a:r>
            <a:r>
              <a:rPr lang="en-GB" sz="4000" u="sng" spc="600" dirty="0">
                <a:latin typeface="Gill Sans MT" panose="020B0502020104020203" pitchFamily="34" charset="0"/>
              </a:rPr>
              <a:t/>
            </a:r>
            <a:br>
              <a:rPr lang="en-GB" sz="4000" u="sng" spc="600" dirty="0">
                <a:latin typeface="Gill Sans MT" panose="020B0502020104020203" pitchFamily="34" charset="0"/>
              </a:rPr>
            </a:br>
            <a:r>
              <a:rPr lang="en-GB" sz="4000" u="sng" spc="600" dirty="0" smtClean="0">
                <a:latin typeface="Gill Sans MT" panose="020B0502020104020203" pitchFamily="34" charset="0"/>
              </a:rPr>
              <a:t>KEY DATES AND DEADLINES</a:t>
            </a:r>
            <a:r>
              <a:rPr lang="en-GB" dirty="0" smtClean="0"/>
              <a:t/>
            </a:r>
            <a:br>
              <a:rPr lang="en-GB" dirty="0" smtClean="0"/>
            </a:br>
            <a:endParaRPr lang="en-GB" dirty="0"/>
          </a:p>
        </p:txBody>
      </p:sp>
      <p:sp>
        <p:nvSpPr>
          <p:cNvPr id="3" name="Content Placeholder 2"/>
          <p:cNvSpPr>
            <a:spLocks noGrp="1"/>
          </p:cNvSpPr>
          <p:nvPr>
            <p:ph idx="1"/>
          </p:nvPr>
        </p:nvSpPr>
        <p:spPr>
          <a:xfrm>
            <a:off x="457200" y="1783357"/>
            <a:ext cx="8229600" cy="4813995"/>
          </a:xfrm>
        </p:spPr>
        <p:txBody>
          <a:bodyPr>
            <a:normAutofit/>
          </a:bodyPr>
          <a:lstStyle/>
          <a:p>
            <a:pPr lvl="0"/>
            <a:r>
              <a:rPr lang="en-GB" dirty="0" smtClean="0"/>
              <a:t>14</a:t>
            </a:r>
            <a:r>
              <a:rPr lang="en-GB" baseline="30000" dirty="0" smtClean="0"/>
              <a:t>th</a:t>
            </a:r>
            <a:r>
              <a:rPr lang="en-GB" dirty="0" smtClean="0"/>
              <a:t> November 2019 - Options evening – Opportunity to meet Heads of Department to discuss individual options. </a:t>
            </a:r>
          </a:p>
          <a:p>
            <a:pPr lvl="0"/>
            <a:r>
              <a:rPr lang="en-GB" dirty="0" smtClean="0"/>
              <a:t>23rd </a:t>
            </a:r>
            <a:r>
              <a:rPr lang="en-GB" dirty="0"/>
              <a:t>January </a:t>
            </a:r>
            <a:r>
              <a:rPr lang="en-GB" dirty="0" smtClean="0"/>
              <a:t>2020– </a:t>
            </a:r>
            <a:r>
              <a:rPr lang="en-GB" dirty="0"/>
              <a:t>Options subject report issued to parents &amp; carers. Option booklet available on website. </a:t>
            </a:r>
          </a:p>
          <a:p>
            <a:endParaRPr lang="en-GB" dirty="0"/>
          </a:p>
        </p:txBody>
      </p:sp>
      <p:sp>
        <p:nvSpPr>
          <p:cNvPr id="4" name="Rectangle 3"/>
          <p:cNvSpPr/>
          <p:nvPr/>
        </p:nvSpPr>
        <p:spPr>
          <a:xfrm>
            <a:off x="0" y="0"/>
            <a:ext cx="9144000" cy="6858000"/>
          </a:xfrm>
          <a:prstGeom prst="rect">
            <a:avLst/>
          </a:prstGeom>
          <a:noFill/>
          <a:ln w="76200">
            <a:solidFill>
              <a:srgbClr val="FBB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37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5239</TotalTime>
  <Words>976</Words>
  <Application>Microsoft Office PowerPoint</Application>
  <PresentationFormat>On-screen Show (4:3)</PresentationFormat>
  <Paragraphs>90</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Curriculum and Options  2020-22</vt:lpstr>
      <vt:lpstr>Changes to GCSE grades </vt:lpstr>
      <vt:lpstr>Curriculum hours </vt:lpstr>
      <vt:lpstr>Curriculum hours </vt:lpstr>
      <vt:lpstr>English language &amp; Literature  </vt:lpstr>
      <vt:lpstr>Maths  </vt:lpstr>
      <vt:lpstr>Science </vt:lpstr>
      <vt:lpstr> OPTIONS KEY DATES AND DEADLINES </vt:lpstr>
      <vt:lpstr>PowerPoint Presentation</vt:lpstr>
      <vt:lpstr>KEY DATES AND DEADLINES </vt:lpstr>
      <vt:lpstr>PROCESS </vt:lpstr>
      <vt:lpstr>PROCESS </vt:lpstr>
      <vt:lpstr>PowerPoint Presentation</vt:lpstr>
      <vt:lpstr>MAKING YOUR CHOICES </vt:lpstr>
      <vt:lpstr>PowerPoint Presentation</vt:lpstr>
      <vt:lpstr>GOOD REASONS </vt:lpstr>
      <vt:lpstr>BAD REASONS </vt:lpstr>
      <vt:lpstr>GUIDANCE </vt:lpstr>
      <vt:lpstr>Key Contacts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IButler</dc:creator>
  <cp:lastModifiedBy>ibutler</cp:lastModifiedBy>
  <cp:revision>59</cp:revision>
  <dcterms:created xsi:type="dcterms:W3CDTF">2016-12-06T09:09:46Z</dcterms:created>
  <dcterms:modified xsi:type="dcterms:W3CDTF">2019-11-15T08:45:52Z</dcterms:modified>
</cp:coreProperties>
</file>