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24" r:id="rId3"/>
    <p:sldId id="279" r:id="rId4"/>
    <p:sldId id="321" r:id="rId5"/>
    <p:sldId id="316" r:id="rId6"/>
    <p:sldId id="313" r:id="rId7"/>
    <p:sldId id="314" r:id="rId8"/>
    <p:sldId id="322" r:id="rId9"/>
    <p:sldId id="323" r:id="rId10"/>
    <p:sldId id="27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3" autoAdjust="0"/>
  </p:normalViewPr>
  <p:slideViewPr>
    <p:cSldViewPr>
      <p:cViewPr varScale="1">
        <p:scale>
          <a:sx n="82" d="100"/>
          <a:sy n="82" d="100"/>
        </p:scale>
        <p:origin x="147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2B0E9D0-795F-4E7D-8E87-40E349132E9F}" type="datetimeFigureOut">
              <a:rPr lang="en-GB" smtClean="0"/>
              <a:t>08/06/2021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33FBF2B-AC16-460F-86F4-E94CABB1754B}" type="slidenum">
              <a:rPr lang="en-GB" smtClean="0"/>
              <a:t>‹#›</a:t>
            </a:fld>
            <a:endParaRPr lang="en-GB"/>
          </a:p>
        </p:txBody>
      </p:sp>
    </p:spTree>
    <p:extLst>
      <p:ext uri="{BB962C8B-B14F-4D97-AF65-F5344CB8AC3E}">
        <p14:creationId xmlns:p14="http://schemas.microsoft.com/office/powerpoint/2010/main" val="979954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AB97C8E-CE94-43F1-9494-B3A5E2D2006B}"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90542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97C8E-CE94-43F1-9494-B3A5E2D2006B}"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411248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97C8E-CE94-43F1-9494-B3A5E2D2006B}"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109576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AB97C8E-CE94-43F1-9494-B3A5E2D2006B}"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262294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B97C8E-CE94-43F1-9494-B3A5E2D2006B}"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4161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AB97C8E-CE94-43F1-9494-B3A5E2D2006B}" type="datetimeFigureOut">
              <a:rPr lang="en-GB" smtClean="0"/>
              <a:t>08/06/2021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371167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AB97C8E-CE94-43F1-9494-B3A5E2D2006B}" type="datetimeFigureOut">
              <a:rPr lang="en-GB" smtClean="0"/>
              <a:t>08/06/2021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317220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AB97C8E-CE94-43F1-9494-B3A5E2D2006B}" type="datetimeFigureOut">
              <a:rPr lang="en-GB" smtClean="0"/>
              <a:t>08/06/2021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176620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97C8E-CE94-43F1-9494-B3A5E2D2006B}" type="datetimeFigureOut">
              <a:rPr lang="en-GB" smtClean="0"/>
              <a:t>08/06/2021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111721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97C8E-CE94-43F1-9494-B3A5E2D2006B}" type="datetimeFigureOut">
              <a:rPr lang="en-GB" smtClean="0"/>
              <a:t>08/06/2021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95310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B97C8E-CE94-43F1-9494-B3A5E2D2006B}" type="datetimeFigureOut">
              <a:rPr lang="en-GB" smtClean="0"/>
              <a:t>08/06/2021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76E2A-991A-411A-85CB-E1C5A4A0B2ED}" type="slidenum">
              <a:rPr lang="en-GB" smtClean="0"/>
              <a:t>‹#›</a:t>
            </a:fld>
            <a:endParaRPr lang="en-GB"/>
          </a:p>
        </p:txBody>
      </p:sp>
    </p:spTree>
    <p:extLst>
      <p:ext uri="{BB962C8B-B14F-4D97-AF65-F5344CB8AC3E}">
        <p14:creationId xmlns:p14="http://schemas.microsoft.com/office/powerpoint/2010/main" val="226428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97C8E-CE94-43F1-9494-B3A5E2D2006B}" type="datetimeFigureOut">
              <a:rPr lang="en-GB" smtClean="0"/>
              <a:t>08/06/2021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76E2A-991A-411A-85CB-E1C5A4A0B2ED}" type="slidenum">
              <a:rPr lang="en-GB" smtClean="0"/>
              <a:t>‹#›</a:t>
            </a:fld>
            <a:endParaRPr lang="en-GB"/>
          </a:p>
        </p:txBody>
      </p:sp>
    </p:spTree>
    <p:extLst>
      <p:ext uri="{BB962C8B-B14F-4D97-AF65-F5344CB8AC3E}">
        <p14:creationId xmlns:p14="http://schemas.microsoft.com/office/powerpoint/2010/main" val="1287876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cool.co.uk/a-level/chemistry" TargetMode="External"/><Relationship Id="rId7" Type="http://schemas.openxmlformats.org/officeDocument/2006/relationships/hyperlink" Target="http://www.docbrown.info/page13/page13.htm" TargetMode="External"/><Relationship Id="rId2" Type="http://schemas.openxmlformats.org/officeDocument/2006/relationships/hyperlink" Target="http://www.chemguide.co.uk/" TargetMode="External"/><Relationship Id="rId1" Type="http://schemas.openxmlformats.org/officeDocument/2006/relationships/slideLayout" Target="../slideLayouts/slideLayout2.xml"/><Relationship Id="rId6" Type="http://schemas.openxmlformats.org/officeDocument/2006/relationships/hyperlink" Target="http://www.rsc.org/learn-chemistry/wiki/A-Level_Chemistry_Revision" TargetMode="External"/><Relationship Id="rId5" Type="http://schemas.openxmlformats.org/officeDocument/2006/relationships/hyperlink" Target="http://www.physicsandmathstutor.com/chemistry-revision/a-level-aqa/" TargetMode="External"/><Relationship Id="rId4" Type="http://schemas.openxmlformats.org/officeDocument/2006/relationships/hyperlink" Target="http://www.a-levelchemistry.co.uk/" TargetMode="External"/><Relationship Id="rId9" Type="http://schemas.openxmlformats.org/officeDocument/2006/relationships/hyperlink" Target="https://filestore.aqa.org.uk/resources/chemistry/specifications/AQA-8462-SP-2016.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amazon.co.uk/New--Level-Chemistry-AQA-Student/dp/1782943218/ref=sr_1_3?s=books&amp;ie=UTF8&amp;qid=1467284369&amp;sr=1-3&amp;keywords=aqa+chemistry+as+year+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filestore.aqa.org.uk/resources/chemistry/specifications/AQA-7404-7405-SP-2015.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filestore.aqa.org.uk/resources/chemistry/specifications/AQA-8462-SP-2016.PDF" TargetMode="External"/><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hysicusrecruitment.com/wp-content/themes/iblogpro/images/chemistry.png"/>
          <p:cNvPicPr>
            <a:picLocks noChangeAspect="1" noChangeArrowheads="1"/>
          </p:cNvPicPr>
          <p:nvPr/>
        </p:nvPicPr>
        <p:blipFill>
          <a:blip r:embed="rId2" cstate="print"/>
          <a:srcRect/>
          <a:stretch>
            <a:fillRect/>
          </a:stretch>
        </p:blipFill>
        <p:spPr bwMode="auto">
          <a:xfrm>
            <a:off x="5220072" y="1700808"/>
            <a:ext cx="3517404" cy="2676286"/>
          </a:xfrm>
          <a:prstGeom prst="rect">
            <a:avLst/>
          </a:prstGeom>
          <a:noFill/>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35496" y="1709936"/>
            <a:ext cx="3384376"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INDUCTION 2021</a:t>
            </a:r>
            <a:endParaRPr lang="en-GB" sz="3200" dirty="0"/>
          </a:p>
        </p:txBody>
      </p:sp>
      <p:sp>
        <p:nvSpPr>
          <p:cNvPr id="8" name="Title 1"/>
          <p:cNvSpPr txBox="1">
            <a:spLocks/>
          </p:cNvSpPr>
          <p:nvPr/>
        </p:nvSpPr>
        <p:spPr>
          <a:xfrm>
            <a:off x="66650" y="2420888"/>
            <a:ext cx="3353222" cy="2448272"/>
          </a:xfrm>
          <a:prstGeom prst="rect">
            <a:avLst/>
          </a:prstGeom>
          <a:solidFill>
            <a:srgbClr val="00B0F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b="1" dirty="0"/>
              <a:t>CONTENTS:</a:t>
            </a:r>
          </a:p>
          <a:p>
            <a:pPr marL="457200" indent="-457200" algn="l">
              <a:buFont typeface="Arial" panose="020B0604020202020204" pitchFamily="34" charset="0"/>
              <a:buChar char="•"/>
            </a:pPr>
            <a:r>
              <a:rPr lang="en-GB" sz="1600" b="1" i="1" dirty="0"/>
              <a:t>SUITABILITY</a:t>
            </a:r>
          </a:p>
          <a:p>
            <a:pPr marL="457200" indent="-457200" algn="l">
              <a:buFont typeface="Arial" panose="020B0604020202020204" pitchFamily="34" charset="0"/>
              <a:buChar char="•"/>
            </a:pPr>
            <a:r>
              <a:rPr lang="en-GB" sz="1600" b="1" i="1" dirty="0"/>
              <a:t>WHY CHOOSE IT?</a:t>
            </a:r>
          </a:p>
          <a:p>
            <a:pPr marL="457200" indent="-457200" algn="l">
              <a:buFont typeface="Arial" panose="020B0604020202020204" pitchFamily="34" charset="0"/>
              <a:buChar char="•"/>
            </a:pPr>
            <a:r>
              <a:rPr lang="en-GB" sz="1600" b="1" i="1" dirty="0"/>
              <a:t>EXPECTATIONS</a:t>
            </a:r>
          </a:p>
          <a:p>
            <a:pPr marL="457200" indent="-457200" algn="l">
              <a:buFont typeface="Arial" panose="020B0604020202020204" pitchFamily="34" charset="0"/>
              <a:buChar char="•"/>
            </a:pPr>
            <a:r>
              <a:rPr lang="en-GB" sz="1600" b="1" i="1" dirty="0"/>
              <a:t>SPECIFICATION</a:t>
            </a:r>
          </a:p>
          <a:p>
            <a:pPr marL="457200" indent="-457200" algn="l">
              <a:buFont typeface="Arial" panose="020B0604020202020204" pitchFamily="34" charset="0"/>
              <a:buChar char="•"/>
            </a:pPr>
            <a:r>
              <a:rPr lang="en-GB" sz="1600" b="1" i="1" dirty="0"/>
              <a:t>CONTENT</a:t>
            </a:r>
          </a:p>
          <a:p>
            <a:pPr marL="457200" indent="-457200" algn="l">
              <a:buFont typeface="Arial" panose="020B0604020202020204" pitchFamily="34" charset="0"/>
              <a:buChar char="•"/>
            </a:pPr>
            <a:r>
              <a:rPr lang="en-GB" sz="1600" b="1" i="1" dirty="0"/>
              <a:t>EXAMS</a:t>
            </a:r>
          </a:p>
          <a:p>
            <a:pPr marL="457200" indent="-457200" algn="l">
              <a:buFont typeface="Arial" panose="020B0604020202020204" pitchFamily="34" charset="0"/>
              <a:buChar char="•"/>
            </a:pPr>
            <a:r>
              <a:rPr lang="en-GB" sz="1600" b="1" i="1" dirty="0"/>
              <a:t>INDUCTION TEST</a:t>
            </a:r>
          </a:p>
          <a:p>
            <a:pPr marL="457200" indent="-457200" algn="l">
              <a:buFont typeface="Arial" panose="020B0604020202020204" pitchFamily="34" charset="0"/>
              <a:buChar char="•"/>
            </a:pPr>
            <a:r>
              <a:rPr lang="en-GB" sz="1600" b="1" i="1" dirty="0"/>
              <a:t>SUMMER PREP WORK</a:t>
            </a:r>
            <a:endParaRPr lang="en-GB" sz="1600" i="1" dirty="0"/>
          </a:p>
          <a:p>
            <a:pPr algn="l"/>
            <a:endParaRPr lang="en-GB" sz="2000" dirty="0"/>
          </a:p>
          <a:p>
            <a:pPr algn="l"/>
            <a:endParaRPr lang="en-GB" sz="2000" dirty="0"/>
          </a:p>
          <a:p>
            <a:pPr algn="l"/>
            <a:endParaRPr lang="en-GB" sz="2000" dirty="0"/>
          </a:p>
          <a:p>
            <a:pPr algn="l"/>
            <a:endParaRPr lang="en-GB" sz="2000" dirty="0"/>
          </a:p>
          <a:p>
            <a:pPr algn="l"/>
            <a:endParaRPr lang="en-GB" sz="2000" b="1" dirty="0"/>
          </a:p>
          <a:p>
            <a:pPr algn="l"/>
            <a:endParaRPr lang="en-GB" sz="2000" dirty="0"/>
          </a:p>
        </p:txBody>
      </p:sp>
      <p:sp>
        <p:nvSpPr>
          <p:cNvPr id="9"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1</a:t>
            </a:r>
            <a:endParaRPr lang="en-GB" sz="2400" dirty="0"/>
          </a:p>
        </p:txBody>
      </p:sp>
    </p:spTree>
    <p:extLst>
      <p:ext uri="{BB962C8B-B14F-4D97-AF65-F5344CB8AC3E}">
        <p14:creationId xmlns:p14="http://schemas.microsoft.com/office/powerpoint/2010/main" val="428217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4536703"/>
            <a:ext cx="8928992" cy="692497"/>
          </a:xfrm>
          <a:prstGeom prst="rect">
            <a:avLst/>
          </a:prstGeom>
          <a:ln w="25400">
            <a:solidFill>
              <a:schemeClr val="tx1"/>
            </a:solidFill>
          </a:ln>
        </p:spPr>
        <p:txBody>
          <a:bodyPr wrap="square">
            <a:spAutoFit/>
          </a:bodyPr>
          <a:lstStyle/>
          <a:p>
            <a:r>
              <a:rPr lang="en-GB" sz="1300" dirty="0"/>
              <a:t>Pre-reading: </a:t>
            </a:r>
          </a:p>
          <a:p>
            <a:pPr lvl="0"/>
            <a:r>
              <a:rPr lang="en-GB" sz="1300" dirty="0"/>
              <a:t>‘Head Start to A-Level Chemistry’- GCP</a:t>
            </a:r>
          </a:p>
          <a:p>
            <a:pPr lvl="0"/>
            <a:r>
              <a:rPr lang="en-GB" sz="1300" dirty="0"/>
              <a:t>‘Essential Maths Skills for A-Level Chemistry’- GCP</a:t>
            </a:r>
          </a:p>
        </p:txBody>
      </p:sp>
      <p:sp>
        <p:nvSpPr>
          <p:cNvPr id="2" name="Rectangle 1"/>
          <p:cNvSpPr/>
          <p:nvPr/>
        </p:nvSpPr>
        <p:spPr>
          <a:xfrm>
            <a:off x="107504" y="5320660"/>
            <a:ext cx="8928992" cy="1492716"/>
          </a:xfrm>
          <a:prstGeom prst="rect">
            <a:avLst/>
          </a:prstGeom>
          <a:ln w="25400">
            <a:solidFill>
              <a:schemeClr val="tx1"/>
            </a:solidFill>
          </a:ln>
        </p:spPr>
        <p:txBody>
          <a:bodyPr wrap="square">
            <a:spAutoFit/>
          </a:bodyPr>
          <a:lstStyle/>
          <a:p>
            <a:r>
              <a:rPr lang="en-GB" sz="1300" u="sng" dirty="0"/>
              <a:t>List of good A-Level Chemistry websites:</a:t>
            </a:r>
            <a:r>
              <a:rPr lang="en-GB" sz="1300" dirty="0"/>
              <a:t> (with the caveat that I cannot check every web page that appears on these websites)</a:t>
            </a:r>
          </a:p>
          <a:p>
            <a:r>
              <a:rPr lang="en-GB" sz="1300" dirty="0"/>
              <a:t> </a:t>
            </a:r>
            <a:r>
              <a:rPr lang="en-GB" sz="1300" u="sng" dirty="0">
                <a:hlinkClick r:id="rId2"/>
              </a:rPr>
              <a:t>http://www.chemguide.co.uk</a:t>
            </a:r>
            <a:endParaRPr lang="en-GB" sz="1300" dirty="0"/>
          </a:p>
          <a:p>
            <a:r>
              <a:rPr lang="en-GB" sz="1300" u="sng" dirty="0">
                <a:hlinkClick r:id="rId3"/>
              </a:rPr>
              <a:t>http://www.s-cool.co.uk/a-level/chemistry</a:t>
            </a:r>
            <a:endParaRPr lang="en-GB" sz="1300" dirty="0"/>
          </a:p>
          <a:p>
            <a:r>
              <a:rPr lang="en-GB" sz="1300" u="sng" dirty="0">
                <a:hlinkClick r:id="rId4"/>
              </a:rPr>
              <a:t>http://www.a-levelchemistry.co.uk</a:t>
            </a:r>
            <a:endParaRPr lang="en-GB" sz="1300" dirty="0"/>
          </a:p>
          <a:p>
            <a:r>
              <a:rPr lang="en-GB" sz="1300" u="sng" dirty="0">
                <a:hlinkClick r:id="rId5"/>
              </a:rPr>
              <a:t>http://www.physicsandmathstutor.com/chemistry-revision/a-level-aqa/</a:t>
            </a:r>
            <a:endParaRPr lang="en-GB" sz="1300" dirty="0"/>
          </a:p>
          <a:p>
            <a:r>
              <a:rPr lang="en-GB" sz="1300" u="sng" dirty="0">
                <a:hlinkClick r:id="rId6"/>
              </a:rPr>
              <a:t>http://www.rsc.org/learn-chemistry/wiki/A-Level_Chemistry_Revision</a:t>
            </a:r>
            <a:endParaRPr lang="en-GB" sz="1300" dirty="0"/>
          </a:p>
          <a:p>
            <a:r>
              <a:rPr lang="en-GB" sz="1300" u="sng" dirty="0">
                <a:hlinkClick r:id="rId7"/>
              </a:rPr>
              <a:t>http://www.docbrown.info/page13/page13.htm</a:t>
            </a:r>
            <a:endParaRPr lang="en-GB" sz="1300" dirty="0"/>
          </a:p>
        </p:txBody>
      </p:sp>
      <p:pic>
        <p:nvPicPr>
          <p:cNvPr id="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35495" y="1628800"/>
            <a:ext cx="4032449"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SUMMER PREP WORK:</a:t>
            </a:r>
            <a:endParaRPr lang="en-GB" sz="3200" dirty="0"/>
          </a:p>
        </p:txBody>
      </p:sp>
      <p:sp>
        <p:nvSpPr>
          <p:cNvPr id="7" name="Rectangle 6"/>
          <p:cNvSpPr/>
          <p:nvPr/>
        </p:nvSpPr>
        <p:spPr>
          <a:xfrm>
            <a:off x="107504" y="2348880"/>
            <a:ext cx="8928992" cy="1846659"/>
          </a:xfrm>
          <a:prstGeom prst="rect">
            <a:avLst/>
          </a:prstGeom>
          <a:ln w="25400">
            <a:solidFill>
              <a:schemeClr val="tx1"/>
            </a:solidFill>
          </a:ln>
        </p:spPr>
        <p:txBody>
          <a:bodyPr wrap="square">
            <a:spAutoFit/>
          </a:bodyPr>
          <a:lstStyle/>
          <a:p>
            <a:r>
              <a:rPr lang="en-GB" sz="1900" dirty="0"/>
              <a:t>The most important thing you can do to prepare over summer is to know GCSE Chemistry like the back of your hand. You cannot build a tower block on shaky foundations. If you were a ‘triple’ student then revise all Chemistry you were ever taught for GCSE. If you were a ‘combined’ student then it is expected that you to learn the extra ‘triple’ content before the induction test in September….on top of revising the ‘combined’ content.</a:t>
            </a:r>
          </a:p>
          <a:p>
            <a:r>
              <a:rPr lang="en-GB" sz="1900" dirty="0">
                <a:hlinkClick r:id="rId9"/>
              </a:rPr>
              <a:t>https://filestore.aqa.org.uk/resources/chemistry/specifications/AQA-8462-SP-2016.PDF</a:t>
            </a:r>
            <a:endParaRPr lang="en-GB" sz="1900" dirty="0"/>
          </a:p>
        </p:txBody>
      </p:sp>
      <p:sp>
        <p:nvSpPr>
          <p:cNvPr id="9" name="Title 1"/>
          <p:cNvSpPr txBox="1">
            <a:spLocks/>
          </p:cNvSpPr>
          <p:nvPr/>
        </p:nvSpPr>
        <p:spPr>
          <a:xfrm>
            <a:off x="8604448" y="-17264"/>
            <a:ext cx="539552"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11</a:t>
            </a:r>
            <a:endParaRPr lang="en-GB" sz="2400" dirty="0"/>
          </a:p>
        </p:txBody>
      </p:sp>
    </p:spTree>
    <p:extLst>
      <p:ext uri="{BB962C8B-B14F-4D97-AF65-F5344CB8AC3E}">
        <p14:creationId xmlns:p14="http://schemas.microsoft.com/office/powerpoint/2010/main" val="183842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44823"/>
            <a:ext cx="3456384" cy="3222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35496" y="1709936"/>
            <a:ext cx="2952328"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SUITABILITY:</a:t>
            </a:r>
            <a:endParaRPr lang="en-GB" sz="3200" dirty="0"/>
          </a:p>
        </p:txBody>
      </p:sp>
      <p:sp>
        <p:nvSpPr>
          <p:cNvPr id="2" name="Rectangle 1"/>
          <p:cNvSpPr/>
          <p:nvPr/>
        </p:nvSpPr>
        <p:spPr>
          <a:xfrm>
            <a:off x="4005312" y="1816854"/>
            <a:ext cx="5031184" cy="3046988"/>
          </a:xfrm>
          <a:prstGeom prst="rect">
            <a:avLst/>
          </a:prstGeom>
        </p:spPr>
        <p:txBody>
          <a:bodyPr wrap="square">
            <a:spAutoFit/>
          </a:bodyPr>
          <a:lstStyle/>
          <a:p>
            <a:r>
              <a:rPr lang="en-GB" sz="1600" b="1" dirty="0"/>
              <a:t>In all topics, you will need to learn facts and build a body of knowledge but also to understand and apply the ideas. Many topics include calculations and so you should feel comfortable rearranging equations and using numbers. </a:t>
            </a:r>
          </a:p>
          <a:p>
            <a:endParaRPr lang="en-GB" sz="1600" b="1" dirty="0"/>
          </a:p>
          <a:p>
            <a:r>
              <a:rPr lang="en-GB" sz="1600" b="1" dirty="0"/>
              <a:t>Importantly, chemistry is a hands-on science and you will carry out experiments on a regular basis. This is to consolidate your theory work, but also provide you with the opportunity to use new apparatus and build your skills and confidence to complete safe and accurate practical work.</a:t>
            </a:r>
          </a:p>
          <a:p>
            <a:endParaRPr lang="en-GB" sz="1600" b="1" dirty="0"/>
          </a:p>
        </p:txBody>
      </p:sp>
      <p:sp>
        <p:nvSpPr>
          <p:cNvPr id="6"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2</a:t>
            </a:r>
          </a:p>
        </p:txBody>
      </p:sp>
    </p:spTree>
    <p:extLst>
      <p:ext uri="{BB962C8B-B14F-4D97-AF65-F5344CB8AC3E}">
        <p14:creationId xmlns:p14="http://schemas.microsoft.com/office/powerpoint/2010/main" val="310283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blogs.scientificamerican.com/the-curious-wavefunction/files/2013/09/ChemCentr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700807"/>
            <a:ext cx="3672408" cy="3657717"/>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0" y="2348880"/>
            <a:ext cx="5436096" cy="338437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500" b="1" dirty="0"/>
              <a:t>Chemistry A level is a highly respected A level, with its broad variety of tested skills, and it is a good choice for many degrees and careers. Chemistry has been described as the ‘central science’ and is often combined with either physics or biology. It is usually a compulsory choice for anyone wishing to pursue medicine, dentistry and veterinary science, as well as chemistry-based degrees such as pharmacy, pharmacology and biochemistry.</a:t>
            </a:r>
          </a:p>
          <a:p>
            <a:endParaRPr lang="en-GB" sz="1500" b="1" dirty="0"/>
          </a:p>
          <a:p>
            <a:r>
              <a:rPr lang="en-GB" sz="1500" b="1" dirty="0"/>
              <a:t>It has both theoretical and practical aspects which keeps lessons interesting and varied. </a:t>
            </a:r>
          </a:p>
          <a:p>
            <a:endParaRPr lang="en-GB" sz="1500" b="1" dirty="0"/>
          </a:p>
          <a:p>
            <a:r>
              <a:rPr lang="en-GB" sz="1500" b="1" dirty="0"/>
              <a:t>It is taught by very experienced members of staff- Mr Hardy (bad cop) &amp; Dr Haigh (good cop).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5496" y="1709936"/>
            <a:ext cx="3816424"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WHY CHOOSE IT?</a:t>
            </a:r>
          </a:p>
        </p:txBody>
      </p:sp>
      <p:sp>
        <p:nvSpPr>
          <p:cNvPr id="7" name="Content Placeholder 2"/>
          <p:cNvSpPr txBox="1">
            <a:spLocks/>
          </p:cNvSpPr>
          <p:nvPr/>
        </p:nvSpPr>
        <p:spPr>
          <a:xfrm>
            <a:off x="0" y="6078604"/>
            <a:ext cx="9252520" cy="9507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500" b="1" dirty="0"/>
              <a:t>It enables you to develop crucial employability skills including researching, problem solving and analysing. Chemistry often requires teamwork and communication skills too, which is great for project management.</a:t>
            </a:r>
          </a:p>
        </p:txBody>
      </p:sp>
      <p:sp>
        <p:nvSpPr>
          <p:cNvPr id="8"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3</a:t>
            </a:r>
            <a:endParaRPr lang="en-GB" sz="2400" dirty="0"/>
          </a:p>
        </p:txBody>
      </p:sp>
    </p:spTree>
    <p:extLst>
      <p:ext uri="{BB962C8B-B14F-4D97-AF65-F5344CB8AC3E}">
        <p14:creationId xmlns:p14="http://schemas.microsoft.com/office/powerpoint/2010/main" val="47761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0" y="2276872"/>
            <a:ext cx="7092280" cy="458112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panose="020B0604020202020204" pitchFamily="34" charset="0"/>
              <a:buChar char="•"/>
            </a:pPr>
            <a:r>
              <a:rPr lang="en-GB" sz="1800" b="1" dirty="0"/>
              <a:t>ATTENDANCE- needs to be extremely high otherwise you won’t do well. A level chemistry is tough and every year we have students who find the transition difficult. What ever the topic, activity, or task you are set you will have to give your FULL commitment.</a:t>
            </a:r>
          </a:p>
          <a:p>
            <a:pPr marL="342900" indent="-342900" algn="l">
              <a:buFont typeface="Arial" panose="020B0604020202020204" pitchFamily="34" charset="0"/>
              <a:buChar char="•"/>
            </a:pPr>
            <a:endParaRPr lang="en-GB" sz="1800" b="1" dirty="0"/>
          </a:p>
          <a:p>
            <a:pPr marL="342900" indent="-342900" algn="l">
              <a:buFont typeface="Arial" panose="020B0604020202020204" pitchFamily="34" charset="0"/>
              <a:buChar char="•"/>
            </a:pPr>
            <a:r>
              <a:rPr lang="en-GB" sz="1800" b="1" dirty="0"/>
              <a:t>DEADLINES- always must be met.</a:t>
            </a:r>
          </a:p>
          <a:p>
            <a:pPr marL="342900" indent="-342900" algn="l">
              <a:buFont typeface="Arial" panose="020B0604020202020204" pitchFamily="34" charset="0"/>
              <a:buChar char="•"/>
            </a:pPr>
            <a:endParaRPr lang="en-GB" sz="1800" b="1" dirty="0"/>
          </a:p>
          <a:p>
            <a:pPr marL="342900" indent="-342900" algn="l">
              <a:buFont typeface="Arial" panose="020B0604020202020204" pitchFamily="34" charset="0"/>
              <a:buChar char="•"/>
            </a:pPr>
            <a:r>
              <a:rPr lang="en-GB" sz="1800" b="1" dirty="0"/>
              <a:t>RECORD KEEPING- you need to keep your study notes/work in an organised folder. You will also need to buy an A4 hardback lab book to write up your experiments in. You will have a minimum of 12 experiments over the two years. If your lab book is assessed as up to standard you will also be accredited with the experimental award on your final certificate.</a:t>
            </a:r>
          </a:p>
          <a:p>
            <a:pPr marL="342900" indent="-342900" algn="l">
              <a:buFont typeface="Arial" panose="020B0604020202020204" pitchFamily="34" charset="0"/>
              <a:buChar char="•"/>
            </a:pPr>
            <a:endParaRPr lang="en-GB" sz="1800" b="1" dirty="0"/>
          </a:p>
          <a:p>
            <a:pPr marL="342900" indent="-342900" algn="l">
              <a:buFont typeface="Arial" panose="020B0604020202020204" pitchFamily="34" charset="0"/>
              <a:buChar char="•"/>
            </a:pPr>
            <a:r>
              <a:rPr lang="en-GB" sz="1800" b="1" dirty="0"/>
              <a:t>TEXTBOOKS- we strongly advise you to purchase the recommended book(s).</a:t>
            </a:r>
            <a:endParaRPr lang="en-GB" sz="2800" dirty="0"/>
          </a:p>
        </p:txBody>
      </p:sp>
      <p:sp>
        <p:nvSpPr>
          <p:cNvPr id="7" name="Title 1"/>
          <p:cNvSpPr txBox="1">
            <a:spLocks/>
          </p:cNvSpPr>
          <p:nvPr/>
        </p:nvSpPr>
        <p:spPr>
          <a:xfrm>
            <a:off x="35496" y="1709936"/>
            <a:ext cx="2952328"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EXPECTATIONS:</a:t>
            </a:r>
            <a:endParaRPr lang="en-GB" sz="3200"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4444359"/>
            <a:ext cx="1296144" cy="1576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876256" y="6028546"/>
            <a:ext cx="2213992" cy="784830"/>
          </a:xfrm>
          <a:prstGeom prst="rect">
            <a:avLst/>
          </a:prstGeom>
        </p:spPr>
        <p:txBody>
          <a:bodyPr wrap="square">
            <a:spAutoFit/>
          </a:bodyPr>
          <a:lstStyle/>
          <a:p>
            <a:r>
              <a:rPr lang="en-GB" sz="900" dirty="0">
                <a:hlinkClick r:id="rId4"/>
              </a:rPr>
              <a:t>https://www.amazon.co.uk/New--Level-Chemistry-AQA-Student/dp/1782943218/ref=sr_1_3?s=books&amp;ie=UTF8&amp;qid=1467284369&amp;sr=1-3&amp;keywords=aqa+chemistry+as+year+1</a:t>
            </a:r>
            <a:endParaRPr lang="en-GB" sz="900" dirty="0"/>
          </a:p>
        </p:txBody>
      </p:sp>
      <p:sp>
        <p:nvSpPr>
          <p:cNvPr id="10"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4</a:t>
            </a:r>
            <a:endParaRPr lang="en-GB" sz="2400" dirty="0"/>
          </a:p>
        </p:txBody>
      </p:sp>
    </p:spTree>
    <p:extLst>
      <p:ext uri="{BB962C8B-B14F-4D97-AF65-F5344CB8AC3E}">
        <p14:creationId xmlns:p14="http://schemas.microsoft.com/office/powerpoint/2010/main" val="341644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492896"/>
            <a:ext cx="6383491"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txBox="1">
            <a:spLocks/>
          </p:cNvSpPr>
          <p:nvPr/>
        </p:nvSpPr>
        <p:spPr>
          <a:xfrm>
            <a:off x="35496" y="1709936"/>
            <a:ext cx="2808312"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SPECIFICATION:</a:t>
            </a:r>
            <a:endParaRPr lang="en-GB" sz="3200" dirty="0"/>
          </a:p>
        </p:txBody>
      </p:sp>
      <p:sp>
        <p:nvSpPr>
          <p:cNvPr id="3" name="Rectangle 2"/>
          <p:cNvSpPr/>
          <p:nvPr/>
        </p:nvSpPr>
        <p:spPr>
          <a:xfrm>
            <a:off x="3059832" y="1709936"/>
            <a:ext cx="4572000" cy="646331"/>
          </a:xfrm>
          <a:prstGeom prst="rect">
            <a:avLst/>
          </a:prstGeom>
        </p:spPr>
        <p:txBody>
          <a:bodyPr>
            <a:spAutoFit/>
          </a:bodyPr>
          <a:lstStyle/>
          <a:p>
            <a:r>
              <a:rPr lang="en-GB" dirty="0">
                <a:hlinkClick r:id="rId4"/>
              </a:rPr>
              <a:t>https://filestore.aqa.org.uk/resources/chemistry/specifications/AQA-7404-7405-SP-2015.PDF</a:t>
            </a:r>
            <a:endParaRPr lang="en-GB" dirty="0"/>
          </a:p>
        </p:txBody>
      </p:sp>
      <p:sp>
        <p:nvSpPr>
          <p:cNvPr id="10"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5</a:t>
            </a:r>
            <a:endParaRPr lang="en-GB" sz="2400" dirty="0"/>
          </a:p>
        </p:txBody>
      </p:sp>
    </p:spTree>
    <p:extLst>
      <p:ext uri="{BB962C8B-B14F-4D97-AF65-F5344CB8AC3E}">
        <p14:creationId xmlns:p14="http://schemas.microsoft.com/office/powerpoint/2010/main" val="275792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204864"/>
            <a:ext cx="4308049" cy="300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3386" y="5229200"/>
            <a:ext cx="4056686" cy="1619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1930" y="1628800"/>
            <a:ext cx="2597397" cy="161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3284984"/>
            <a:ext cx="3826274" cy="2283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txBox="1">
            <a:spLocks/>
          </p:cNvSpPr>
          <p:nvPr/>
        </p:nvSpPr>
        <p:spPr>
          <a:xfrm>
            <a:off x="35496" y="1628800"/>
            <a:ext cx="2016224"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CONTENT:</a:t>
            </a:r>
            <a:endParaRPr lang="en-GB" sz="3200" dirty="0"/>
          </a:p>
        </p:txBody>
      </p:sp>
      <p:sp>
        <p:nvSpPr>
          <p:cNvPr id="10" name="Content Placeholder 2"/>
          <p:cNvSpPr txBox="1">
            <a:spLocks/>
          </p:cNvSpPr>
          <p:nvPr/>
        </p:nvSpPr>
        <p:spPr>
          <a:xfrm>
            <a:off x="2627784" y="1709936"/>
            <a:ext cx="2448272" cy="1359024"/>
          </a:xfrm>
          <a:prstGeom prst="rect">
            <a:avLst/>
          </a:prstGeom>
          <a:solidFill>
            <a:schemeClr val="accent6">
              <a:lumMod val="60000"/>
              <a:lumOff val="40000"/>
            </a:schemeClr>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600" b="1" dirty="0"/>
              <a:t>3 main topics: </a:t>
            </a:r>
          </a:p>
          <a:p>
            <a:pPr marL="228600" indent="-228600">
              <a:buFont typeface="+mj-lt"/>
              <a:buAutoNum type="arabicPeriod"/>
            </a:pPr>
            <a:r>
              <a:rPr lang="en-GB" sz="1600" b="1" dirty="0"/>
              <a:t>Physical Chemistry</a:t>
            </a:r>
          </a:p>
          <a:p>
            <a:pPr marL="228600" indent="-228600">
              <a:buFont typeface="+mj-lt"/>
              <a:buAutoNum type="arabicPeriod"/>
            </a:pPr>
            <a:r>
              <a:rPr lang="en-GB" sz="1600" b="1" dirty="0"/>
              <a:t>Inorganic Chemistry</a:t>
            </a:r>
          </a:p>
          <a:p>
            <a:pPr marL="228600" indent="-228600">
              <a:buFont typeface="+mj-lt"/>
              <a:buAutoNum type="arabicPeriod"/>
            </a:pPr>
            <a:r>
              <a:rPr lang="en-GB" sz="1600" b="1" dirty="0"/>
              <a:t>Organic Chemistry</a:t>
            </a:r>
          </a:p>
          <a:p>
            <a:pPr marL="0" indent="0">
              <a:buNone/>
            </a:pPr>
            <a:endParaRPr lang="en-GB" sz="1600" b="1" dirty="0"/>
          </a:p>
        </p:txBody>
      </p:sp>
      <p:sp>
        <p:nvSpPr>
          <p:cNvPr id="11"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6</a:t>
            </a:r>
            <a:endParaRPr lang="en-GB" sz="2400" dirty="0"/>
          </a:p>
        </p:txBody>
      </p:sp>
    </p:spTree>
    <p:extLst>
      <p:ext uri="{BB962C8B-B14F-4D97-AF65-F5344CB8AC3E}">
        <p14:creationId xmlns:p14="http://schemas.microsoft.com/office/powerpoint/2010/main" val="48073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89120"/>
            <a:ext cx="8377632" cy="505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1763688" y="1709936"/>
            <a:ext cx="1728192"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EXAMS:</a:t>
            </a:r>
            <a:endParaRPr lang="en-GB" sz="3200" dirty="0"/>
          </a:p>
        </p:txBody>
      </p:sp>
      <p:sp>
        <p:nvSpPr>
          <p:cNvPr id="7" name="Content Placeholder 2"/>
          <p:cNvSpPr txBox="1">
            <a:spLocks/>
          </p:cNvSpPr>
          <p:nvPr/>
        </p:nvSpPr>
        <p:spPr>
          <a:xfrm>
            <a:off x="3707904" y="1709936"/>
            <a:ext cx="5256584" cy="710952"/>
          </a:xfrm>
          <a:prstGeom prst="rect">
            <a:avLst/>
          </a:prstGeom>
          <a:solidFill>
            <a:schemeClr val="accent6">
              <a:lumMod val="60000"/>
              <a:lumOff val="4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t>Content that will be taught and internally examined in year 12 but will </a:t>
            </a:r>
            <a:r>
              <a:rPr lang="en-GB" sz="1800" b="1" u="sng" dirty="0"/>
              <a:t>not</a:t>
            </a:r>
            <a:r>
              <a:rPr lang="en-GB" sz="1800" b="1" dirty="0"/>
              <a:t> count to your overall grade.</a:t>
            </a:r>
          </a:p>
        </p:txBody>
      </p:sp>
      <p:sp>
        <p:nvSpPr>
          <p:cNvPr id="9" name="Title 1"/>
          <p:cNvSpPr txBox="1">
            <a:spLocks/>
          </p:cNvSpPr>
          <p:nvPr/>
        </p:nvSpPr>
        <p:spPr>
          <a:xfrm>
            <a:off x="251520" y="1628800"/>
            <a:ext cx="576064" cy="566936"/>
          </a:xfrm>
          <a:prstGeom prst="rect">
            <a:avLst/>
          </a:prstGeom>
          <a:solidFill>
            <a:schemeClr val="bg1"/>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2400" dirty="0"/>
          </a:p>
        </p:txBody>
      </p:sp>
      <p:sp>
        <p:nvSpPr>
          <p:cNvPr id="3" name="Donut 2"/>
          <p:cNvSpPr/>
          <p:nvPr/>
        </p:nvSpPr>
        <p:spPr>
          <a:xfrm>
            <a:off x="827584" y="1637928"/>
            <a:ext cx="792088" cy="557808"/>
          </a:xfrm>
          <a:prstGeom prst="donut">
            <a:avLst>
              <a:gd name="adj" fmla="val 10204"/>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7</a:t>
            </a:r>
            <a:endParaRPr lang="en-GB" sz="2400" dirty="0"/>
          </a:p>
        </p:txBody>
      </p:sp>
    </p:spTree>
    <p:extLst>
      <p:ext uri="{BB962C8B-B14F-4D97-AF65-F5344CB8AC3E}">
        <p14:creationId xmlns:p14="http://schemas.microsoft.com/office/powerpoint/2010/main" val="273119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728734"/>
            <a:ext cx="6264696" cy="5084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1763688" y="1709936"/>
            <a:ext cx="1728192"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EXAMS:</a:t>
            </a:r>
            <a:endParaRPr lang="en-GB" sz="3200" dirty="0"/>
          </a:p>
        </p:txBody>
      </p:sp>
      <p:sp>
        <p:nvSpPr>
          <p:cNvPr id="8" name="Content Placeholder 2"/>
          <p:cNvSpPr txBox="1">
            <a:spLocks/>
          </p:cNvSpPr>
          <p:nvPr/>
        </p:nvSpPr>
        <p:spPr>
          <a:xfrm>
            <a:off x="3707904" y="1709936"/>
            <a:ext cx="5256584" cy="710952"/>
          </a:xfrm>
          <a:prstGeom prst="rect">
            <a:avLst/>
          </a:prstGeom>
          <a:solidFill>
            <a:schemeClr val="accent6">
              <a:lumMod val="60000"/>
              <a:lumOff val="4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t>Content that will be taught and externally examined in year 13 and </a:t>
            </a:r>
            <a:r>
              <a:rPr lang="en-GB" sz="1800" b="1" u="sng" dirty="0"/>
              <a:t>will</a:t>
            </a:r>
            <a:r>
              <a:rPr lang="en-GB" sz="1800" b="1" dirty="0"/>
              <a:t> count to your overall grade.</a:t>
            </a:r>
          </a:p>
        </p:txBody>
      </p:sp>
      <p:sp>
        <p:nvSpPr>
          <p:cNvPr id="9" name="Title 1"/>
          <p:cNvSpPr txBox="1">
            <a:spLocks/>
          </p:cNvSpPr>
          <p:nvPr/>
        </p:nvSpPr>
        <p:spPr>
          <a:xfrm>
            <a:off x="35496" y="1628800"/>
            <a:ext cx="576064" cy="566936"/>
          </a:xfrm>
          <a:prstGeom prst="rect">
            <a:avLst/>
          </a:prstGeom>
          <a:solidFill>
            <a:schemeClr val="bg1"/>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2400" dirty="0"/>
          </a:p>
        </p:txBody>
      </p:sp>
      <p:sp>
        <p:nvSpPr>
          <p:cNvPr id="10" name="Donut 9"/>
          <p:cNvSpPr/>
          <p:nvPr/>
        </p:nvSpPr>
        <p:spPr>
          <a:xfrm>
            <a:off x="467544" y="1637928"/>
            <a:ext cx="1080120" cy="557808"/>
          </a:xfrm>
          <a:prstGeom prst="donut">
            <a:avLst>
              <a:gd name="adj" fmla="val 10204"/>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8</a:t>
            </a:r>
            <a:endParaRPr lang="en-GB" sz="2400" dirty="0"/>
          </a:p>
        </p:txBody>
      </p:sp>
    </p:spTree>
    <p:extLst>
      <p:ext uri="{BB962C8B-B14F-4D97-AF65-F5344CB8AC3E}">
        <p14:creationId xmlns:p14="http://schemas.microsoft.com/office/powerpoint/2010/main" val="43888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50" y="42317"/>
            <a:ext cx="63055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txBox="1">
            <a:spLocks/>
          </p:cNvSpPr>
          <p:nvPr/>
        </p:nvSpPr>
        <p:spPr>
          <a:xfrm>
            <a:off x="35495" y="1628800"/>
            <a:ext cx="3183929" cy="566936"/>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b="1" dirty="0"/>
              <a:t>INDUCTION TEST:</a:t>
            </a:r>
            <a:endParaRPr lang="en-GB" sz="3200" dirty="0"/>
          </a:p>
        </p:txBody>
      </p:sp>
      <p:sp>
        <p:nvSpPr>
          <p:cNvPr id="9" name="Rectangle 8"/>
          <p:cNvSpPr/>
          <p:nvPr/>
        </p:nvSpPr>
        <p:spPr>
          <a:xfrm>
            <a:off x="3347864" y="1630381"/>
            <a:ext cx="5688632" cy="646331"/>
          </a:xfrm>
          <a:prstGeom prst="rect">
            <a:avLst/>
          </a:prstGeom>
          <a:solidFill>
            <a:schemeClr val="accent6">
              <a:lumMod val="60000"/>
              <a:lumOff val="40000"/>
            </a:schemeClr>
          </a:solidFill>
        </p:spPr>
        <p:txBody>
          <a:bodyPr wrap="square">
            <a:spAutoFit/>
          </a:bodyPr>
          <a:lstStyle/>
          <a:p>
            <a:r>
              <a:rPr lang="en-GB" dirty="0"/>
              <a:t>First lesson in September. </a:t>
            </a:r>
          </a:p>
          <a:p>
            <a:r>
              <a:rPr lang="en-GB" dirty="0"/>
              <a:t>We would expect you to know the following as a minimum:</a:t>
            </a:r>
          </a:p>
        </p:txBody>
      </p:sp>
      <p:sp>
        <p:nvSpPr>
          <p:cNvPr id="10" name="Rectangle 9"/>
          <p:cNvSpPr/>
          <p:nvPr/>
        </p:nvSpPr>
        <p:spPr>
          <a:xfrm>
            <a:off x="0" y="2348880"/>
            <a:ext cx="7308304" cy="4401205"/>
          </a:xfrm>
          <a:prstGeom prst="rect">
            <a:avLst/>
          </a:prstGeom>
        </p:spPr>
        <p:txBody>
          <a:bodyPr wrap="square">
            <a:spAutoFit/>
          </a:bodyPr>
          <a:lstStyle/>
          <a:p>
            <a:pPr marL="285750" indent="-285750">
              <a:buFont typeface="Arial" panose="020B0604020202020204" pitchFamily="34" charset="0"/>
              <a:buChar char="•"/>
            </a:pPr>
            <a:r>
              <a:rPr lang="en-GB" sz="1400" dirty="0">
                <a:solidFill>
                  <a:srgbClr val="FF0000"/>
                </a:solidFill>
              </a:rPr>
              <a:t>4.1 Atomic Structure and the periodic table:</a:t>
            </a:r>
          </a:p>
          <a:p>
            <a:pPr marL="742950" lvl="1" indent="-285750">
              <a:buFont typeface="Arial" panose="020B0604020202020204" pitchFamily="34" charset="0"/>
              <a:buChar char="•"/>
            </a:pPr>
            <a:r>
              <a:rPr lang="en-GB" sz="1400" dirty="0"/>
              <a:t>subatomic particles, electronic structure, noble gases, halogens, alkali metals</a:t>
            </a:r>
          </a:p>
          <a:p>
            <a:pPr marL="285750" indent="-285750">
              <a:buFont typeface="Arial" panose="020B0604020202020204" pitchFamily="34" charset="0"/>
              <a:buChar char="•"/>
            </a:pPr>
            <a:r>
              <a:rPr lang="en-GB" sz="1400" dirty="0">
                <a:solidFill>
                  <a:srgbClr val="FF0000"/>
                </a:solidFill>
              </a:rPr>
              <a:t>4.2 Bonding, structure and the properties of matter	:</a:t>
            </a:r>
          </a:p>
          <a:p>
            <a:pPr marL="742950" lvl="1" indent="-285750">
              <a:buFont typeface="Arial" panose="020B0604020202020204" pitchFamily="34" charset="0"/>
              <a:buChar char="•"/>
            </a:pPr>
            <a:r>
              <a:rPr lang="en-GB" sz="1400" dirty="0"/>
              <a:t>bonding x3, properties  of small molecules/alloys/ionic/covalent compounds</a:t>
            </a:r>
          </a:p>
          <a:p>
            <a:pPr marL="285750" indent="-285750">
              <a:buFont typeface="Arial" panose="020B0604020202020204" pitchFamily="34" charset="0"/>
              <a:buChar char="•"/>
            </a:pPr>
            <a:r>
              <a:rPr lang="en-GB" sz="1400" dirty="0">
                <a:solidFill>
                  <a:srgbClr val="FF0000"/>
                </a:solidFill>
              </a:rPr>
              <a:t>4.3 Quantitative chemistry: </a:t>
            </a:r>
          </a:p>
          <a:p>
            <a:pPr marL="742950" lvl="1" indent="-285750">
              <a:buFont typeface="Arial" panose="020B0604020202020204" pitchFamily="34" charset="0"/>
              <a:buChar char="•"/>
            </a:pPr>
            <a:r>
              <a:rPr lang="en-GB" sz="1400" dirty="0"/>
              <a:t>balancing equations, Mr, moles, amount of substances in equations, limiting reactions </a:t>
            </a:r>
          </a:p>
          <a:p>
            <a:pPr marL="285750" indent="-285750">
              <a:buFont typeface="Arial" panose="020B0604020202020204" pitchFamily="34" charset="0"/>
              <a:buChar char="•"/>
            </a:pPr>
            <a:r>
              <a:rPr lang="en-GB" sz="1400" dirty="0">
                <a:solidFill>
                  <a:srgbClr val="FF0000"/>
                </a:solidFill>
              </a:rPr>
              <a:t>4.4 Chemical changes: </a:t>
            </a:r>
          </a:p>
          <a:p>
            <a:pPr marL="742950" lvl="1" indent="-285750">
              <a:buFont typeface="Arial" panose="020B0604020202020204" pitchFamily="34" charset="0"/>
              <a:buChar char="•"/>
            </a:pPr>
            <a:r>
              <a:rPr lang="en-GB" sz="1400" dirty="0"/>
              <a:t>reactivity series, metal extraction, salts, electrolysis,  </a:t>
            </a:r>
            <a:r>
              <a:rPr lang="en-GB" sz="1400" dirty="0" err="1"/>
              <a:t>metal+acid</a:t>
            </a:r>
            <a:r>
              <a:rPr lang="en-GB" sz="1400" dirty="0"/>
              <a:t> reactions, </a:t>
            </a:r>
          </a:p>
          <a:p>
            <a:pPr marL="285750" indent="-285750">
              <a:buFont typeface="Arial" panose="020B0604020202020204" pitchFamily="34" charset="0"/>
              <a:buChar char="•"/>
            </a:pPr>
            <a:r>
              <a:rPr lang="en-GB" sz="1400" dirty="0">
                <a:solidFill>
                  <a:srgbClr val="FF0000"/>
                </a:solidFill>
              </a:rPr>
              <a:t>4.5 Energy changes: </a:t>
            </a:r>
          </a:p>
          <a:p>
            <a:pPr marL="742950" lvl="1" indent="-285750">
              <a:buFont typeface="Arial" panose="020B0604020202020204" pitchFamily="34" charset="0"/>
              <a:buChar char="•"/>
            </a:pPr>
            <a:r>
              <a:rPr lang="en-GB" sz="1400" dirty="0"/>
              <a:t>exothermic and endothermic reactions, reaction profiles</a:t>
            </a:r>
          </a:p>
          <a:p>
            <a:pPr marL="285750" indent="-285750">
              <a:buFont typeface="Arial" panose="020B0604020202020204" pitchFamily="34" charset="0"/>
              <a:buChar char="•"/>
            </a:pPr>
            <a:r>
              <a:rPr lang="en-GB" sz="1400" dirty="0">
                <a:solidFill>
                  <a:srgbClr val="FF0000"/>
                </a:solidFill>
              </a:rPr>
              <a:t>4.6 The rate and extent of chemical change: </a:t>
            </a:r>
          </a:p>
          <a:p>
            <a:pPr marL="742950" lvl="1" indent="-285750">
              <a:buFont typeface="Arial" panose="020B0604020202020204" pitchFamily="34" charset="0"/>
              <a:buChar char="•"/>
            </a:pPr>
            <a:r>
              <a:rPr lang="en-GB" sz="1400" dirty="0"/>
              <a:t>calculating rate, factors, reversibility/equilibrium</a:t>
            </a:r>
          </a:p>
          <a:p>
            <a:pPr marL="285750" indent="-285750">
              <a:buFont typeface="Arial" panose="020B0604020202020204" pitchFamily="34" charset="0"/>
              <a:buChar char="•"/>
            </a:pPr>
            <a:r>
              <a:rPr lang="en-GB" sz="1400" dirty="0">
                <a:solidFill>
                  <a:srgbClr val="FF0000"/>
                </a:solidFill>
              </a:rPr>
              <a:t>4.7 Organic chemistry	: </a:t>
            </a:r>
          </a:p>
          <a:p>
            <a:r>
              <a:rPr lang="en-GB" sz="1400" dirty="0"/>
              <a:t>	crude oil, hydrocarbons , alkanes, fractional distillation,  cracking </a:t>
            </a:r>
          </a:p>
          <a:p>
            <a:pPr marL="285750" indent="-285750">
              <a:buFont typeface="Arial" panose="020B0604020202020204" pitchFamily="34" charset="0"/>
              <a:buChar char="•"/>
            </a:pPr>
            <a:r>
              <a:rPr lang="en-GB" sz="1400" dirty="0">
                <a:solidFill>
                  <a:srgbClr val="FF0000"/>
                </a:solidFill>
              </a:rPr>
              <a:t>4.8 Chemical analysis:</a:t>
            </a:r>
          </a:p>
          <a:p>
            <a:pPr marL="742950" lvl="1" indent="-285750">
              <a:buFont typeface="Arial" panose="020B0604020202020204" pitchFamily="34" charset="0"/>
              <a:buChar char="•"/>
            </a:pPr>
            <a:r>
              <a:rPr lang="en-GB" sz="1400" dirty="0"/>
              <a:t>chromatography, gas tests,</a:t>
            </a:r>
          </a:p>
          <a:p>
            <a:pPr marL="285750" indent="-285750">
              <a:buFont typeface="Arial" panose="020B0604020202020204" pitchFamily="34" charset="0"/>
              <a:buChar char="•"/>
            </a:pPr>
            <a:r>
              <a:rPr lang="en-GB" sz="1400" dirty="0">
                <a:solidFill>
                  <a:srgbClr val="FF0000"/>
                </a:solidFill>
              </a:rPr>
              <a:t>4.9 Chemistry of the atmosphere:</a:t>
            </a:r>
          </a:p>
          <a:p>
            <a:pPr marL="742950" lvl="1" indent="-285750">
              <a:buFont typeface="Arial" panose="020B0604020202020204" pitchFamily="34" charset="0"/>
              <a:buChar char="•"/>
            </a:pPr>
            <a:r>
              <a:rPr lang="en-GB" sz="1400" dirty="0"/>
              <a:t>atmosphere composition, atmosphere evolution, climate change, pollutants </a:t>
            </a:r>
          </a:p>
          <a:p>
            <a:pPr marL="285750" indent="-285750">
              <a:buFont typeface="Arial" panose="020B0604020202020204" pitchFamily="34" charset="0"/>
              <a:buChar char="•"/>
            </a:pPr>
            <a:r>
              <a:rPr lang="en-GB" sz="1400" dirty="0">
                <a:solidFill>
                  <a:srgbClr val="FF0000"/>
                </a:solidFill>
              </a:rPr>
              <a:t>4.10 Using resources:</a:t>
            </a:r>
          </a:p>
          <a:p>
            <a:r>
              <a:rPr lang="en-GB" sz="1400" dirty="0"/>
              <a:t>	sustainable development, potable water,  waste water treatment</a:t>
            </a:r>
          </a:p>
        </p:txBody>
      </p:sp>
      <p:sp>
        <p:nvSpPr>
          <p:cNvPr id="12" name="Title 1"/>
          <p:cNvSpPr txBox="1">
            <a:spLocks/>
          </p:cNvSpPr>
          <p:nvPr/>
        </p:nvSpPr>
        <p:spPr>
          <a:xfrm>
            <a:off x="5796136" y="4293096"/>
            <a:ext cx="3269727" cy="1512168"/>
          </a:xfrm>
          <a:prstGeom prst="rect">
            <a:avLst/>
          </a:prstGeom>
          <a:solidFill>
            <a:srgbClr val="0070C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a:t>INCLUDING ‘TRIPLE’ (CHEMISTRY ONLY) TOPICS</a:t>
            </a:r>
            <a:endParaRPr lang="en-GB" sz="2800" dirty="0"/>
          </a:p>
        </p:txBody>
      </p:sp>
      <p:sp>
        <p:nvSpPr>
          <p:cNvPr id="13" name="Title 1"/>
          <p:cNvSpPr txBox="1">
            <a:spLocks/>
          </p:cNvSpPr>
          <p:nvPr/>
        </p:nvSpPr>
        <p:spPr>
          <a:xfrm>
            <a:off x="8737476" y="-17264"/>
            <a:ext cx="406524" cy="421928"/>
          </a:xfrm>
          <a:prstGeom prst="rect">
            <a:avLst/>
          </a:prstGeom>
          <a:solidFill>
            <a:srgbClr val="FFFF00"/>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GB" sz="2400" b="1" dirty="0"/>
              <a:t>9</a:t>
            </a:r>
            <a:endParaRPr lang="en-GB" sz="2400" dirty="0"/>
          </a:p>
        </p:txBody>
      </p:sp>
      <p:sp>
        <p:nvSpPr>
          <p:cNvPr id="2" name="Rectangle 1">
            <a:extLst>
              <a:ext uri="{FF2B5EF4-FFF2-40B4-BE49-F238E27FC236}">
                <a16:creationId xmlns:a16="http://schemas.microsoft.com/office/drawing/2014/main" id="{4970BD4A-8B75-4175-BFD9-8D5B5397A10D}"/>
              </a:ext>
            </a:extLst>
          </p:cNvPr>
          <p:cNvSpPr/>
          <p:nvPr/>
        </p:nvSpPr>
        <p:spPr>
          <a:xfrm>
            <a:off x="7049639" y="2416383"/>
            <a:ext cx="2016224" cy="1477328"/>
          </a:xfrm>
          <a:prstGeom prst="rect">
            <a:avLst/>
          </a:prstGeom>
        </p:spPr>
        <p:txBody>
          <a:bodyPr wrap="square">
            <a:spAutoFit/>
          </a:bodyPr>
          <a:lstStyle/>
          <a:p>
            <a:r>
              <a:rPr lang="en-GB" dirty="0">
                <a:hlinkClick r:id="rId3"/>
              </a:rPr>
              <a:t>https://filestore.aqa.org.uk/resources/chemistry/specifications/AQA-8462-SP-2016.PDF</a:t>
            </a:r>
            <a:endParaRPr lang="en-GB" dirty="0"/>
          </a:p>
        </p:txBody>
      </p:sp>
    </p:spTree>
    <p:extLst>
      <p:ext uri="{BB962C8B-B14F-4D97-AF65-F5344CB8AC3E}">
        <p14:creationId xmlns:p14="http://schemas.microsoft.com/office/powerpoint/2010/main" val="1623775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26665</TotalTime>
  <Words>991</Words>
  <Application>Microsoft Office PowerPoint</Application>
  <PresentationFormat>On-screen Show (4:3)</PresentationFormat>
  <Paragraphs>93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Dataspire Solutions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dhardy</dc:creator>
  <cp:lastModifiedBy>DHardy@whitbread.beds.sch.uk</cp:lastModifiedBy>
  <cp:revision>81</cp:revision>
  <cp:lastPrinted>2018-06-29T10:10:11Z</cp:lastPrinted>
  <dcterms:created xsi:type="dcterms:W3CDTF">2017-06-15T11:17:49Z</dcterms:created>
  <dcterms:modified xsi:type="dcterms:W3CDTF">2021-06-08T07:08:19Z</dcterms:modified>
</cp:coreProperties>
</file>