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69" r:id="rId5"/>
    <p:sldId id="279" r:id="rId6"/>
    <p:sldId id="280" r:id="rId7"/>
    <p:sldId id="281" r:id="rId8"/>
    <p:sldId id="282" r:id="rId9"/>
    <p:sldId id="259" r:id="rId10"/>
    <p:sldId id="270" r:id="rId11"/>
    <p:sldId id="284" r:id="rId12"/>
    <p:sldId id="283" r:id="rId13"/>
    <p:sldId id="260" r:id="rId14"/>
    <p:sldId id="273" r:id="rId15"/>
    <p:sldId id="285" r:id="rId16"/>
    <p:sldId id="286" r:id="rId17"/>
    <p:sldId id="261" r:id="rId18"/>
    <p:sldId id="272" r:id="rId19"/>
    <p:sldId id="287" r:id="rId20"/>
    <p:sldId id="288" r:id="rId21"/>
    <p:sldId id="262" r:id="rId22"/>
    <p:sldId id="274" r:id="rId23"/>
    <p:sldId id="289" r:id="rId24"/>
    <p:sldId id="290" r:id="rId25"/>
    <p:sldId id="291" r:id="rId26"/>
    <p:sldId id="263" r:id="rId27"/>
    <p:sldId id="292" r:id="rId28"/>
    <p:sldId id="293" r:id="rId29"/>
    <p:sldId id="275" r:id="rId30"/>
    <p:sldId id="294" r:id="rId31"/>
    <p:sldId id="295" r:id="rId32"/>
    <p:sldId id="264" r:id="rId33"/>
    <p:sldId id="276" r:id="rId34"/>
    <p:sldId id="296" r:id="rId35"/>
    <p:sldId id="297" r:id="rId36"/>
    <p:sldId id="265" r:id="rId37"/>
    <p:sldId id="271" r:id="rId38"/>
    <p:sldId id="298" r:id="rId39"/>
    <p:sldId id="299" r:id="rId40"/>
    <p:sldId id="300" r:id="rId41"/>
    <p:sldId id="266" r:id="rId42"/>
    <p:sldId id="277" r:id="rId43"/>
    <p:sldId id="301" r:id="rId44"/>
    <p:sldId id="302" r:id="rId45"/>
    <p:sldId id="303" r:id="rId46"/>
    <p:sldId id="304" r:id="rId47"/>
    <p:sldId id="305" r:id="rId48"/>
    <p:sldId id="267" r:id="rId49"/>
    <p:sldId id="278" r:id="rId50"/>
    <p:sldId id="306" r:id="rId51"/>
    <p:sldId id="26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6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36D87-9D1F-45C7-95FC-505FC5C21743}" type="datetimeFigureOut">
              <a:rPr lang="en-GB" smtClean="0"/>
              <a:t>14/10/2013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BF81B-A5C2-4BA2-B6CD-4827B9DFEE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7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BF81B-A5C2-4BA2-B6CD-4827B9DFEE4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1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BF81B-A5C2-4BA2-B6CD-4827B9DFEE4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1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000">
              <a:srgbClr val="FAC090"/>
            </a:gs>
            <a:gs pos="93000">
              <a:schemeClr val="accent6">
                <a:lumMod val="60000"/>
                <a:lumOff val="40000"/>
              </a:schemeClr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4.gif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113.png"/><Relationship Id="rId3" Type="http://schemas.openxmlformats.org/officeDocument/2006/relationships/image" Target="../media/image73.png"/><Relationship Id="rId21" Type="http://schemas.openxmlformats.org/officeDocument/2006/relationships/image" Target="../media/image108.png"/><Relationship Id="rId7" Type="http://schemas.openxmlformats.org/officeDocument/2006/relationships/image" Target="../media/image77.png"/><Relationship Id="rId12" Type="http://schemas.openxmlformats.org/officeDocument/2006/relationships/image" Target="../media/image101.png"/><Relationship Id="rId17" Type="http://schemas.openxmlformats.org/officeDocument/2006/relationships/image" Target="../media/image105.png"/><Relationship Id="rId25" Type="http://schemas.openxmlformats.org/officeDocument/2006/relationships/image" Target="../media/image1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4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0.png"/><Relationship Id="rId24" Type="http://schemas.openxmlformats.org/officeDocument/2006/relationships/image" Target="../media/image111.png"/><Relationship Id="rId5" Type="http://schemas.openxmlformats.org/officeDocument/2006/relationships/image" Target="../media/image95.png"/><Relationship Id="rId15" Type="http://schemas.openxmlformats.org/officeDocument/2006/relationships/image" Target="../media/image103.png"/><Relationship Id="rId23" Type="http://schemas.openxmlformats.org/officeDocument/2006/relationships/image" Target="../media/image110.png"/><Relationship Id="rId28" Type="http://schemas.openxmlformats.org/officeDocument/2006/relationships/image" Target="../media/image4.gif"/><Relationship Id="rId10" Type="http://schemas.openxmlformats.org/officeDocument/2006/relationships/image" Target="../media/image99.png"/><Relationship Id="rId19" Type="http://schemas.openxmlformats.org/officeDocument/2006/relationships/image" Target="../media/image106.png"/><Relationship Id="rId4" Type="http://schemas.openxmlformats.org/officeDocument/2006/relationships/image" Target="../media/image74.png"/><Relationship Id="rId9" Type="http://schemas.openxmlformats.org/officeDocument/2006/relationships/image" Target="../media/image98.png"/><Relationship Id="rId14" Type="http://schemas.openxmlformats.org/officeDocument/2006/relationships/image" Target="../media/image102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18.png"/><Relationship Id="rId21" Type="http://schemas.openxmlformats.org/officeDocument/2006/relationships/image" Target="../media/image3.gif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image" Target="../media/image117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5.png"/><Relationship Id="rId5" Type="http://schemas.openxmlformats.org/officeDocument/2006/relationships/image" Target="../media/image120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2.png"/><Relationship Id="rId18" Type="http://schemas.openxmlformats.org/officeDocument/2006/relationships/image" Target="../media/image146.png"/><Relationship Id="rId3" Type="http://schemas.openxmlformats.org/officeDocument/2006/relationships/image" Target="../media/image135.png"/><Relationship Id="rId21" Type="http://schemas.openxmlformats.org/officeDocument/2006/relationships/image" Target="../media/image149.png"/><Relationship Id="rId7" Type="http://schemas.openxmlformats.org/officeDocument/2006/relationships/image" Target="../media/image137.png"/><Relationship Id="rId12" Type="http://schemas.openxmlformats.org/officeDocument/2006/relationships/image" Target="../media/image141.png"/><Relationship Id="rId17" Type="http://schemas.openxmlformats.org/officeDocument/2006/relationships/image" Target="../media/image145.png"/><Relationship Id="rId25" Type="http://schemas.openxmlformats.org/officeDocument/2006/relationships/image" Target="../media/image3.gif"/><Relationship Id="rId2" Type="http://schemas.openxmlformats.org/officeDocument/2006/relationships/image" Target="../media/image117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32.png"/><Relationship Id="rId24" Type="http://schemas.openxmlformats.org/officeDocument/2006/relationships/image" Target="../media/image152.png"/><Relationship Id="rId5" Type="http://schemas.openxmlformats.org/officeDocument/2006/relationships/image" Target="../media/image136.png"/><Relationship Id="rId15" Type="http://schemas.openxmlformats.org/officeDocument/2006/relationships/image" Target="../media/image125.png"/><Relationship Id="rId23" Type="http://schemas.openxmlformats.org/officeDocument/2006/relationships/image" Target="../media/image151.png"/><Relationship Id="rId10" Type="http://schemas.openxmlformats.org/officeDocument/2006/relationships/image" Target="../media/image140.png"/><Relationship Id="rId19" Type="http://schemas.openxmlformats.org/officeDocument/2006/relationships/image" Target="../media/image147.png"/><Relationship Id="rId4" Type="http://schemas.openxmlformats.org/officeDocument/2006/relationships/image" Target="../media/image119.png"/><Relationship Id="rId9" Type="http://schemas.openxmlformats.org/officeDocument/2006/relationships/image" Target="../media/image139.png"/><Relationship Id="rId14" Type="http://schemas.openxmlformats.org/officeDocument/2006/relationships/image" Target="../media/image143.png"/><Relationship Id="rId22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3.gif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1.png"/><Relationship Id="rId18" Type="http://schemas.openxmlformats.org/officeDocument/2006/relationships/image" Target="../media/image176.png"/><Relationship Id="rId3" Type="http://schemas.openxmlformats.org/officeDocument/2006/relationships/image" Target="../media/image156.png"/><Relationship Id="rId21" Type="http://schemas.openxmlformats.org/officeDocument/2006/relationships/image" Target="../media/image3.gif"/><Relationship Id="rId7" Type="http://schemas.openxmlformats.org/officeDocument/2006/relationships/image" Target="../media/image166.png"/><Relationship Id="rId12" Type="http://schemas.openxmlformats.org/officeDocument/2006/relationships/image" Target="../media/image170.png"/><Relationship Id="rId17" Type="http://schemas.openxmlformats.org/officeDocument/2006/relationships/image" Target="../media/image175.png"/><Relationship Id="rId2" Type="http://schemas.openxmlformats.org/officeDocument/2006/relationships/image" Target="../media/image155.png"/><Relationship Id="rId16" Type="http://schemas.openxmlformats.org/officeDocument/2006/relationships/image" Target="../media/image174.png"/><Relationship Id="rId20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69.png"/><Relationship Id="rId5" Type="http://schemas.openxmlformats.org/officeDocument/2006/relationships/image" Target="../media/image164.png"/><Relationship Id="rId15" Type="http://schemas.openxmlformats.org/officeDocument/2006/relationships/image" Target="../media/image173.png"/><Relationship Id="rId10" Type="http://schemas.openxmlformats.org/officeDocument/2006/relationships/image" Target="../media/image161.png"/><Relationship Id="rId19" Type="http://schemas.openxmlformats.org/officeDocument/2006/relationships/image" Target="../media/image177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4" Type="http://schemas.openxmlformats.org/officeDocument/2006/relationships/image" Target="../media/image1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7.png"/><Relationship Id="rId18" Type="http://schemas.openxmlformats.org/officeDocument/2006/relationships/image" Target="../media/image191.png"/><Relationship Id="rId3" Type="http://schemas.openxmlformats.org/officeDocument/2006/relationships/image" Target="../media/image156.png"/><Relationship Id="rId21" Type="http://schemas.openxmlformats.org/officeDocument/2006/relationships/image" Target="../media/image194.png"/><Relationship Id="rId7" Type="http://schemas.openxmlformats.org/officeDocument/2006/relationships/image" Target="../media/image182.png"/><Relationship Id="rId12" Type="http://schemas.openxmlformats.org/officeDocument/2006/relationships/image" Target="../media/image186.png"/><Relationship Id="rId17" Type="http://schemas.openxmlformats.org/officeDocument/2006/relationships/image" Target="../media/image190.png"/><Relationship Id="rId2" Type="http://schemas.openxmlformats.org/officeDocument/2006/relationships/image" Target="../media/image155.png"/><Relationship Id="rId16" Type="http://schemas.openxmlformats.org/officeDocument/2006/relationships/image" Target="../media/image158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11" Type="http://schemas.openxmlformats.org/officeDocument/2006/relationships/image" Target="../media/image185.png"/><Relationship Id="rId5" Type="http://schemas.openxmlformats.org/officeDocument/2006/relationships/image" Target="../media/image180.png"/><Relationship Id="rId15" Type="http://schemas.openxmlformats.org/officeDocument/2006/relationships/image" Target="../media/image189.png"/><Relationship Id="rId10" Type="http://schemas.openxmlformats.org/officeDocument/2006/relationships/image" Target="../media/image184.png"/><Relationship Id="rId19" Type="http://schemas.openxmlformats.org/officeDocument/2006/relationships/image" Target="../media/image192.png"/><Relationship Id="rId4" Type="http://schemas.openxmlformats.org/officeDocument/2006/relationships/image" Target="../media/image179.png"/><Relationship Id="rId9" Type="http://schemas.openxmlformats.org/officeDocument/2006/relationships/image" Target="../media/image161.png"/><Relationship Id="rId14" Type="http://schemas.openxmlformats.org/officeDocument/2006/relationships/image" Target="../media/image188.png"/><Relationship Id="rId22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.gif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1.png"/><Relationship Id="rId7" Type="http://schemas.openxmlformats.org/officeDocument/2006/relationships/image" Target="../media/image207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.gif"/><Relationship Id="rId5" Type="http://schemas.openxmlformats.org/officeDocument/2006/relationships/image" Target="../media/image205.png"/><Relationship Id="rId10" Type="http://schemas.openxmlformats.org/officeDocument/2006/relationships/image" Target="../media/image210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18" Type="http://schemas.openxmlformats.org/officeDocument/2006/relationships/image" Target="../media/image226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" Type="http://schemas.openxmlformats.org/officeDocument/2006/relationships/image" Target="../media/image195.png"/><Relationship Id="rId16" Type="http://schemas.openxmlformats.org/officeDocument/2006/relationships/image" Target="../media/image224.png"/><Relationship Id="rId20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5" Type="http://schemas.openxmlformats.org/officeDocument/2006/relationships/image" Target="../media/image223.png"/><Relationship Id="rId10" Type="http://schemas.openxmlformats.org/officeDocument/2006/relationships/image" Target="../media/image218.png"/><Relationship Id="rId19" Type="http://schemas.openxmlformats.org/officeDocument/2006/relationships/image" Target="../media/image227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18" Type="http://schemas.openxmlformats.org/officeDocument/2006/relationships/image" Target="../media/image241.png"/><Relationship Id="rId3" Type="http://schemas.openxmlformats.org/officeDocument/2006/relationships/image" Target="../media/image211.png"/><Relationship Id="rId21" Type="http://schemas.openxmlformats.org/officeDocument/2006/relationships/image" Target="../media/image244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17" Type="http://schemas.openxmlformats.org/officeDocument/2006/relationships/image" Target="../media/image240.png"/><Relationship Id="rId2" Type="http://schemas.openxmlformats.org/officeDocument/2006/relationships/image" Target="../media/image195.png"/><Relationship Id="rId16" Type="http://schemas.openxmlformats.org/officeDocument/2006/relationships/image" Target="../media/image239.png"/><Relationship Id="rId20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13.png"/><Relationship Id="rId15" Type="http://schemas.openxmlformats.org/officeDocument/2006/relationships/image" Target="../media/image238.png"/><Relationship Id="rId10" Type="http://schemas.openxmlformats.org/officeDocument/2006/relationships/image" Target="../media/image233.png"/><Relationship Id="rId19" Type="http://schemas.openxmlformats.org/officeDocument/2006/relationships/image" Target="../media/image242.png"/><Relationship Id="rId4" Type="http://schemas.openxmlformats.org/officeDocument/2006/relationships/image" Target="../media/image212.png"/><Relationship Id="rId9" Type="http://schemas.openxmlformats.org/officeDocument/2006/relationships/image" Target="../media/image232.png"/><Relationship Id="rId14" Type="http://schemas.openxmlformats.org/officeDocument/2006/relationships/image" Target="../media/image2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46.png"/><Relationship Id="rId7" Type="http://schemas.openxmlformats.org/officeDocument/2006/relationships/image" Target="../media/image250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5" Type="http://schemas.openxmlformats.org/officeDocument/2006/relationships/image" Target="../media/image248.png"/><Relationship Id="rId4" Type="http://schemas.openxmlformats.org/officeDocument/2006/relationships/image" Target="../media/image2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.gif"/><Relationship Id="rId3" Type="http://schemas.openxmlformats.org/officeDocument/2006/relationships/image" Target="../media/image255.png"/><Relationship Id="rId7" Type="http://schemas.openxmlformats.org/officeDocument/2006/relationships/image" Target="../media/image259.png"/><Relationship Id="rId12" Type="http://schemas.openxmlformats.org/officeDocument/2006/relationships/image" Target="../media/image264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11" Type="http://schemas.openxmlformats.org/officeDocument/2006/relationships/image" Target="../media/image263.png"/><Relationship Id="rId5" Type="http://schemas.openxmlformats.org/officeDocument/2006/relationships/image" Target="../media/image257.png"/><Relationship Id="rId10" Type="http://schemas.openxmlformats.org/officeDocument/2006/relationships/image" Target="../media/image262.png"/><Relationship Id="rId4" Type="http://schemas.openxmlformats.org/officeDocument/2006/relationships/image" Target="../media/image256.png"/><Relationship Id="rId9" Type="http://schemas.openxmlformats.org/officeDocument/2006/relationships/image" Target="../media/image2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13" Type="http://schemas.openxmlformats.org/officeDocument/2006/relationships/image" Target="../media/image279.png"/><Relationship Id="rId3" Type="http://schemas.openxmlformats.org/officeDocument/2006/relationships/image" Target="../media/image266.pn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11" Type="http://schemas.openxmlformats.org/officeDocument/2006/relationships/image" Target="../media/image277.png"/><Relationship Id="rId5" Type="http://schemas.openxmlformats.org/officeDocument/2006/relationships/image" Target="../media/image271.png"/><Relationship Id="rId10" Type="http://schemas.openxmlformats.org/officeDocument/2006/relationships/image" Target="../media/image276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5" Type="http://schemas.openxmlformats.org/officeDocument/2006/relationships/image" Target="../media/image282.png"/><Relationship Id="rId4" Type="http://schemas.openxmlformats.org/officeDocument/2006/relationships/image" Target="../media/image281.png"/><Relationship Id="rId9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89.png"/><Relationship Id="rId4" Type="http://schemas.openxmlformats.org/officeDocument/2006/relationships/image" Target="../media/image28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13" Type="http://schemas.openxmlformats.org/officeDocument/2006/relationships/image" Target="../media/image301.png"/><Relationship Id="rId3" Type="http://schemas.openxmlformats.org/officeDocument/2006/relationships/image" Target="../media/image291.png"/><Relationship Id="rId7" Type="http://schemas.openxmlformats.org/officeDocument/2006/relationships/image" Target="../media/image295.png"/><Relationship Id="rId12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11" Type="http://schemas.openxmlformats.org/officeDocument/2006/relationships/image" Target="../media/image299.png"/><Relationship Id="rId5" Type="http://schemas.openxmlformats.org/officeDocument/2006/relationships/image" Target="../media/image293.png"/><Relationship Id="rId15" Type="http://schemas.openxmlformats.org/officeDocument/2006/relationships/image" Target="../media/image303.png"/><Relationship Id="rId10" Type="http://schemas.openxmlformats.org/officeDocument/2006/relationships/image" Target="../media/image298.png"/><Relationship Id="rId4" Type="http://schemas.openxmlformats.org/officeDocument/2006/relationships/image" Target="../media/image292.png"/><Relationship Id="rId9" Type="http://schemas.openxmlformats.org/officeDocument/2006/relationships/image" Target="../media/image297.png"/><Relationship Id="rId14" Type="http://schemas.openxmlformats.org/officeDocument/2006/relationships/image" Target="../media/image30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15.png"/><Relationship Id="rId18" Type="http://schemas.openxmlformats.org/officeDocument/2006/relationships/image" Target="../media/image320.png"/><Relationship Id="rId3" Type="http://schemas.openxmlformats.org/officeDocument/2006/relationships/image" Target="../media/image305.png"/><Relationship Id="rId7" Type="http://schemas.openxmlformats.org/officeDocument/2006/relationships/image" Target="../media/image309.png"/><Relationship Id="rId12" Type="http://schemas.openxmlformats.org/officeDocument/2006/relationships/image" Target="../media/image314.png"/><Relationship Id="rId17" Type="http://schemas.openxmlformats.org/officeDocument/2006/relationships/image" Target="../media/image319.png"/><Relationship Id="rId2" Type="http://schemas.openxmlformats.org/officeDocument/2006/relationships/image" Target="../media/image304.png"/><Relationship Id="rId16" Type="http://schemas.openxmlformats.org/officeDocument/2006/relationships/image" Target="../media/image318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11" Type="http://schemas.openxmlformats.org/officeDocument/2006/relationships/image" Target="../media/image313.png"/><Relationship Id="rId5" Type="http://schemas.openxmlformats.org/officeDocument/2006/relationships/image" Target="../media/image307.png"/><Relationship Id="rId15" Type="http://schemas.openxmlformats.org/officeDocument/2006/relationships/image" Target="../media/image317.png"/><Relationship Id="rId10" Type="http://schemas.openxmlformats.org/officeDocument/2006/relationships/image" Target="../media/image312.png"/><Relationship Id="rId19" Type="http://schemas.openxmlformats.org/officeDocument/2006/relationships/image" Target="../media/image321.png"/><Relationship Id="rId4" Type="http://schemas.openxmlformats.org/officeDocument/2006/relationships/image" Target="../media/image306.png"/><Relationship Id="rId9" Type="http://schemas.openxmlformats.org/officeDocument/2006/relationships/image" Target="../media/image311.png"/><Relationship Id="rId14" Type="http://schemas.openxmlformats.org/officeDocument/2006/relationships/image" Target="../media/image3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24.png"/><Relationship Id="rId4" Type="http://schemas.openxmlformats.org/officeDocument/2006/relationships/image" Target="../media/image3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326.png"/><Relationship Id="rId7" Type="http://schemas.openxmlformats.org/officeDocument/2006/relationships/image" Target="../media/image330.png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5" Type="http://schemas.openxmlformats.org/officeDocument/2006/relationships/image" Target="../media/image328.png"/><Relationship Id="rId10" Type="http://schemas.openxmlformats.org/officeDocument/2006/relationships/image" Target="../media/image333.png"/><Relationship Id="rId4" Type="http://schemas.openxmlformats.org/officeDocument/2006/relationships/image" Target="../media/image327.png"/><Relationship Id="rId9" Type="http://schemas.openxmlformats.org/officeDocument/2006/relationships/image" Target="../media/image3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13" Type="http://schemas.openxmlformats.org/officeDocument/2006/relationships/image" Target="../media/image341.png"/><Relationship Id="rId18" Type="http://schemas.openxmlformats.org/officeDocument/2006/relationships/image" Target="../media/image346.png"/><Relationship Id="rId3" Type="http://schemas.openxmlformats.org/officeDocument/2006/relationships/image" Target="../media/image326.png"/><Relationship Id="rId7" Type="http://schemas.openxmlformats.org/officeDocument/2006/relationships/image" Target="../media/image335.png"/><Relationship Id="rId12" Type="http://schemas.openxmlformats.org/officeDocument/2006/relationships/image" Target="../media/image340.png"/><Relationship Id="rId17" Type="http://schemas.openxmlformats.org/officeDocument/2006/relationships/image" Target="../media/image345.png"/><Relationship Id="rId2" Type="http://schemas.openxmlformats.org/officeDocument/2006/relationships/image" Target="../media/image325.png"/><Relationship Id="rId16" Type="http://schemas.openxmlformats.org/officeDocument/2006/relationships/image" Target="../media/image3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11" Type="http://schemas.openxmlformats.org/officeDocument/2006/relationships/image" Target="../media/image339.png"/><Relationship Id="rId5" Type="http://schemas.openxmlformats.org/officeDocument/2006/relationships/image" Target="../media/image328.png"/><Relationship Id="rId15" Type="http://schemas.openxmlformats.org/officeDocument/2006/relationships/image" Target="../media/image343.png"/><Relationship Id="rId10" Type="http://schemas.openxmlformats.org/officeDocument/2006/relationships/image" Target="../media/image338.png"/><Relationship Id="rId4" Type="http://schemas.openxmlformats.org/officeDocument/2006/relationships/image" Target="../media/image327.png"/><Relationship Id="rId9" Type="http://schemas.openxmlformats.org/officeDocument/2006/relationships/image" Target="../media/image337.png"/><Relationship Id="rId14" Type="http://schemas.openxmlformats.org/officeDocument/2006/relationships/image" Target="../media/image3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13" Type="http://schemas.openxmlformats.org/officeDocument/2006/relationships/image" Target="../media/image358.png"/><Relationship Id="rId3" Type="http://schemas.openxmlformats.org/officeDocument/2006/relationships/image" Target="../media/image348.png"/><Relationship Id="rId7" Type="http://schemas.openxmlformats.org/officeDocument/2006/relationships/image" Target="../media/image352.png"/><Relationship Id="rId12" Type="http://schemas.openxmlformats.org/officeDocument/2006/relationships/image" Target="../media/image357.png"/><Relationship Id="rId2" Type="http://schemas.openxmlformats.org/officeDocument/2006/relationships/image" Target="../media/image3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11" Type="http://schemas.openxmlformats.org/officeDocument/2006/relationships/image" Target="../media/image356.png"/><Relationship Id="rId5" Type="http://schemas.openxmlformats.org/officeDocument/2006/relationships/image" Target="../media/image350.png"/><Relationship Id="rId15" Type="http://schemas.openxmlformats.org/officeDocument/2006/relationships/image" Target="../media/image5.jpeg"/><Relationship Id="rId10" Type="http://schemas.openxmlformats.org/officeDocument/2006/relationships/image" Target="../media/image355.png"/><Relationship Id="rId4" Type="http://schemas.openxmlformats.org/officeDocument/2006/relationships/image" Target="../media/image349.png"/><Relationship Id="rId9" Type="http://schemas.openxmlformats.org/officeDocument/2006/relationships/image" Target="../media/image354.png"/><Relationship Id="rId14" Type="http://schemas.openxmlformats.org/officeDocument/2006/relationships/image" Target="../media/image35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png"/><Relationship Id="rId13" Type="http://schemas.openxmlformats.org/officeDocument/2006/relationships/image" Target="../media/image370.png"/><Relationship Id="rId3" Type="http://schemas.openxmlformats.org/officeDocument/2006/relationships/image" Target="../media/image361.png"/><Relationship Id="rId7" Type="http://schemas.openxmlformats.org/officeDocument/2006/relationships/image" Target="../media/image352.png"/><Relationship Id="rId12" Type="http://schemas.openxmlformats.org/officeDocument/2006/relationships/image" Target="../media/image36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4.png"/><Relationship Id="rId11" Type="http://schemas.openxmlformats.org/officeDocument/2006/relationships/image" Target="../media/image368.png"/><Relationship Id="rId5" Type="http://schemas.openxmlformats.org/officeDocument/2006/relationships/image" Target="../media/image363.png"/><Relationship Id="rId15" Type="http://schemas.openxmlformats.org/officeDocument/2006/relationships/image" Target="../media/image5.jpeg"/><Relationship Id="rId10" Type="http://schemas.openxmlformats.org/officeDocument/2006/relationships/image" Target="../media/image367.png"/><Relationship Id="rId4" Type="http://schemas.openxmlformats.org/officeDocument/2006/relationships/image" Target="../media/image362.png"/><Relationship Id="rId9" Type="http://schemas.openxmlformats.org/officeDocument/2006/relationships/image" Target="../media/image366.png"/><Relationship Id="rId14" Type="http://schemas.openxmlformats.org/officeDocument/2006/relationships/image" Target="../media/image37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png"/><Relationship Id="rId13" Type="http://schemas.openxmlformats.org/officeDocument/2006/relationships/image" Target="../media/image382.png"/><Relationship Id="rId18" Type="http://schemas.openxmlformats.org/officeDocument/2006/relationships/image" Target="../media/image386.png"/><Relationship Id="rId3" Type="http://schemas.openxmlformats.org/officeDocument/2006/relationships/image" Target="../media/image373.png"/><Relationship Id="rId7" Type="http://schemas.openxmlformats.org/officeDocument/2006/relationships/image" Target="../media/image352.png"/><Relationship Id="rId12" Type="http://schemas.openxmlformats.org/officeDocument/2006/relationships/image" Target="../media/image381.png"/><Relationship Id="rId17" Type="http://schemas.openxmlformats.org/officeDocument/2006/relationships/image" Target="../media/image385.png"/><Relationship Id="rId2" Type="http://schemas.openxmlformats.org/officeDocument/2006/relationships/image" Target="../media/image372.png"/><Relationship Id="rId16" Type="http://schemas.openxmlformats.org/officeDocument/2006/relationships/image" Target="../media/image384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1" Type="http://schemas.openxmlformats.org/officeDocument/2006/relationships/image" Target="../media/image380.png"/><Relationship Id="rId5" Type="http://schemas.openxmlformats.org/officeDocument/2006/relationships/image" Target="../media/image375.png"/><Relationship Id="rId15" Type="http://schemas.openxmlformats.org/officeDocument/2006/relationships/image" Target="../media/image340.png"/><Relationship Id="rId10" Type="http://schemas.openxmlformats.org/officeDocument/2006/relationships/image" Target="../media/image379.png"/><Relationship Id="rId19" Type="http://schemas.openxmlformats.org/officeDocument/2006/relationships/image" Target="../media/image387.png"/><Relationship Id="rId4" Type="http://schemas.openxmlformats.org/officeDocument/2006/relationships/image" Target="../media/image374.png"/><Relationship Id="rId9" Type="http://schemas.openxmlformats.org/officeDocument/2006/relationships/image" Target="../media/image378.png"/><Relationship Id="rId14" Type="http://schemas.openxmlformats.org/officeDocument/2006/relationships/image" Target="../media/image38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png"/><Relationship Id="rId13" Type="http://schemas.openxmlformats.org/officeDocument/2006/relationships/image" Target="../media/image399.png"/><Relationship Id="rId18" Type="http://schemas.openxmlformats.org/officeDocument/2006/relationships/image" Target="../media/image404.png"/><Relationship Id="rId3" Type="http://schemas.openxmlformats.org/officeDocument/2006/relationships/image" Target="../media/image389.png"/><Relationship Id="rId7" Type="http://schemas.openxmlformats.org/officeDocument/2006/relationships/image" Target="../media/image393.png"/><Relationship Id="rId12" Type="http://schemas.openxmlformats.org/officeDocument/2006/relationships/image" Target="../media/image398.png"/><Relationship Id="rId17" Type="http://schemas.openxmlformats.org/officeDocument/2006/relationships/image" Target="../media/image403.png"/><Relationship Id="rId2" Type="http://schemas.openxmlformats.org/officeDocument/2006/relationships/image" Target="../media/image388.png"/><Relationship Id="rId16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2.png"/><Relationship Id="rId11" Type="http://schemas.openxmlformats.org/officeDocument/2006/relationships/image" Target="../media/image397.png"/><Relationship Id="rId5" Type="http://schemas.openxmlformats.org/officeDocument/2006/relationships/image" Target="../media/image391.png"/><Relationship Id="rId15" Type="http://schemas.openxmlformats.org/officeDocument/2006/relationships/image" Target="../media/image401.png"/><Relationship Id="rId10" Type="http://schemas.openxmlformats.org/officeDocument/2006/relationships/image" Target="../media/image396.png"/><Relationship Id="rId4" Type="http://schemas.openxmlformats.org/officeDocument/2006/relationships/image" Target="../media/image390.png"/><Relationship Id="rId9" Type="http://schemas.openxmlformats.org/officeDocument/2006/relationships/image" Target="../media/image395.png"/><Relationship Id="rId14" Type="http://schemas.openxmlformats.org/officeDocument/2006/relationships/image" Target="../media/image40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png"/><Relationship Id="rId13" Type="http://schemas.openxmlformats.org/officeDocument/2006/relationships/image" Target="../media/image399.png"/><Relationship Id="rId18" Type="http://schemas.openxmlformats.org/officeDocument/2006/relationships/image" Target="../media/image409.png"/><Relationship Id="rId26" Type="http://schemas.openxmlformats.org/officeDocument/2006/relationships/image" Target="../media/image417.png"/><Relationship Id="rId3" Type="http://schemas.openxmlformats.org/officeDocument/2006/relationships/image" Target="../media/image389.png"/><Relationship Id="rId21" Type="http://schemas.openxmlformats.org/officeDocument/2006/relationships/image" Target="../media/image412.png"/><Relationship Id="rId34" Type="http://schemas.openxmlformats.org/officeDocument/2006/relationships/image" Target="../media/image425.png"/><Relationship Id="rId7" Type="http://schemas.openxmlformats.org/officeDocument/2006/relationships/image" Target="../media/image393.png"/><Relationship Id="rId12" Type="http://schemas.openxmlformats.org/officeDocument/2006/relationships/image" Target="../media/image398.png"/><Relationship Id="rId17" Type="http://schemas.openxmlformats.org/officeDocument/2006/relationships/image" Target="../media/image408.png"/><Relationship Id="rId25" Type="http://schemas.openxmlformats.org/officeDocument/2006/relationships/image" Target="../media/image416.png"/><Relationship Id="rId33" Type="http://schemas.openxmlformats.org/officeDocument/2006/relationships/image" Target="../media/image424.png"/><Relationship Id="rId2" Type="http://schemas.openxmlformats.org/officeDocument/2006/relationships/image" Target="../media/image388.png"/><Relationship Id="rId16" Type="http://schemas.openxmlformats.org/officeDocument/2006/relationships/image" Target="../media/image407.png"/><Relationship Id="rId20" Type="http://schemas.openxmlformats.org/officeDocument/2006/relationships/image" Target="../media/image411.png"/><Relationship Id="rId29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2.png"/><Relationship Id="rId11" Type="http://schemas.openxmlformats.org/officeDocument/2006/relationships/image" Target="../media/image397.png"/><Relationship Id="rId24" Type="http://schemas.openxmlformats.org/officeDocument/2006/relationships/image" Target="../media/image415.png"/><Relationship Id="rId32" Type="http://schemas.openxmlformats.org/officeDocument/2006/relationships/image" Target="../media/image423.png"/><Relationship Id="rId5" Type="http://schemas.openxmlformats.org/officeDocument/2006/relationships/image" Target="../media/image391.png"/><Relationship Id="rId15" Type="http://schemas.openxmlformats.org/officeDocument/2006/relationships/image" Target="../media/image406.png"/><Relationship Id="rId23" Type="http://schemas.openxmlformats.org/officeDocument/2006/relationships/image" Target="../media/image414.png"/><Relationship Id="rId28" Type="http://schemas.openxmlformats.org/officeDocument/2006/relationships/image" Target="../media/image419.png"/><Relationship Id="rId10" Type="http://schemas.openxmlformats.org/officeDocument/2006/relationships/image" Target="../media/image396.png"/><Relationship Id="rId19" Type="http://schemas.openxmlformats.org/officeDocument/2006/relationships/image" Target="../media/image410.png"/><Relationship Id="rId31" Type="http://schemas.openxmlformats.org/officeDocument/2006/relationships/image" Target="../media/image422.png"/><Relationship Id="rId4" Type="http://schemas.openxmlformats.org/officeDocument/2006/relationships/image" Target="../media/image390.png"/><Relationship Id="rId9" Type="http://schemas.openxmlformats.org/officeDocument/2006/relationships/image" Target="../media/image395.png"/><Relationship Id="rId14" Type="http://schemas.openxmlformats.org/officeDocument/2006/relationships/image" Target="../media/image405.png"/><Relationship Id="rId22" Type="http://schemas.openxmlformats.org/officeDocument/2006/relationships/image" Target="../media/image413.png"/><Relationship Id="rId27" Type="http://schemas.openxmlformats.org/officeDocument/2006/relationships/image" Target="../media/image418.png"/><Relationship Id="rId30" Type="http://schemas.openxmlformats.org/officeDocument/2006/relationships/image" Target="../media/image4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png"/><Relationship Id="rId13" Type="http://schemas.openxmlformats.org/officeDocument/2006/relationships/image" Target="../media/image399.png"/><Relationship Id="rId3" Type="http://schemas.openxmlformats.org/officeDocument/2006/relationships/image" Target="../media/image389.png"/><Relationship Id="rId7" Type="http://schemas.openxmlformats.org/officeDocument/2006/relationships/image" Target="../media/image393.png"/><Relationship Id="rId12" Type="http://schemas.openxmlformats.org/officeDocument/2006/relationships/image" Target="../media/image398.png"/><Relationship Id="rId2" Type="http://schemas.openxmlformats.org/officeDocument/2006/relationships/image" Target="../media/image3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2.png"/><Relationship Id="rId11" Type="http://schemas.openxmlformats.org/officeDocument/2006/relationships/image" Target="../media/image397.png"/><Relationship Id="rId5" Type="http://schemas.openxmlformats.org/officeDocument/2006/relationships/image" Target="../media/image391.png"/><Relationship Id="rId10" Type="http://schemas.openxmlformats.org/officeDocument/2006/relationships/image" Target="../media/image396.png"/><Relationship Id="rId4" Type="http://schemas.openxmlformats.org/officeDocument/2006/relationships/image" Target="../media/image390.png"/><Relationship Id="rId9" Type="http://schemas.openxmlformats.org/officeDocument/2006/relationships/image" Target="../media/image395.png"/><Relationship Id="rId14" Type="http://schemas.openxmlformats.org/officeDocument/2006/relationships/image" Target="../media/image4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435.png"/><Relationship Id="rId3" Type="http://schemas.openxmlformats.org/officeDocument/2006/relationships/image" Target="../media/image335.png"/><Relationship Id="rId7" Type="http://schemas.openxmlformats.org/officeDocument/2006/relationships/image" Target="../media/image431.png"/><Relationship Id="rId12" Type="http://schemas.openxmlformats.org/officeDocument/2006/relationships/image" Target="../media/image311.png"/><Relationship Id="rId2" Type="http://schemas.openxmlformats.org/officeDocument/2006/relationships/image" Target="../media/image427.png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34.png"/><Relationship Id="rId5" Type="http://schemas.openxmlformats.org/officeDocument/2006/relationships/image" Target="../media/image429.png"/><Relationship Id="rId15" Type="http://schemas.openxmlformats.org/officeDocument/2006/relationships/image" Target="../media/image437.png"/><Relationship Id="rId10" Type="http://schemas.openxmlformats.org/officeDocument/2006/relationships/image" Target="../media/image433.png"/><Relationship Id="rId4" Type="http://schemas.openxmlformats.org/officeDocument/2006/relationships/image" Target="../media/image428.png"/><Relationship Id="rId9" Type="http://schemas.openxmlformats.org/officeDocument/2006/relationships/image" Target="../media/image432.png"/><Relationship Id="rId14" Type="http://schemas.openxmlformats.org/officeDocument/2006/relationships/image" Target="../media/image4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4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4.png"/><Relationship Id="rId13" Type="http://schemas.openxmlformats.org/officeDocument/2006/relationships/image" Target="../media/image449.png"/><Relationship Id="rId18" Type="http://schemas.openxmlformats.org/officeDocument/2006/relationships/image" Target="../media/image453.png"/><Relationship Id="rId3" Type="http://schemas.openxmlformats.org/officeDocument/2006/relationships/image" Target="../media/image439.png"/><Relationship Id="rId21" Type="http://schemas.openxmlformats.org/officeDocument/2006/relationships/image" Target="../media/image5.jpeg"/><Relationship Id="rId7" Type="http://schemas.openxmlformats.org/officeDocument/2006/relationships/image" Target="../media/image443.png"/><Relationship Id="rId12" Type="http://schemas.openxmlformats.org/officeDocument/2006/relationships/image" Target="../media/image448.png"/><Relationship Id="rId17" Type="http://schemas.openxmlformats.org/officeDocument/2006/relationships/image" Target="../media/image452.png"/><Relationship Id="rId2" Type="http://schemas.openxmlformats.org/officeDocument/2006/relationships/image" Target="../media/image438.png"/><Relationship Id="rId16" Type="http://schemas.openxmlformats.org/officeDocument/2006/relationships/image" Target="../media/image451.png"/><Relationship Id="rId20" Type="http://schemas.openxmlformats.org/officeDocument/2006/relationships/image" Target="../media/image4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2.png"/><Relationship Id="rId11" Type="http://schemas.openxmlformats.org/officeDocument/2006/relationships/image" Target="../media/image447.png"/><Relationship Id="rId5" Type="http://schemas.openxmlformats.org/officeDocument/2006/relationships/image" Target="../media/image441.png"/><Relationship Id="rId15" Type="http://schemas.openxmlformats.org/officeDocument/2006/relationships/image" Target="../media/image450.png"/><Relationship Id="rId10" Type="http://schemas.openxmlformats.org/officeDocument/2006/relationships/image" Target="../media/image446.png"/><Relationship Id="rId19" Type="http://schemas.openxmlformats.org/officeDocument/2006/relationships/image" Target="../media/image454.png"/><Relationship Id="rId4" Type="http://schemas.openxmlformats.org/officeDocument/2006/relationships/image" Target="../media/image440.png"/><Relationship Id="rId9" Type="http://schemas.openxmlformats.org/officeDocument/2006/relationships/image" Target="../media/image445.png"/><Relationship Id="rId14" Type="http://schemas.openxmlformats.org/officeDocument/2006/relationships/image" Target="../media/image41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4.gif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2.png"/><Relationship Id="rId7" Type="http://schemas.openxmlformats.org/officeDocument/2006/relationships/image" Target="../media/image57.png"/><Relationship Id="rId12" Type="http://schemas.openxmlformats.org/officeDocument/2006/relationships/image" Target="../media/image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0532" y="2819400"/>
            <a:ext cx="53608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1200000"/>
              </a:camera>
              <a:lightRig rig="flat" dir="tl">
                <a:rot lat="0" lon="0" rev="6600000"/>
              </a:lightRig>
            </a:scene3d>
            <a:sp3d extrusionH="114300" contourW="8890" prstMaterial="dkEdge">
              <a:bevelT w="38100" h="31750"/>
              <a:extrusionClr>
                <a:schemeClr val="tx1"/>
              </a:extrusionClr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Differentiation</a:t>
            </a:r>
            <a:endParaRPr lang="en-US" sz="66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r="24333"/>
          <a:stretch/>
        </p:blipFill>
        <p:spPr>
          <a:xfrm>
            <a:off x="152400" y="152400"/>
            <a:ext cx="1828800" cy="4460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53366"/>
            <a:ext cx="2876550" cy="2642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2905125" cy="1847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48200"/>
            <a:ext cx="2700338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be able to differentiate functions that are multiplied together, using the product rule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8B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524000"/>
            <a:ext cx="4823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Let y = </a:t>
            </a:r>
            <a:r>
              <a:rPr lang="en-GB" sz="1600" dirty="0" err="1" smtClean="0">
                <a:latin typeface="Comic Sans MS" pitchFamily="66" charset="0"/>
              </a:rPr>
              <a:t>uv</a:t>
            </a:r>
            <a:r>
              <a:rPr lang="en-GB" sz="1600" dirty="0" smtClean="0">
                <a:latin typeface="Comic Sans MS" pitchFamily="66" charset="0"/>
              </a:rPr>
              <a:t>, where u and v are both functions of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6200" y="1981200"/>
                <a:ext cx="8676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𝑢𝑣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981200"/>
                <a:ext cx="867673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6200" y="2514600"/>
                <a:ext cx="26295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)(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514600"/>
                <a:ext cx="2629502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>
            <a:off x="6248400" y="21336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781800" y="1981200"/>
            <a:ext cx="2292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 small change in x, would cause a small change in u and v, and consequently also in y</a:t>
            </a:r>
          </a:p>
          <a:p>
            <a:pPr algn="ctr"/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= small change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6200" y="3048000"/>
                <a:ext cx="27458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𝑢𝑣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)(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048000"/>
                <a:ext cx="2745815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248400" y="26670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81800" y="2819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y =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uv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86200" y="3581400"/>
                <a:ext cx="27465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δ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δ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𝑢𝑣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581400"/>
                <a:ext cx="2746586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86200" y="4038600"/>
                <a:ext cx="33251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𝑢𝑣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𝑢𝑣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038600"/>
                <a:ext cx="3325141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86200" y="4495800"/>
                <a:ext cx="23644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95800"/>
                <a:ext cx="2364493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6200" y="4953000"/>
                <a:ext cx="2483436" cy="558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/>
                            </a:rPr>
                            <m:t>δ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δ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/>
                            </a:rPr>
                            <m:t>δ</m:t>
                          </m:r>
                          <m:r>
                            <a:rPr lang="en-GB" sz="16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δ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/>
                            </a:rPr>
                            <m:t>δ</m:t>
                          </m:r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δ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/>
                            </a:rPr>
                            <m:t>δ</m:t>
                          </m:r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δ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953000"/>
                <a:ext cx="2483436" cy="5586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86200" y="5638800"/>
                <a:ext cx="2517099" cy="560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δ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38800"/>
                <a:ext cx="2517099" cy="56028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86200" y="6298167"/>
                <a:ext cx="178260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298167"/>
                <a:ext cx="1782603" cy="5598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6477000" y="32004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6934200" y="3733800"/>
            <a:ext cx="533400" cy="4572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934200" y="4191000"/>
            <a:ext cx="533400" cy="4572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172200" y="4648200"/>
            <a:ext cx="533400" cy="6096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>
            <a:off x="6172200" y="5257800"/>
            <a:ext cx="5334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6172200" y="5943600"/>
            <a:ext cx="5334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010400" y="3276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Subtract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uv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7600" y="3733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Multiply out the brackets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7600" y="4267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Cancel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uv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and -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uv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48006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Divide all by 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53200" y="5334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As 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 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0, </a:t>
            </a:r>
            <a:r>
              <a:rPr lang="el-GR" sz="1200" baseline="30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δ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y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el-GR" sz="12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δ</a:t>
            </a:r>
            <a:r>
              <a:rPr lang="en-GB" sz="12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x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= </a:t>
            </a:r>
            <a:r>
              <a:rPr lang="en-GB" sz="1200" baseline="30000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dy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en-GB" sz="1200" baseline="-250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dx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so on….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6096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As 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 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0, 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y, 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u and 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v also 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0 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867400" y="5715000"/>
            <a:ext cx="457200" cy="45720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495800" y="4114800"/>
            <a:ext cx="304800" cy="22860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781800" y="4114800"/>
            <a:ext cx="304800" cy="22860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66800" y="2971800"/>
                <a:ext cx="178260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71800"/>
                <a:ext cx="1782603" cy="5598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066800" y="3657600"/>
            <a:ext cx="1824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 smtClean="0">
                <a:solidFill>
                  <a:srgbClr val="FF0000"/>
                </a:solidFill>
                <a:latin typeface="Comic Sans MS" pitchFamily="66" charset="0"/>
              </a:rPr>
              <a:t>The Product Rule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000" y="40386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You do not need to learn the proof, but you do </a:t>
            </a:r>
            <a:r>
              <a:rPr lang="en-GB" sz="1400" smtClean="0">
                <a:solidFill>
                  <a:srgbClr val="FF0000"/>
                </a:solidFill>
                <a:latin typeface="Comic Sans MS" pitchFamily="66" charset="0"/>
              </a:rPr>
              <a:t>need to 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be able to use this result!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66800" y="2514600"/>
            <a:ext cx="18288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447800" y="2514600"/>
                <a:ext cx="10680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0" dirty="0" smtClean="0"/>
                  <a:t>If: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𝑦</m:t>
                    </m:r>
                    <m:r>
                      <a:rPr lang="en-GB" sz="1600" i="1">
                        <a:latin typeface="Cambria Math"/>
                      </a:rPr>
                      <m:t>=</m:t>
                    </m:r>
                    <m:r>
                      <a:rPr lang="en-GB" sz="1600" i="1">
                        <a:latin typeface="Cambria Math"/>
                      </a:rPr>
                      <m:t>𝑢𝑣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514600"/>
                <a:ext cx="1068049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3429" t="-5455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6200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6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7" grpId="0"/>
      <p:bldP spid="38" grpId="0"/>
      <p:bldP spid="39" grpId="0"/>
      <p:bldP spid="40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8B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200" y="533400"/>
                <a:ext cx="178260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3400"/>
                <a:ext cx="1782603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7200" y="76200"/>
                <a:ext cx="10680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0" dirty="0" smtClean="0"/>
                  <a:t>If: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𝑦</m:t>
                    </m:r>
                    <m:r>
                      <a:rPr lang="en-GB" sz="1600" i="1">
                        <a:latin typeface="Cambria Math"/>
                      </a:rPr>
                      <m:t>=</m:t>
                    </m:r>
                    <m:r>
                      <a:rPr lang="en-GB" sz="1600" i="1">
                        <a:latin typeface="Cambria Math"/>
                      </a:rPr>
                      <m:t>𝑢𝑣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"/>
                <a:ext cx="1068049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2857" t="-5455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2400" y="1600200"/>
                <a:ext cx="3982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0" dirty="0" smtClean="0">
                    <a:latin typeface="Comic Sans MS" pitchFamily="66" charset="0"/>
                  </a:rPr>
                  <a:t>Given that: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(2</m:t>
                    </m:r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+1</m:t>
                    </m:r>
                    <m:sSup>
                      <m:sSup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find f’(x)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982116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766" t="-3636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2400" y="2362200"/>
                <a:ext cx="18853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𝑥</m:t>
                      </m:r>
                      <m:r>
                        <a:rPr lang="en-GB" sz="1600" i="1">
                          <a:latin typeface="Cambria Math"/>
                        </a:rPr>
                        <m:t>(2</m:t>
                      </m:r>
                      <m:r>
                        <a:rPr lang="en-GB" sz="1600" i="1">
                          <a:latin typeface="Cambria Math"/>
                        </a:rPr>
                        <m:t>𝑥</m:t>
                      </m:r>
                      <m:r>
                        <a:rPr lang="en-GB" sz="1600" i="1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GB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362200"/>
                <a:ext cx="1885388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" y="2895600"/>
                <a:ext cx="178260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95600"/>
                <a:ext cx="1782603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38600" y="2286000"/>
                <a:ext cx="750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286000"/>
                <a:ext cx="75091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62400" y="2667000"/>
                <a:ext cx="78271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667000"/>
                <a:ext cx="782715" cy="501356"/>
              </a:xfrm>
              <a:prstGeom prst="rect">
                <a:avLst/>
              </a:prstGeom>
              <a:blipFill rotWithShape="1"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867400" y="2286000"/>
                <a:ext cx="14846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=(2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286000"/>
                <a:ext cx="1484637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791200" y="2667000"/>
                <a:ext cx="181062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=3 (2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(2)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667000"/>
                <a:ext cx="1810624" cy="501356"/>
              </a:xfrm>
              <a:prstGeom prst="rect">
                <a:avLst/>
              </a:prstGeom>
              <a:blipFill rotWithShape="1"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91200" y="3200400"/>
                <a:ext cx="1523686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=6(2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200400"/>
                <a:ext cx="1523686" cy="501356"/>
              </a:xfrm>
              <a:prstGeom prst="rect">
                <a:avLst/>
              </a:prstGeom>
              <a:blipFill rotWithShape="1"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7391400" y="2514600"/>
            <a:ext cx="533400" cy="4572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894320" y="2514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Use the chain rule from 8A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Arc 53"/>
          <p:cNvSpPr/>
          <p:nvPr/>
        </p:nvSpPr>
        <p:spPr>
          <a:xfrm>
            <a:off x="4572000" y="2438400"/>
            <a:ext cx="533400" cy="4572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7848600" y="2971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 if possible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Arc 55"/>
          <p:cNvSpPr/>
          <p:nvPr/>
        </p:nvSpPr>
        <p:spPr>
          <a:xfrm>
            <a:off x="7391400" y="2971800"/>
            <a:ext cx="533400" cy="4572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76200" y="76200"/>
            <a:ext cx="18288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4953000" y="2514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2400" y="35814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81400"/>
                <a:ext cx="694036" cy="5598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85800" y="3733800"/>
                <a:ext cx="531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733800"/>
                <a:ext cx="531106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90600" y="3733800"/>
                <a:ext cx="13826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GB" sz="1600" i="1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733800"/>
                <a:ext cx="1382623" cy="338554"/>
              </a:xfrm>
              <a:prstGeom prst="rect">
                <a:avLst/>
              </a:prstGeom>
              <a:blipFill rotWithShape="1">
                <a:blip r:embed="rId1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133600" y="3733800"/>
                <a:ext cx="12972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</m:t>
                      </m:r>
                      <m:r>
                        <a:rPr lang="en-GB" sz="1600" i="1">
                          <a:latin typeface="Cambria Math"/>
                        </a:rPr>
                        <m:t>(2</m:t>
                      </m:r>
                      <m:r>
                        <a:rPr lang="en-GB" sz="1600" i="1">
                          <a:latin typeface="Cambria Math"/>
                        </a:rPr>
                        <m:t>𝑥</m:t>
                      </m:r>
                      <m:r>
                        <a:rPr lang="en-GB" sz="1600" i="1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GB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733800"/>
                <a:ext cx="1297278" cy="338554"/>
              </a:xfrm>
              <a:prstGeom prst="rect">
                <a:avLst/>
              </a:prstGeom>
              <a:blipFill rotWithShape="1">
                <a:blip r:embed="rId1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200400" y="3733800"/>
                <a:ext cx="5296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733800"/>
                <a:ext cx="529696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52400" y="42672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67200"/>
                <a:ext cx="694036" cy="55983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85800" y="4395216"/>
                <a:ext cx="13275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i="1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i="1">
                          <a:latin typeface="Cambria Math"/>
                        </a:rPr>
                        <m:t>1</m:t>
                      </m:r>
                      <m:sSup>
                        <m:sSupPr>
                          <m:ctrlPr>
                            <a:rPr lang="en-GB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395216"/>
                <a:ext cx="1327543" cy="338554"/>
              </a:xfrm>
              <a:prstGeom prst="rect">
                <a:avLst/>
              </a:prstGeom>
              <a:blipFill rotWithShape="1">
                <a:blip r:embed="rId1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795272" y="4386072"/>
                <a:ext cx="12972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(2</m:t>
                      </m:r>
                      <m:r>
                        <a:rPr lang="en-GB" sz="1600" i="1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i="1">
                          <a:latin typeface="Cambria Math"/>
                        </a:rPr>
                        <m:t>1</m:t>
                      </m:r>
                      <m:sSup>
                        <m:sSupPr>
                          <m:ctrlPr>
                            <a:rPr lang="en-GB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272" y="4386072"/>
                <a:ext cx="1297278" cy="338554"/>
              </a:xfrm>
              <a:prstGeom prst="rect">
                <a:avLst/>
              </a:prstGeom>
              <a:blipFill rotWithShape="1">
                <a:blip r:embed="rId2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52400" y="49530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53000"/>
                <a:ext cx="694036" cy="5598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/>
          <p:cNvSpPr/>
          <p:nvPr/>
        </p:nvSpPr>
        <p:spPr>
          <a:xfrm>
            <a:off x="3581400" y="3886200"/>
            <a:ext cx="533400" cy="6096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3962400" y="3810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Try to rewrite some parts or group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Arc 83"/>
          <p:cNvSpPr/>
          <p:nvPr/>
        </p:nvSpPr>
        <p:spPr>
          <a:xfrm>
            <a:off x="3048000" y="4495800"/>
            <a:ext cx="5334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3581400" y="464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(2x + 1)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is a common factor to both terms, so factorise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524000" y="5105400"/>
                <a:ext cx="1647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(6</m:t>
                      </m:r>
                      <m:r>
                        <a:rPr lang="en-GB" sz="1600" i="1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16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105400"/>
                <a:ext cx="1647823" cy="338554"/>
              </a:xfrm>
              <a:prstGeom prst="rect">
                <a:avLst/>
              </a:prstGeom>
              <a:blipFill rotWithShape="1">
                <a:blip r:embed="rId2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85800" y="5105400"/>
                <a:ext cx="10985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i="1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i="1">
                          <a:latin typeface="Cambria Math"/>
                        </a:rPr>
                        <m:t>1</m:t>
                      </m:r>
                      <m:sSup>
                        <m:sSupPr>
                          <m:ctrlPr>
                            <a:rPr lang="en-GB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105400"/>
                <a:ext cx="1098506" cy="338554"/>
              </a:xfrm>
              <a:prstGeom prst="rect">
                <a:avLst/>
              </a:prstGeom>
              <a:blipFill rotWithShape="1">
                <a:blip r:embed="rId2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52400" y="56388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638800"/>
                <a:ext cx="694036" cy="55983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524000" y="5791200"/>
                <a:ext cx="10178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(8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791200"/>
                <a:ext cx="1017843" cy="338554"/>
              </a:xfrm>
              <a:prstGeom prst="rect">
                <a:avLst/>
              </a:prstGeom>
              <a:blipFill rotWithShape="1">
                <a:blip r:embed="rId2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85800" y="5791200"/>
                <a:ext cx="10985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i="1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i="1">
                          <a:latin typeface="Cambria Math"/>
                        </a:rPr>
                        <m:t>1</m:t>
                      </m:r>
                      <m:sSup>
                        <m:sSupPr>
                          <m:ctrlPr>
                            <a:rPr lang="en-GB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791200"/>
                <a:ext cx="1098506" cy="338554"/>
              </a:xfrm>
              <a:prstGeom prst="rect">
                <a:avLst/>
              </a:prstGeom>
              <a:blipFill rotWithShape="1">
                <a:blip r:embed="rId2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Arc 93"/>
          <p:cNvSpPr/>
          <p:nvPr/>
        </p:nvSpPr>
        <p:spPr>
          <a:xfrm>
            <a:off x="3048000" y="5334000"/>
            <a:ext cx="5334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3581400" y="5486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You can also now simplify the part in brackets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6200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9" grpId="0"/>
      <p:bldP spid="82" grpId="0" animBg="1"/>
      <p:bldP spid="83" grpId="0"/>
      <p:bldP spid="84" grpId="0" animBg="1"/>
      <p:bldP spid="87" grpId="0"/>
      <p:bldP spid="61" grpId="0"/>
      <p:bldP spid="72" grpId="0"/>
      <p:bldP spid="81" grpId="0"/>
      <p:bldP spid="90" grpId="0"/>
      <p:bldP spid="92" grpId="0"/>
      <p:bldP spid="94" grpId="0" animBg="1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8B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200" y="533400"/>
                <a:ext cx="178260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3400"/>
                <a:ext cx="1782603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7200" y="76200"/>
                <a:ext cx="10680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0" dirty="0" smtClean="0"/>
                  <a:t>If: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𝑦</m:t>
                    </m:r>
                    <m:r>
                      <a:rPr lang="en-GB" sz="1600" i="1">
                        <a:latin typeface="Cambria Math"/>
                      </a:rPr>
                      <m:t>=</m:t>
                    </m:r>
                    <m:r>
                      <a:rPr lang="en-GB" sz="1600" i="1">
                        <a:latin typeface="Cambria Math"/>
                      </a:rPr>
                      <m:t>𝑢𝑣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200"/>
                <a:ext cx="1068049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2857" t="-5455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2400" y="1600200"/>
                <a:ext cx="3995261" cy="36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0" dirty="0" smtClean="0">
                    <a:latin typeface="Comic Sans MS" pitchFamily="66" charset="0"/>
                  </a:rPr>
                  <a:t>Given that: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/>
                          </a:rPr>
                          <m:t>3</m:t>
                        </m:r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find f’(x)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995261" cy="361766"/>
              </a:xfrm>
              <a:prstGeom prst="rect">
                <a:avLst/>
              </a:prstGeom>
              <a:blipFill rotWithShape="1">
                <a:blip r:embed="rId5"/>
                <a:stretch>
                  <a:fillRect l="-763" b="-22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2400" y="2362200"/>
                <a:ext cx="1855251" cy="367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362200"/>
                <a:ext cx="1855251" cy="367601"/>
              </a:xfrm>
              <a:prstGeom prst="rect">
                <a:avLst/>
              </a:prstGeom>
              <a:blipFill rotWithShape="1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2400" y="2895600"/>
                <a:ext cx="178260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95600"/>
                <a:ext cx="1782603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38600" y="2362200"/>
                <a:ext cx="8510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362200"/>
                <a:ext cx="85100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62400" y="2743200"/>
                <a:ext cx="88434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743200"/>
                <a:ext cx="884345" cy="501356"/>
              </a:xfrm>
              <a:prstGeom prst="rect">
                <a:avLst/>
              </a:prstGeom>
              <a:blipFill rotWithShape="1"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867400" y="2209800"/>
                <a:ext cx="1535933" cy="461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=(3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−1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209800"/>
                <a:ext cx="1535933" cy="461986"/>
              </a:xfrm>
              <a:prstGeom prst="rect">
                <a:avLst/>
              </a:prstGeom>
              <a:blipFill rotWithShape="1">
                <a:blip r:embed="rId10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791200" y="2667000"/>
                <a:ext cx="1895071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(3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−1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(3)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667000"/>
                <a:ext cx="1895071" cy="501356"/>
              </a:xfrm>
              <a:prstGeom prst="rect">
                <a:avLst/>
              </a:prstGeom>
              <a:blipFill rotWithShape="1"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91200" y="3200400"/>
                <a:ext cx="1648208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(3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−1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200400"/>
                <a:ext cx="1648208" cy="501356"/>
              </a:xfrm>
              <a:prstGeom prst="rect">
                <a:avLst/>
              </a:prstGeom>
              <a:blipFill rotWithShape="1"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7391400" y="2514600"/>
            <a:ext cx="533400" cy="4572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894320" y="2514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Use the chain rule from 8A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Arc 53"/>
          <p:cNvSpPr/>
          <p:nvPr/>
        </p:nvSpPr>
        <p:spPr>
          <a:xfrm>
            <a:off x="4572000" y="2514600"/>
            <a:ext cx="533400" cy="4572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7848600" y="2971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 if possible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Arc 55"/>
          <p:cNvSpPr/>
          <p:nvPr/>
        </p:nvSpPr>
        <p:spPr>
          <a:xfrm>
            <a:off x="7391400" y="2971800"/>
            <a:ext cx="533400" cy="4572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76200" y="76200"/>
            <a:ext cx="18288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4953000" y="2590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2400" y="35814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81400"/>
                <a:ext cx="694036" cy="5598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85800" y="3733800"/>
                <a:ext cx="631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733800"/>
                <a:ext cx="631198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066800" y="3581400"/>
                <a:ext cx="1412503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(3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81400"/>
                <a:ext cx="1412503" cy="57637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86000" y="3657600"/>
                <a:ext cx="1272848" cy="382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(3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657600"/>
                <a:ext cx="1272848" cy="382349"/>
              </a:xfrm>
              <a:prstGeom prst="rect">
                <a:avLst/>
              </a:prstGeom>
              <a:blipFill rotWithShape="1">
                <a:blip r:embed="rId1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352800" y="3733800"/>
                <a:ext cx="5875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733800"/>
                <a:ext cx="587597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52400" y="42672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67200"/>
                <a:ext cx="694036" cy="55983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85800" y="4267200"/>
                <a:ext cx="1395318" cy="523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i="1">
                          <a:latin typeface="Cambria Math"/>
                        </a:rPr>
                        <m:t>3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−1</m:t>
                      </m:r>
                      <m:sSup>
                        <m:sSupPr>
                          <m:ctrlPr>
                            <a:rPr lang="en-GB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267200"/>
                <a:ext cx="1395318" cy="52315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877568" y="4294632"/>
                <a:ext cx="1358384" cy="404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+ 2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(3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−1</m:t>
                      </m:r>
                      <m:sSup>
                        <m:sSupPr>
                          <m:ctrlPr>
                            <a:rPr lang="en-GB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568" y="4294632"/>
                <a:ext cx="1358384" cy="404278"/>
              </a:xfrm>
              <a:prstGeom prst="rect">
                <a:avLst/>
              </a:prstGeom>
              <a:blipFill rotWithShape="1">
                <a:blip r:embed="rId2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85800" y="4953000"/>
                <a:ext cx="969689" cy="56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953000"/>
                <a:ext cx="969689" cy="56483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52400" y="49530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53000"/>
                <a:ext cx="694036" cy="5598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524000" y="5105400"/>
                <a:ext cx="1286121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+  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105400"/>
                <a:ext cx="1286121" cy="333168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85800" y="5638800"/>
                <a:ext cx="969689" cy="56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638800"/>
                <a:ext cx="969689" cy="56483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52400" y="56388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638800"/>
                <a:ext cx="694036" cy="55983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524000" y="5638800"/>
                <a:ext cx="1868653" cy="585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638800"/>
                <a:ext cx="1868653" cy="58580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85800" y="6248400"/>
                <a:ext cx="969689" cy="56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248400"/>
                <a:ext cx="969689" cy="56483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52400" y="62484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248400"/>
                <a:ext cx="694036" cy="55983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524000" y="6248400"/>
                <a:ext cx="1265475" cy="542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248400"/>
                <a:ext cx="1265475" cy="542969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324600" y="6293165"/>
                <a:ext cx="1040541" cy="56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15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293165"/>
                <a:ext cx="1040541" cy="56483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791200" y="6293165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6293165"/>
                <a:ext cx="694036" cy="559833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/>
          <p:cNvSpPr/>
          <p:nvPr/>
        </p:nvSpPr>
        <p:spPr>
          <a:xfrm>
            <a:off x="3581400" y="3886200"/>
            <a:ext cx="533400" cy="6096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3962400" y="3810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Try to rewrite some parts or group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Arc 83"/>
          <p:cNvSpPr/>
          <p:nvPr/>
        </p:nvSpPr>
        <p:spPr>
          <a:xfrm>
            <a:off x="3048000" y="4495800"/>
            <a:ext cx="5334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rc 84"/>
          <p:cNvSpPr/>
          <p:nvPr/>
        </p:nvSpPr>
        <p:spPr>
          <a:xfrm>
            <a:off x="3276600" y="5257800"/>
            <a:ext cx="5334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Arc 85"/>
          <p:cNvSpPr/>
          <p:nvPr/>
        </p:nvSpPr>
        <p:spPr>
          <a:xfrm>
            <a:off x="3276600" y="5943600"/>
            <a:ext cx="5334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3581400" y="4648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 Power ½ = √x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 Negative Power = 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733800" y="5257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Multiply the right by 2√(3x-1) (Top and ‘Bottom’) so the denominators are the same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733800" y="5943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You have a ‘square root squared’ on the right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3124200" y="6781800"/>
            <a:ext cx="2362200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124200" y="6477000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5486400" y="6477000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2743200" y="64770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486400" y="64770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391400" y="6324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Group up like terms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6200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 animBg="1"/>
      <p:bldP spid="83" grpId="0"/>
      <p:bldP spid="84" grpId="0" animBg="1"/>
      <p:bldP spid="85" grpId="0" animBg="1"/>
      <p:bldP spid="86" grpId="0" animBg="1"/>
      <p:bldP spid="88" grpId="0"/>
      <p:bldP spid="89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6159" y="2819400"/>
            <a:ext cx="59695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1200000"/>
              </a:camera>
              <a:lightRig rig="flat" dir="tl">
                <a:rot lat="0" lon="0" rev="6600000"/>
              </a:lightRig>
            </a:scene3d>
            <a:sp3d extrusionH="114300" contourW="8890" prstMaterial="dkEdge">
              <a:bevelT w="38100" h="31750"/>
              <a:extrusionClr>
                <a:schemeClr val="tx1"/>
              </a:extrusionClr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Teachings for Exercise 8C</a:t>
            </a:r>
            <a:endParaRPr lang="en-US" sz="4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8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35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be able to differentiate functions using the quotient rule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8C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2438400"/>
                <a:ext cx="3818546" cy="421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 smtClean="0"/>
                  <a:t>If: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𝑦</m:t>
                    </m:r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  <a:r>
                  <a:rPr lang="en-GB" sz="1400" dirty="0" smtClean="0">
                    <a:latin typeface="Comic Sans MS" pitchFamily="66" charset="0"/>
                  </a:rPr>
                  <a:t>where u and v are functions of x…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438400"/>
                <a:ext cx="3818546" cy="421719"/>
              </a:xfrm>
              <a:prstGeom prst="rect">
                <a:avLst/>
              </a:prstGeom>
              <a:blipFill rotWithShape="1">
                <a:blip r:embed="rId2"/>
                <a:stretch>
                  <a:fillRect l="-319" b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3048000"/>
                <a:ext cx="1782604" cy="73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048000"/>
                <a:ext cx="1782604" cy="7373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90600" y="2971800"/>
            <a:ext cx="1752600" cy="914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14400" y="3962400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 smtClean="0">
                <a:solidFill>
                  <a:srgbClr val="FF0000"/>
                </a:solidFill>
                <a:latin typeface="Comic Sans MS" pitchFamily="66" charset="0"/>
              </a:rPr>
              <a:t>The Quotient Rule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1"/>
            <a:ext cx="1717707" cy="10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8C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28" y="152400"/>
                <a:ext cx="1782604" cy="73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" y="152400"/>
                <a:ext cx="1782604" cy="7373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9728" y="76200"/>
            <a:ext cx="1752600" cy="914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28600" y="1676400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Given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71600" y="1600200"/>
                <a:ext cx="1220334" cy="51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600200"/>
                <a:ext cx="1220334" cy="518155"/>
              </a:xfrm>
              <a:prstGeom prst="rect">
                <a:avLst/>
              </a:prstGeom>
              <a:blipFill rotWithShape="1"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" y="2057400"/>
                <a:ext cx="1318887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>
                    <a:latin typeface="Comic Sans MS" pitchFamily="66" charset="0"/>
                  </a:rPr>
                  <a:t>Calculate</a:t>
                </a:r>
                <a:r>
                  <a:rPr lang="en-GB" sz="1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1318887" cy="491288"/>
              </a:xfrm>
              <a:prstGeom prst="rect">
                <a:avLst/>
              </a:prstGeom>
              <a:blipFill rotWithShape="1">
                <a:blip r:embed="rId4"/>
                <a:stretch>
                  <a:fillRect l="-2778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" y="2743200"/>
                <a:ext cx="1220334" cy="51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220334" cy="518155"/>
              </a:xfrm>
              <a:prstGeom prst="rect">
                <a:avLst/>
              </a:prstGeom>
              <a:blipFill rotWithShape="1">
                <a:blip r:embed="rId5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" y="3352800"/>
                <a:ext cx="1782604" cy="73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52800"/>
                <a:ext cx="1782604" cy="7373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14800" y="1600200"/>
                <a:ext cx="7509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600200"/>
                <a:ext cx="75091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62400" y="1981200"/>
                <a:ext cx="86812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981200"/>
                <a:ext cx="868123" cy="5598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00800" y="1600200"/>
                <a:ext cx="12196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600200"/>
                <a:ext cx="1219629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24600" y="1981200"/>
                <a:ext cx="864147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981200"/>
                <a:ext cx="864147" cy="5598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4648200" y="17526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181600" y="1905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7315200" y="17526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848600" y="1905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2400" y="42672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67200"/>
                <a:ext cx="694036" cy="5598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2000" y="4267200"/>
                <a:ext cx="12871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+5)(1)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267200"/>
                <a:ext cx="1287147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05000" y="4267200"/>
                <a:ext cx="10581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  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)(2)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267200"/>
                <a:ext cx="1058110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914400" y="4572000"/>
            <a:ext cx="19050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95400" y="4572000"/>
                <a:ext cx="10985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572000"/>
                <a:ext cx="1098506" cy="338554"/>
              </a:xfrm>
              <a:prstGeom prst="rect">
                <a:avLst/>
              </a:prstGeom>
              <a:blipFill rotWithShape="1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2400" y="50292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029200"/>
                <a:ext cx="694036" cy="5598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000" y="5029200"/>
                <a:ext cx="8334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029200"/>
                <a:ext cx="833497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7800" y="5029200"/>
                <a:ext cx="7022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itchFamily="18" charset="0"/>
                          <a:ea typeface="Cambria Math" pitchFamily="18" charset="0"/>
                        </a:rPr>
                        <m:t>−  2</m:t>
                      </m:r>
                      <m:r>
                        <a:rPr lang="en-GB" sz="1600" b="0" i="1" smtClean="0">
                          <a:latin typeface="Cambria Math"/>
                          <a:ea typeface="Cambria Math" pitchFamily="18" charset="0"/>
                        </a:rPr>
                        <m:t>𝑥</m:t>
                      </m:r>
                    </m:oMath>
                  </m:oMathPara>
                </a14:m>
                <a:endParaRPr lang="en-GB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29200"/>
                <a:ext cx="702244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914400" y="5334000"/>
            <a:ext cx="11430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14400" y="5334000"/>
                <a:ext cx="10985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34000"/>
                <a:ext cx="1098506" cy="338554"/>
              </a:xfrm>
              <a:prstGeom prst="rect">
                <a:avLst/>
              </a:prstGeom>
              <a:blipFill rotWithShape="1">
                <a:blip r:embed="rId1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52400" y="58674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867400"/>
                <a:ext cx="694036" cy="55983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219200" y="5867400"/>
                <a:ext cx="3593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867400"/>
                <a:ext cx="359393" cy="3385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914400" y="6172200"/>
            <a:ext cx="9144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38200" y="6172200"/>
                <a:ext cx="10985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72200"/>
                <a:ext cx="1098506" cy="338554"/>
              </a:xfrm>
              <a:prstGeom prst="rect">
                <a:avLst/>
              </a:prstGeom>
              <a:blipFill rotWithShape="1">
                <a:blip r:embed="rId2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2971800" y="3810000"/>
            <a:ext cx="5334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3505200" y="3962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Substitute in each component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2743200" y="4572000"/>
            <a:ext cx="5334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2133600" y="5334000"/>
            <a:ext cx="533400" cy="8382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3276600" y="4724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Simplify/work out parts of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90800" y="5486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Group together like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1"/>
            <a:ext cx="1717707" cy="10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/>
      <p:bldP spid="25" grpId="0"/>
      <p:bldP spid="26" grpId="0"/>
      <p:bldP spid="27" grpId="0"/>
      <p:bldP spid="31" grpId="0"/>
      <p:bldP spid="32" grpId="0"/>
      <p:bldP spid="33" grpId="0"/>
      <p:bldP spid="34" grpId="0"/>
      <p:bldP spid="36" grpId="0"/>
      <p:bldP spid="38" grpId="0"/>
      <p:bldP spid="39" grpId="0"/>
      <p:bldP spid="42" grpId="0"/>
      <p:bldP spid="46" grpId="0" animBg="1"/>
      <p:bldP spid="47" grpId="0"/>
      <p:bldP spid="48" grpId="0" animBg="1"/>
      <p:bldP spid="49" grpId="0" animBg="1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8C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28" y="152400"/>
                <a:ext cx="1782604" cy="73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" y="152400"/>
                <a:ext cx="1782604" cy="7373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9728" y="76200"/>
            <a:ext cx="1752600" cy="914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28600" y="1676400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Given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71600" y="1600200"/>
                <a:ext cx="1422825" cy="613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+4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600200"/>
                <a:ext cx="1422825" cy="6135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" y="2057400"/>
                <a:ext cx="1318887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>
                    <a:latin typeface="Comic Sans MS" pitchFamily="66" charset="0"/>
                  </a:rPr>
                  <a:t>Calculate</a:t>
                </a:r>
                <a:r>
                  <a:rPr lang="en-GB" sz="1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1318887" cy="491288"/>
              </a:xfrm>
              <a:prstGeom prst="rect">
                <a:avLst/>
              </a:prstGeom>
              <a:blipFill rotWithShape="1">
                <a:blip r:embed="rId4"/>
                <a:stretch>
                  <a:fillRect l="-2778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" y="2590800"/>
                <a:ext cx="1422825" cy="613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+4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90800"/>
                <a:ext cx="1422825" cy="6135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" y="3200400"/>
                <a:ext cx="1782604" cy="73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200400"/>
                <a:ext cx="1782604" cy="7373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81400" y="1600200"/>
                <a:ext cx="8647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600200"/>
                <a:ext cx="864724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29000" y="1981200"/>
                <a:ext cx="86812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981200"/>
                <a:ext cx="868123" cy="5598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67400" y="1600200"/>
                <a:ext cx="1370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600200"/>
                <a:ext cx="1370823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1200" y="1981200"/>
                <a:ext cx="1886991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=3(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981200"/>
                <a:ext cx="1886991" cy="5598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4114800" y="17526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648200" y="1905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7315200" y="17526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848600" y="1676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2400" y="40386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0"/>
                <a:ext cx="694036" cy="5598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2000" y="4038600"/>
                <a:ext cx="12684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(3)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38600"/>
                <a:ext cx="1268424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05000" y="4038600"/>
                <a:ext cx="19110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  (3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)(3(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038600"/>
                <a:ext cx="1911036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914400" y="4343400"/>
            <a:ext cx="28194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52600" y="4343400"/>
                <a:ext cx="12497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343400"/>
                <a:ext cx="1249701" cy="338554"/>
              </a:xfrm>
              <a:prstGeom prst="rect">
                <a:avLst/>
              </a:prstGeom>
              <a:blipFill rotWithShape="1">
                <a:blip r:embed="rId1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2400" y="47244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24400"/>
                <a:ext cx="694036" cy="55983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000" y="4724400"/>
                <a:ext cx="10985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3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724400"/>
                <a:ext cx="1098506" cy="338554"/>
              </a:xfrm>
              <a:prstGeom prst="rect">
                <a:avLst/>
              </a:prstGeom>
              <a:blipFill rotWithShape="1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76400" y="4724400"/>
                <a:ext cx="1441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itchFamily="18" charset="0"/>
                          <a:ea typeface="Cambria Math" pitchFamily="18" charset="0"/>
                        </a:rPr>
                        <m:t>−  </m:t>
                      </m:r>
                      <m:r>
                        <a:rPr lang="en-GB" sz="1600" b="0" i="1" smtClean="0">
                          <a:latin typeface="Cambria Math"/>
                          <a:ea typeface="Cambria Math" pitchFamily="18" charset="0"/>
                        </a:rPr>
                        <m:t>9</m:t>
                      </m:r>
                      <m:r>
                        <a:rPr lang="en-GB" sz="1600" b="0" i="1" smtClean="0">
                          <a:latin typeface="Cambria Math"/>
                          <a:ea typeface="Cambria Math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  <a:ea typeface="Cambria Math" pitchFamily="18" charset="0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  <a:ea typeface="Cambria Math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  <a:ea typeface="Cambria Math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724400"/>
                <a:ext cx="1441356" cy="338554"/>
              </a:xfrm>
              <a:prstGeom prst="rect">
                <a:avLst/>
              </a:prstGeom>
              <a:blipFill rotWithShape="1">
                <a:blip r:embed="rId1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914400" y="5029200"/>
            <a:ext cx="22098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47800" y="5029200"/>
                <a:ext cx="9846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29200"/>
                <a:ext cx="984692" cy="338554"/>
              </a:xfrm>
              <a:prstGeom prst="rect">
                <a:avLst/>
              </a:prstGeom>
              <a:blipFill rotWithShape="1">
                <a:blip r:embed="rId1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52400" y="54102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410200"/>
                <a:ext cx="694036" cy="5598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3581400" y="3657600"/>
            <a:ext cx="5334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4038600" y="3733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Substitute in each component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14800" y="4419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Simplify/work out parts of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05200" y="5257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Cancel out (x + 4)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91200" y="2590800"/>
                <a:ext cx="1603259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=3(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90800"/>
                <a:ext cx="1603259" cy="55983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7315200" y="2286000"/>
            <a:ext cx="533400" cy="6096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696200" y="2362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 if possible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38200" y="5410200"/>
                <a:ext cx="9328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 smtClean="0">
                        <a:latin typeface="Cambria Math"/>
                      </a:rPr>
                      <m:t>3</m:t>
                    </m:r>
                    <m:r>
                      <a:rPr lang="en-GB" sz="1600" b="0" i="1" smtClean="0">
                        <a:latin typeface="Cambria Math"/>
                      </a:rPr>
                      <m:t>(</m:t>
                    </m:r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+4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10200"/>
                <a:ext cx="932884" cy="338554"/>
              </a:xfrm>
              <a:prstGeom prst="rect">
                <a:avLst/>
              </a:prstGeom>
              <a:blipFill rotWithShape="1">
                <a:blip r:embed="rId20"/>
                <a:stretch>
                  <a:fillRect t="-3636" r="-1961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00200" y="5410200"/>
                <a:ext cx="7022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itchFamily="18" charset="0"/>
                          <a:ea typeface="Cambria Math" pitchFamily="18" charset="0"/>
                        </a:rPr>
                        <m:t>−  </m:t>
                      </m:r>
                      <m:r>
                        <a:rPr lang="en-GB" sz="1600" b="0" i="1" smtClean="0">
                          <a:latin typeface="Cambria Math"/>
                          <a:ea typeface="Cambria Math" pitchFamily="18" charset="0"/>
                        </a:rPr>
                        <m:t>9</m:t>
                      </m:r>
                      <m:r>
                        <a:rPr lang="en-GB" sz="1600" b="0" i="1" smtClean="0">
                          <a:latin typeface="Cambria Math"/>
                          <a:ea typeface="Cambria Math" pitchFamily="18" charset="0"/>
                        </a:rPr>
                        <m:t>𝑥</m:t>
                      </m:r>
                    </m:oMath>
                  </m:oMathPara>
                </a14:m>
                <a:endParaRPr lang="en-GB" sz="1600" i="1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410200"/>
                <a:ext cx="702244" cy="33855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914400" y="5715000"/>
            <a:ext cx="13716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43000" y="5715000"/>
                <a:ext cx="9846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715000"/>
                <a:ext cx="984692" cy="338554"/>
              </a:xfrm>
              <a:prstGeom prst="rect">
                <a:avLst/>
              </a:prstGeom>
              <a:blipFill rotWithShape="1">
                <a:blip r:embed="rId2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52400" y="60960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96000"/>
                <a:ext cx="694036" cy="55983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38200" y="6096000"/>
                <a:ext cx="10034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6</m:t>
                      </m:r>
                      <m:r>
                        <a:rPr lang="en-GB" sz="1600" b="0" i="1" smtClean="0">
                          <a:latin typeface="Cambria Math"/>
                        </a:rPr>
                        <m:t>(2−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96000"/>
                <a:ext cx="1003415" cy="338554"/>
              </a:xfrm>
              <a:prstGeom prst="rect">
                <a:avLst/>
              </a:prstGeom>
              <a:blipFill rotWithShape="1">
                <a:blip r:embed="rId2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/>
          <p:nvPr/>
        </p:nvCxnSpPr>
        <p:spPr>
          <a:xfrm>
            <a:off x="914400" y="6400800"/>
            <a:ext cx="8382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38200" y="6400800"/>
                <a:ext cx="9846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400800"/>
                <a:ext cx="984692" cy="338554"/>
              </a:xfrm>
              <a:prstGeom prst="rect">
                <a:avLst/>
              </a:prstGeom>
              <a:blipFill rotWithShape="1">
                <a:blip r:embed="rId2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3581400" y="4343400"/>
            <a:ext cx="5334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2971800" y="5029200"/>
            <a:ext cx="5334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>
            <a:off x="2209800" y="5715000"/>
            <a:ext cx="5334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2667000" y="5791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Multiply out and re-factorise the numerator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286000" y="4800600"/>
            <a:ext cx="685800" cy="22860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600200" y="4800600"/>
            <a:ext cx="152400" cy="7620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209800" y="5105400"/>
            <a:ext cx="152400" cy="7620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4572000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86000" y="5029200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rgbClr val="0000FF"/>
                </a:solidFill>
                <a:latin typeface="Comic Sans MS" pitchFamily="66" charset="0"/>
              </a:rPr>
              <a:t>4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1"/>
            <a:ext cx="1717707" cy="10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8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/>
      <p:bldP spid="25" grpId="0"/>
      <p:bldP spid="26" grpId="0"/>
      <p:bldP spid="27" grpId="0"/>
      <p:bldP spid="31" grpId="0"/>
      <p:bldP spid="32" grpId="0"/>
      <p:bldP spid="33" grpId="0"/>
      <p:bldP spid="34" grpId="0"/>
      <p:bldP spid="36" grpId="0"/>
      <p:bldP spid="38" grpId="0"/>
      <p:bldP spid="46" grpId="0" animBg="1"/>
      <p:bldP spid="47" grpId="0"/>
      <p:bldP spid="50" grpId="0"/>
      <p:bldP spid="51" grpId="0"/>
      <p:bldP spid="40" grpId="0"/>
      <p:bldP spid="43" grpId="0" animBg="1"/>
      <p:bldP spid="44" grpId="0"/>
      <p:bldP spid="45" grpId="0"/>
      <p:bldP spid="52" grpId="0"/>
      <p:bldP spid="54" grpId="0"/>
      <p:bldP spid="55" grpId="0"/>
      <p:bldP spid="56" grpId="0"/>
      <p:bldP spid="59" grpId="0"/>
      <p:bldP spid="60" grpId="0" animBg="1"/>
      <p:bldP spid="61" grpId="0" animBg="1"/>
      <p:bldP spid="62" grpId="0" animBg="1"/>
      <p:bldP spid="63" grpId="0"/>
      <p:bldP spid="67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7305" y="2819400"/>
            <a:ext cx="60272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1200000"/>
              </a:camera>
              <a:lightRig rig="flat" dir="tl">
                <a:rot lat="0" lon="0" rev="6600000"/>
              </a:lightRig>
            </a:scene3d>
            <a:sp3d extrusionH="114300" contourW="8890" prstMaterial="dkEdge">
              <a:bevelT w="38100" h="31750"/>
              <a:extrusionClr>
                <a:schemeClr val="tx1"/>
              </a:extrusionClr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Teachings for Exercise 8D</a:t>
            </a:r>
            <a:endParaRPr lang="en-US" sz="4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4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048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be able to differentiate the exponential function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8D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2438400"/>
                <a:ext cx="8515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38400"/>
                <a:ext cx="85151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2895600"/>
                <a:ext cx="970137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895600"/>
                <a:ext cx="970137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3962400"/>
                <a:ext cx="1065612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962400"/>
                <a:ext cx="1065612" cy="348813"/>
              </a:xfrm>
              <a:prstGeom prst="rect">
                <a:avLst/>
              </a:prstGeom>
              <a:blipFill rotWithShape="1">
                <a:blip r:embed="rId4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4400" y="4419600"/>
                <a:ext cx="1633781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419600"/>
                <a:ext cx="1633781" cy="5598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4800" y="24384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0480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9624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5720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5410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the power, and put it in front of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GB" sz="12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(x)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76400" y="4953000"/>
            <a:ext cx="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00600" y="1447800"/>
            <a:ext cx="2853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Differentiate the following: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1981200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91000" y="1981200"/>
                <a:ext cx="9653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981200"/>
                <a:ext cx="965329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14800" y="24384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438400"/>
                <a:ext cx="694036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2590800"/>
                <a:ext cx="5784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5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590800"/>
                <a:ext cx="57849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810000" y="3733800"/>
            <a:ext cx="381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b</a:t>
            </a:r>
            <a:r>
              <a:rPr lang="en-GB" sz="1600" dirty="0" smtClean="0">
                <a:latin typeface="Comic Sans MS" pitchFamily="66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91000" y="3733800"/>
                <a:ext cx="11288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33800"/>
                <a:ext cx="1128899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14800" y="41910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91000"/>
                <a:ext cx="694036" cy="5598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48200" y="4343400"/>
                <a:ext cx="8558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343400"/>
                <a:ext cx="855875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5105400" y="2133600"/>
            <a:ext cx="533400" cy="6096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562600" y="2209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Having a number in front does not affect </a:t>
            </a:r>
            <a:r>
              <a:rPr lang="en-GB" sz="12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dy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 smtClean="0">
                <a:solidFill>
                  <a:srgbClr val="FF0000"/>
                </a:solidFill>
                <a:latin typeface="Comic Sans MS" pitchFamily="66" charset="0"/>
              </a:rPr>
              <a:t>dx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5334000" y="3886200"/>
            <a:ext cx="533400" cy="6096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867400" y="3962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the power and put it in front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1"/>
            <a:ext cx="1717707" cy="10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0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8D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2400"/>
                <a:ext cx="1065612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2400"/>
                <a:ext cx="1065612" cy="348813"/>
              </a:xfrm>
              <a:prstGeom prst="rect">
                <a:avLst/>
              </a:prstGeom>
              <a:blipFill rotWithShape="1">
                <a:blip r:embed="rId2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609600"/>
                <a:ext cx="1633781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9600"/>
                <a:ext cx="1633781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2400" y="1524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7620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676400"/>
            <a:ext cx="2853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Differentiate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2400" y="2057400"/>
                <a:ext cx="1049646" cy="372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057400"/>
                <a:ext cx="1049646" cy="372281"/>
              </a:xfrm>
              <a:prstGeom prst="rect">
                <a:avLst/>
              </a:prstGeom>
              <a:blipFill rotWithShape="1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1752600" y="2209800"/>
            <a:ext cx="533400" cy="6096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209800" y="20574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Use the product rule as we have 2 functions multiplied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152400"/>
            <a:ext cx="2286000" cy="1143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2400" y="2667000"/>
                <a:ext cx="178260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67000"/>
                <a:ext cx="1782603" cy="5598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38600" y="1676400"/>
                <a:ext cx="750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676400"/>
                <a:ext cx="75091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38600" y="2057400"/>
                <a:ext cx="86812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057400"/>
                <a:ext cx="868123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24600" y="1676400"/>
                <a:ext cx="933717" cy="372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676400"/>
                <a:ext cx="933717" cy="37228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24600" y="2057400"/>
                <a:ext cx="127515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𝑥𝑒</m:t>
                          </m:r>
                        </m:e>
                        <m:sup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057400"/>
                <a:ext cx="1275156" cy="5598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7315200" y="18288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4648200" y="18288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029200" y="1981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72400" y="1752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the power and put it in front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2400" y="34290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29000"/>
                <a:ext cx="694036" cy="5598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6656" y="3544824"/>
                <a:ext cx="5307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6" y="3544824"/>
                <a:ext cx="530722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54024" y="3508248"/>
                <a:ext cx="946541" cy="372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24" y="3508248"/>
                <a:ext cx="946541" cy="372281"/>
              </a:xfrm>
              <a:prstGeom prst="rect">
                <a:avLst/>
              </a:prstGeom>
              <a:blipFill rotWithShape="1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79448" y="3508248"/>
                <a:ext cx="961161" cy="372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(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48" y="3508248"/>
                <a:ext cx="961161" cy="372281"/>
              </a:xfrm>
              <a:prstGeom prst="rect">
                <a:avLst/>
              </a:prstGeom>
              <a:blipFill rotWithShape="1">
                <a:blip r:embed="rId1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86584" y="3544824"/>
                <a:ext cx="5293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584" y="3544824"/>
                <a:ext cx="529312" cy="338554"/>
              </a:xfrm>
              <a:prstGeom prst="rect">
                <a:avLst/>
              </a:prstGeom>
              <a:blipFill rotWithShape="1">
                <a:blip r:embed="rId1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7160" y="4203192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" y="4203192"/>
                <a:ext cx="694036" cy="55983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5320" y="4297680"/>
                <a:ext cx="876714" cy="372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" y="4297680"/>
                <a:ext cx="876714" cy="37228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341120" y="4297680"/>
                <a:ext cx="791242" cy="372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" y="4297680"/>
                <a:ext cx="791242" cy="37228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5448" y="4946904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" y="4946904"/>
                <a:ext cx="694036" cy="55983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91896" y="5032248"/>
                <a:ext cx="547586" cy="372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96" y="5032248"/>
                <a:ext cx="547586" cy="37228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78408" y="5068824"/>
                <a:ext cx="11035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08" y="5068824"/>
                <a:ext cx="1103507" cy="338554"/>
              </a:xfrm>
              <a:prstGeom prst="rect">
                <a:avLst/>
              </a:prstGeom>
              <a:blipFill rotWithShape="1">
                <a:blip r:embed="rId1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2743200" y="2971800"/>
            <a:ext cx="5334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2590800" y="3733800"/>
            <a:ext cx="5334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2362200" y="4495800"/>
            <a:ext cx="5334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3200400" y="3124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Substitute the values in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24200" y="3886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 some parts if possible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895600" y="4648200"/>
                <a:ext cx="1752600" cy="486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Factorise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as the common factor</a:t>
                </a:r>
                <a:endParaRPr lang="en-GB" sz="12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648200"/>
                <a:ext cx="1752600" cy="486993"/>
              </a:xfrm>
              <a:prstGeom prst="rect">
                <a:avLst/>
              </a:prstGeom>
              <a:blipFill rotWithShape="1">
                <a:blip r:embed="rId20"/>
                <a:stretch>
                  <a:fillRect r="-694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1"/>
            <a:ext cx="1717707" cy="10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Introduction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Comic Sans MS" pitchFamily="66" charset="0"/>
              </a:rPr>
              <a:t>Up to this point you have seen how to differentiate expressions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You have also seen that differentiating gives the gradient function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You have seen that differentiating again indicates whether turning points are maxima or minima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In this Chapter you will learn how to differentiate much more complicated expressions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These will include functions of functions, exponentials (e), logarithms and trigonometric graphs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8D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2400"/>
                <a:ext cx="1065612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2400"/>
                <a:ext cx="1065612" cy="348813"/>
              </a:xfrm>
              <a:prstGeom prst="rect">
                <a:avLst/>
              </a:prstGeom>
              <a:blipFill rotWithShape="1">
                <a:blip r:embed="rId2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609600"/>
                <a:ext cx="1633781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9600"/>
                <a:ext cx="1633781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2400" y="1524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7620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676400"/>
            <a:ext cx="2853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Differentiate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2400" y="2057400"/>
                <a:ext cx="1128899" cy="584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057400"/>
                <a:ext cx="1128899" cy="5848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1752600" y="2362200"/>
            <a:ext cx="533400" cy="8382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286000" y="2209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Use the quotient as we have 2 functions in a division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152400"/>
            <a:ext cx="2286000" cy="1143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86200" y="1676400"/>
                <a:ext cx="11321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676400"/>
                <a:ext cx="1132169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86200" y="2057400"/>
                <a:ext cx="1364604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057400"/>
                <a:ext cx="1364604" cy="5598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934200" y="1676400"/>
                <a:ext cx="7469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676400"/>
                <a:ext cx="746936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34200" y="2057400"/>
                <a:ext cx="864147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057400"/>
                <a:ext cx="864147" cy="5598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7467600" y="18288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4953000" y="18288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410200" y="1752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the power and put it in front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48600" y="1981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4958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95800"/>
                <a:ext cx="694036" cy="5598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9600" y="3657600"/>
                <a:ext cx="5307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57600"/>
                <a:ext cx="530722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2971800" y="3962400"/>
            <a:ext cx="533400" cy="8382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2286000" y="4800600"/>
            <a:ext cx="5334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3124200" y="3200400"/>
            <a:ext cx="5334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3581400" y="3352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Substitute the values in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05200" y="4191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 some parts if possible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819400" y="4953000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Factorise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as the common factor</a:t>
                </a:r>
                <a:endParaRPr lang="en-GB" sz="12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953000"/>
                <a:ext cx="1752600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3528" y="2743200"/>
                <a:ext cx="1782604" cy="73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" y="2743200"/>
                <a:ext cx="1782604" cy="73731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14400" y="3657600"/>
                <a:ext cx="10257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57600"/>
                <a:ext cx="1025794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752600" y="3657600"/>
                <a:ext cx="11556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  (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57600"/>
                <a:ext cx="1155636" cy="338554"/>
              </a:xfrm>
              <a:prstGeom prst="rect">
                <a:avLst/>
              </a:prstGeom>
              <a:blipFill rotWithShape="1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667000" y="3657600"/>
                <a:ext cx="5293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657600"/>
                <a:ext cx="529311" cy="338554"/>
              </a:xfrm>
              <a:prstGeom prst="rect">
                <a:avLst/>
              </a:prstGeom>
              <a:blipFill rotWithShape="1"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0" y="36576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7600"/>
                <a:ext cx="694036" cy="55983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00456" y="4495800"/>
                <a:ext cx="9710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6" y="4495800"/>
                <a:ext cx="971099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438656" y="4495800"/>
                <a:ext cx="9857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  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56" y="4495800"/>
                <a:ext cx="985719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704088" y="3959352"/>
            <a:ext cx="24384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694688" y="3959352"/>
                <a:ext cx="4608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88" y="3959352"/>
                <a:ext cx="460895" cy="3385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676656" y="4800600"/>
            <a:ext cx="16764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286256" y="4800600"/>
                <a:ext cx="4608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56" y="4800600"/>
                <a:ext cx="460895" cy="3385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0" y="52578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7800"/>
                <a:ext cx="694036" cy="5598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/>
          <p:cNvCxnSpPr/>
          <p:nvPr/>
        </p:nvCxnSpPr>
        <p:spPr>
          <a:xfrm>
            <a:off x="685800" y="5562600"/>
            <a:ext cx="13716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09600" y="5257800"/>
                <a:ext cx="14998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(3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57800"/>
                <a:ext cx="1499898" cy="338554"/>
              </a:xfrm>
              <a:prstGeom prst="rect">
                <a:avLst/>
              </a:prstGeom>
              <a:blipFill rotWithShape="1">
                <a:blip r:embed="rId2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143000" y="5562600"/>
                <a:ext cx="4608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62600"/>
                <a:ext cx="460895" cy="33855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1"/>
            <a:ext cx="1717707" cy="10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3" grpId="0"/>
      <p:bldP spid="65" grpId="0"/>
      <p:bldP spid="66" grpId="0"/>
      <p:bldP spid="68" grpId="0"/>
      <p:bldP spid="69" grpId="0"/>
      <p:bldP spid="71" grpId="0"/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7381" y="2819400"/>
            <a:ext cx="59471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1200000"/>
              </a:camera>
              <a:lightRig rig="flat" dir="tl">
                <a:rot lat="0" lon="0" rev="6600000"/>
              </a:lightRig>
            </a:scene3d>
            <a:sp3d extrusionH="114300" contourW="8890" prstMaterial="dkEdge">
              <a:bevelT w="38100" h="31750"/>
              <a:extrusionClr>
                <a:schemeClr val="tx1"/>
              </a:extrusionClr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Teachings for Exercise 8E</a:t>
            </a:r>
            <a:endParaRPr lang="en-US" sz="4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7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48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be able to differentiate the logarithmic function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8E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2590800"/>
                <a:ext cx="92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90800"/>
                <a:ext cx="928780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3048000"/>
                <a:ext cx="8490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8000"/>
                <a:ext cx="849079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3581400"/>
                <a:ext cx="971420" cy="60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581400"/>
                <a:ext cx="971420" cy="6018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4400" y="4419600"/>
                <a:ext cx="971420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419600"/>
                <a:ext cx="971420" cy="5598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4400" y="5181600"/>
                <a:ext cx="86626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181600"/>
                <a:ext cx="866263" cy="5598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81000" y="2590800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Let:</a:t>
            </a:r>
          </a:p>
        </p:txBody>
      </p:sp>
      <p:sp>
        <p:nvSpPr>
          <p:cNvPr id="11" name="Arc 10"/>
          <p:cNvSpPr/>
          <p:nvPr/>
        </p:nvSpPr>
        <p:spPr>
          <a:xfrm>
            <a:off x="1752600" y="2743200"/>
            <a:ext cx="533400" cy="4572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1752600" y="3200400"/>
            <a:ext cx="5334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1752600" y="3962400"/>
            <a:ext cx="5334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>
            <a:off x="1752600" y="4724400"/>
            <a:ext cx="5334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133600" y="2667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342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038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Reverse Differentiation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4876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Earlier we said x =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GB" sz="14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endParaRPr lang="en-GB" sz="1400" baseline="30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18288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38800" y="1828800"/>
                <a:ext cx="92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828800"/>
                <a:ext cx="928780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953000" y="24384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38800" y="2362200"/>
                <a:ext cx="86626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362200"/>
                <a:ext cx="866263" cy="5598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181600" y="35814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38800" y="3581400"/>
                <a:ext cx="13503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⁡[</m:t>
                      </m:r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81400"/>
                <a:ext cx="1350370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953000" y="41910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38800" y="4114800"/>
                <a:ext cx="1201291" cy="616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114800"/>
                <a:ext cx="1201291" cy="61683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95400" cy="11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1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48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be able to differentiate the logarithmic function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25908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19200" y="2590800"/>
                <a:ext cx="92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590800"/>
                <a:ext cx="928780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33400" y="32004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19200" y="3124200"/>
                <a:ext cx="86626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124200"/>
                <a:ext cx="866263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62000" y="42672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19200" y="4267200"/>
                <a:ext cx="13503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⁡[</m:t>
                      </m:r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267200"/>
                <a:ext cx="1350370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33400" y="48768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19200" y="4800600"/>
                <a:ext cx="1201291" cy="616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00600"/>
                <a:ext cx="1201291" cy="6168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57200" y="2514600"/>
            <a:ext cx="1676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57200" y="4191000"/>
            <a:ext cx="2057400" cy="1371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715000" y="1524000"/>
            <a:ext cx="1558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Differentiate: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1905000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91000" y="1905000"/>
                <a:ext cx="10425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  <m:r>
                        <a:rPr lang="en-GB" sz="16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905000"/>
                <a:ext cx="1042593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91000" y="2438400"/>
                <a:ext cx="866263" cy="559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438400"/>
                <a:ext cx="866263" cy="5599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4953000" y="2057400"/>
            <a:ext cx="5334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410200" y="2286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86200" y="3810000"/>
            <a:ext cx="381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91000" y="3810000"/>
                <a:ext cx="15601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⁡(6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810000"/>
                <a:ext cx="1560171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91000" y="4267200"/>
                <a:ext cx="1201291" cy="616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267200"/>
                <a:ext cx="1201291" cy="6168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91000" y="4953000"/>
                <a:ext cx="133895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953000"/>
                <a:ext cx="1338956" cy="5598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5486400" y="3962400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5486400" y="4648200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019800" y="3962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Differentiating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ln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of a function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3600" y="4648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You can probably do this in your head!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95400" cy="11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1524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8200" y="152400"/>
                <a:ext cx="92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2400"/>
                <a:ext cx="928780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52400" y="7620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200" y="685800"/>
                <a:ext cx="86626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85800"/>
                <a:ext cx="866263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345574" y="1524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02774" y="152400"/>
                <a:ext cx="13503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⁡[</m:t>
                      </m:r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774" y="152400"/>
                <a:ext cx="1350370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116974" y="7620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02774" y="685800"/>
                <a:ext cx="1201291" cy="616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774" y="685800"/>
                <a:ext cx="1201291" cy="6168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76200" y="76200"/>
            <a:ext cx="1676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040774" y="76200"/>
            <a:ext cx="2057400" cy="1371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52400" y="1676400"/>
            <a:ext cx="2853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Differentiate the following: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" y="2057400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c</a:t>
            </a:r>
            <a:r>
              <a:rPr lang="en-GB" sz="1600" dirty="0" smtClean="0">
                <a:latin typeface="Comic Sans MS" pitchFamily="66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7200" y="2057400"/>
                <a:ext cx="1144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1144096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1905000" y="2209800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2438400" y="2286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Use 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1000" y="2514600"/>
                <a:ext cx="1782604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14600"/>
                <a:ext cx="1782604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14800" y="1905000"/>
                <a:ext cx="8510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905000"/>
                <a:ext cx="85100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05600" y="1905000"/>
                <a:ext cx="9280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905000"/>
                <a:ext cx="928075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38600" y="2362200"/>
                <a:ext cx="1083438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362200"/>
                <a:ext cx="1083438" cy="5598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29400" y="2362200"/>
                <a:ext cx="865557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362200"/>
                <a:ext cx="865557" cy="5598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4800600" y="2057400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7315200" y="2057400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5334000" y="2209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48600" y="2209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53" name="Arc 52"/>
          <p:cNvSpPr/>
          <p:nvPr/>
        </p:nvSpPr>
        <p:spPr>
          <a:xfrm>
            <a:off x="2819400" y="2895600"/>
            <a:ext cx="5334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3200400" y="3048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81000" y="33528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52800"/>
                <a:ext cx="694036" cy="5598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14400" y="3505200"/>
                <a:ext cx="630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505200"/>
                <a:ext cx="630814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295400" y="3352800"/>
                <a:ext cx="596253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352800"/>
                <a:ext cx="596253" cy="64556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676400" y="3505200"/>
                <a:ext cx="9106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(</m:t>
                      </m:r>
                      <m:r>
                        <a:rPr lang="en-GB" sz="1600" b="0" i="1" smtClean="0">
                          <a:latin typeface="Cambria Math"/>
                        </a:rPr>
                        <m:t>𝑙𝑛𝑥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505200"/>
                <a:ext cx="910634" cy="338554"/>
              </a:xfrm>
              <a:prstGeom prst="rect">
                <a:avLst/>
              </a:prstGeom>
              <a:blipFill rotWithShape="1"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362200" y="3505200"/>
                <a:ext cx="7446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505200"/>
                <a:ext cx="744626" cy="338554"/>
              </a:xfrm>
              <a:prstGeom prst="rect">
                <a:avLst/>
              </a:prstGeom>
              <a:blipFill rotWithShape="1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81000" y="42672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267200"/>
                <a:ext cx="694036" cy="5598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/>
          <p:cNvSpPr/>
          <p:nvPr/>
        </p:nvSpPr>
        <p:spPr>
          <a:xfrm>
            <a:off x="2819400" y="3733800"/>
            <a:ext cx="5334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3200400" y="3886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14400" y="4419600"/>
                <a:ext cx="4608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419600"/>
                <a:ext cx="460895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219200" y="4419600"/>
                <a:ext cx="11147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+  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19600"/>
                <a:ext cx="1114728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81000" y="51054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05400"/>
                <a:ext cx="694036" cy="55983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14400" y="5257800"/>
                <a:ext cx="1399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(1+3</m:t>
                      </m:r>
                      <m:r>
                        <a:rPr lang="en-GB" sz="1600" b="0" i="1" smtClean="0">
                          <a:latin typeface="Cambria Math"/>
                        </a:rPr>
                        <m:t>𝑙𝑛𝑥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257800"/>
                <a:ext cx="1399870" cy="338554"/>
              </a:xfrm>
              <a:prstGeom prst="rect">
                <a:avLst/>
              </a:prstGeom>
              <a:blipFill rotWithShape="1">
                <a:blip r:embed="rId2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/>
          <p:cNvSpPr/>
          <p:nvPr/>
        </p:nvSpPr>
        <p:spPr>
          <a:xfrm>
            <a:off x="2819400" y="4648200"/>
            <a:ext cx="5334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3276600" y="4724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Factorise (non-essential)</a:t>
            </a:r>
          </a:p>
        </p:txBody>
      </p:sp>
    </p:spTree>
    <p:extLst>
      <p:ext uri="{BB962C8B-B14F-4D97-AF65-F5344CB8AC3E}">
        <p14:creationId xmlns:p14="http://schemas.microsoft.com/office/powerpoint/2010/main" val="23973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43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/>
      <p:bldP spid="52" grpId="0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/>
      <p:bldP spid="63" grpId="0"/>
      <p:bldP spid="64" grpId="0"/>
      <p:bldP spid="65" grpId="0"/>
      <p:bldP spid="66" grpId="0"/>
      <p:bldP spid="67" grpId="0" animBg="1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1524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8200" y="152400"/>
                <a:ext cx="92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2400"/>
                <a:ext cx="928780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52400" y="7620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200" y="685800"/>
                <a:ext cx="86626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85800"/>
                <a:ext cx="866263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345574" y="1524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02774" y="152400"/>
                <a:ext cx="13503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⁡[</m:t>
                      </m:r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774" y="152400"/>
                <a:ext cx="1350370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116974" y="7620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02774" y="685800"/>
                <a:ext cx="1201291" cy="616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774" y="685800"/>
                <a:ext cx="1201291" cy="6168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76200" y="76200"/>
            <a:ext cx="1676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040774" y="76200"/>
            <a:ext cx="2057400" cy="1371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52400" y="1676400"/>
            <a:ext cx="2853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Differentiate the following: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" y="2133600"/>
            <a:ext cx="380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d</a:t>
            </a:r>
            <a:r>
              <a:rPr lang="en-GB" sz="1600" dirty="0" smtClean="0">
                <a:latin typeface="Comic Sans MS" pitchFamily="66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7200" y="1981200"/>
                <a:ext cx="1042593" cy="55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𝑙𝑛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1042593" cy="5583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1905000" y="2286000"/>
            <a:ext cx="5334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2438400" y="243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Use the quotient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67200" y="1905000"/>
                <a:ext cx="10458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𝑙𝑛</m:t>
                      </m:r>
                      <m:r>
                        <a:rPr lang="en-GB" sz="1600" b="0" i="1" smtClean="0">
                          <a:latin typeface="Cambria Math"/>
                        </a:rPr>
                        <m:t>5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905000"/>
                <a:ext cx="1045864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81800" y="1905000"/>
                <a:ext cx="7469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905000"/>
                <a:ext cx="74693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91000" y="2362200"/>
                <a:ext cx="983346" cy="559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362200"/>
                <a:ext cx="983346" cy="5599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05600" y="2362200"/>
                <a:ext cx="864147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362200"/>
                <a:ext cx="864147" cy="5598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4953000" y="2057400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7391400" y="2057400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5486400" y="2209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24800" y="2209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53" name="Arc 52"/>
          <p:cNvSpPr/>
          <p:nvPr/>
        </p:nvSpPr>
        <p:spPr>
          <a:xfrm>
            <a:off x="2819400" y="3048000"/>
            <a:ext cx="533400" cy="990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32004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61" name="Arc 60"/>
          <p:cNvSpPr/>
          <p:nvPr/>
        </p:nvSpPr>
        <p:spPr>
          <a:xfrm>
            <a:off x="2819400" y="4038600"/>
            <a:ext cx="533400" cy="8382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3200400" y="4267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1000" y="2590800"/>
                <a:ext cx="1782604" cy="73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1782604" cy="73731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81000" y="37338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33800"/>
                <a:ext cx="694036" cy="5598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914400" y="3581400"/>
                <a:ext cx="5307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581400"/>
                <a:ext cx="530723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219200" y="3429000"/>
                <a:ext cx="710066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429000"/>
                <a:ext cx="710066" cy="64556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752600" y="3581400"/>
                <a:ext cx="10248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𝑙𝑛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581400"/>
                <a:ext cx="1024832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514600" y="3581400"/>
                <a:ext cx="5293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581400"/>
                <a:ext cx="529311" cy="338554"/>
              </a:xfrm>
              <a:prstGeom prst="rect">
                <a:avLst/>
              </a:prstGeom>
              <a:blipFill rotWithShape="1">
                <a:blip r:embed="rId1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90600" y="4038600"/>
            <a:ext cx="19812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600200" y="4038600"/>
                <a:ext cx="630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038600"/>
                <a:ext cx="630814" cy="338554"/>
              </a:xfrm>
              <a:prstGeom prst="rect">
                <a:avLst/>
              </a:prstGeom>
              <a:blipFill rotWithShape="1">
                <a:blip r:embed="rId1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81000" y="45720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72000"/>
                <a:ext cx="694036" cy="55983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066800" y="4572000"/>
                <a:ext cx="3593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0"/>
                <a:ext cx="359393" cy="3385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219200" y="4572000"/>
                <a:ext cx="8545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 </m:t>
                      </m:r>
                      <m:r>
                        <a:rPr lang="en-GB" sz="1600" b="0" i="1" smtClean="0">
                          <a:latin typeface="Cambria Math"/>
                        </a:rPr>
                        <m:t>𝑙𝑛</m:t>
                      </m:r>
                      <m:r>
                        <a:rPr lang="en-GB" sz="1600" b="0" i="1" smtClean="0">
                          <a:latin typeface="Cambria Math"/>
                        </a:rPr>
                        <m:t>5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572000"/>
                <a:ext cx="854529" cy="33855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1066800" y="4876800"/>
            <a:ext cx="10668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371600" y="4876800"/>
                <a:ext cx="4608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76800"/>
                <a:ext cx="460895" cy="33855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/>
      <p:bldP spid="52" grpId="0"/>
      <p:bldP spid="53" grpId="0" animBg="1"/>
      <p:bldP spid="54" grpId="0"/>
      <p:bldP spid="61" grpId="0" animBg="1"/>
      <p:bldP spid="62" grpId="0"/>
      <p:bldP spid="44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9" grpId="0"/>
      <p:bldP spid="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5395" y="2819400"/>
            <a:ext cx="59311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1200000"/>
              </a:camera>
              <a:lightRig rig="flat" dir="tl">
                <a:rot lat="0" lon="0" rev="6600000"/>
              </a:lightRig>
            </a:scene3d>
            <a:sp3d extrusionH="114300" contourW="8890" prstMaterial="dkEdge">
              <a:bevelT w="38100" h="31750"/>
              <a:extrusionClr>
                <a:schemeClr val="tx1"/>
              </a:extrusionClr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Teachings for Exercise 8F</a:t>
            </a:r>
            <a:endParaRPr lang="en-US" sz="4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2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" y="1524000"/>
            <a:ext cx="3581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dirty="0" smtClean="0">
                <a:latin typeface="Comic Sans MS" pitchFamily="66" charset="0"/>
              </a:rPr>
              <a:t>Showing how differentiation works (sort of!)</a:t>
            </a:r>
            <a:endParaRPr lang="en-GB" sz="1600" b="1" dirty="0"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29400" y="1295400"/>
            <a:ext cx="0" cy="2057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81600" y="2743200"/>
            <a:ext cx="2971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5400000">
            <a:off x="5257800" y="609600"/>
            <a:ext cx="2743200" cy="1524000"/>
          </a:xfrm>
          <a:prstGeom prst="arc">
            <a:avLst>
              <a:gd name="adj1" fmla="val 16200000"/>
              <a:gd name="adj2" fmla="val 544583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086600" y="1143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y = x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91000" y="6400800"/>
            <a:ext cx="23622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91000" y="3886200"/>
            <a:ext cx="0" cy="2514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5400000">
            <a:off x="2019300" y="2933700"/>
            <a:ext cx="4343400" cy="2590800"/>
          </a:xfrm>
          <a:prstGeom prst="arc">
            <a:avLst>
              <a:gd name="adj1" fmla="val 16200000"/>
              <a:gd name="adj2" fmla="val 5206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572000" y="6172200"/>
            <a:ext cx="152400" cy="152400"/>
            <a:chOff x="4495800" y="3657600"/>
            <a:chExt cx="152400" cy="152400"/>
          </a:xfrm>
        </p:grpSpPr>
        <p:cxnSp>
          <p:nvCxnSpPr>
            <p:cNvPr id="20" name="Straight Arrow Connector 19"/>
            <p:cNvCxnSpPr/>
            <p:nvPr/>
          </p:nvCxnSpPr>
          <p:spPr>
            <a:xfrm flipH="1" flipV="1">
              <a:off x="4495800" y="3657600"/>
              <a:ext cx="1524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495800" y="3657600"/>
              <a:ext cx="1524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334000" y="4876800"/>
            <a:ext cx="152400" cy="152400"/>
            <a:chOff x="4495800" y="3657600"/>
            <a:chExt cx="152400" cy="152400"/>
          </a:xfrm>
        </p:grpSpPr>
        <p:cxnSp>
          <p:nvCxnSpPr>
            <p:cNvPr id="25" name="Straight Arrow Connector 24"/>
            <p:cNvCxnSpPr/>
            <p:nvPr/>
          </p:nvCxnSpPr>
          <p:spPr>
            <a:xfrm flipH="1" flipV="1">
              <a:off x="4495800" y="3657600"/>
              <a:ext cx="1524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495800" y="3657600"/>
              <a:ext cx="1524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4648200" y="4953000"/>
            <a:ext cx="762000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410200" y="4953000"/>
            <a:ext cx="0" cy="12954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648200" y="6248400"/>
            <a:ext cx="762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14800" y="5943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(x, x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47244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(x+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x, (x+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x)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867400" y="4114800"/>
            <a:ext cx="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19600" y="3505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This is a lowercase ‘delta’, representing a small increase in x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7391400" y="4191000"/>
            <a:ext cx="762000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153400" y="4191000"/>
            <a:ext cx="0" cy="12954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391400" y="5486400"/>
            <a:ext cx="762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91400" y="54864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x+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 - x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53400" y="4724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(x+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x)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– x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86600" y="3505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Gradient = change in y ÷ change in x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2209800"/>
                <a:ext cx="1884042" cy="47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𝐺𝑟𝑎𝑑𝑖𝑒𝑛𝑡</m:t>
                      </m:r>
                      <m:r>
                        <a:rPr lang="en-GB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9800"/>
                <a:ext cx="1884042" cy="475323"/>
              </a:xfrm>
              <a:prstGeom prst="rect">
                <a:avLst/>
              </a:prstGeom>
              <a:blipFill rotWithShape="1">
                <a:blip r:embed="rId2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819400"/>
                <a:ext cx="2071593" cy="46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𝐺𝑟𝑎𝑑𝑖𝑒𝑛𝑡</m:t>
                      </m:r>
                      <m:r>
                        <a:rPr lang="en-GB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19400"/>
                <a:ext cx="2071593" cy="462947"/>
              </a:xfrm>
              <a:prstGeom prst="rect">
                <a:avLst/>
              </a:prstGeom>
              <a:blipFill rotWithShape="1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3429000"/>
                <a:ext cx="2928943" cy="465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𝐺𝑟𝑎𝑑𝑖𝑒𝑛𝑡</m:t>
                      </m:r>
                      <m:r>
                        <a:rPr lang="en-GB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/>
                            </a:rPr>
                            <m:t>+2(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)(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)+(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9000"/>
                <a:ext cx="2928943" cy="4659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0" y="4038600"/>
                <a:ext cx="2236703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𝐺𝑟𝑎𝑑𝑖𝑒𝑛𝑡</m:t>
                      </m:r>
                      <m:r>
                        <a:rPr lang="en-GB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2(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)(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)+(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38600"/>
                <a:ext cx="2236703" cy="462884"/>
              </a:xfrm>
              <a:prstGeom prst="rect">
                <a:avLst/>
              </a:prstGeom>
              <a:blipFill rotWithShape="1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0" y="4724400"/>
                <a:ext cx="15763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𝐺𝑟𝑎𝑑𝑖𝑒𝑛𝑡</m:t>
                      </m:r>
                      <m:r>
                        <a:rPr lang="en-GB" sz="1200" b="0" i="1" smtClean="0">
                          <a:latin typeface="Cambria Math"/>
                        </a:rPr>
                        <m:t>=2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4400"/>
                <a:ext cx="1576393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0" y="5257800"/>
                <a:ext cx="12228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𝐺𝑟𝑎𝑑𝑖𝑒𝑛𝑡</m:t>
                      </m:r>
                      <m:r>
                        <a:rPr lang="en-GB" sz="1200" b="0" i="1" smtClean="0">
                          <a:latin typeface="Cambria Math"/>
                        </a:rPr>
                        <m:t>=2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7800"/>
                <a:ext cx="1222835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2667000" y="3048000"/>
            <a:ext cx="533400" cy="6096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2667000" y="3657600"/>
            <a:ext cx="533400" cy="6096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1981200" y="4267200"/>
            <a:ext cx="533400" cy="6096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1447800" y="4876800"/>
            <a:ext cx="533400" cy="5334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3048000" y="3124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Multiply the bracket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48000" y="3733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Group some terms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62200" y="44196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Cancel </a:t>
            </a:r>
            <a:r>
              <a:rPr lang="el-GR" sz="10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81200" y="4953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At the original point, </a:t>
            </a:r>
            <a:r>
              <a:rPr lang="el-GR" sz="10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x = 0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6200" y="5257800"/>
            <a:ext cx="11430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7010400" y="1143000"/>
            <a:ext cx="6858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8F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95400" cy="11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35" grpId="0"/>
      <p:bldP spid="36" grpId="0"/>
      <p:bldP spid="40" grpId="0"/>
      <p:bldP spid="44" grpId="0"/>
      <p:bldP spid="45" grpId="0"/>
      <p:bldP spid="46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6" grpId="0" animBg="1"/>
      <p:bldP spid="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" y="1524000"/>
            <a:ext cx="3581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dirty="0" smtClean="0">
                <a:latin typeface="Comic Sans MS" pitchFamily="66" charset="0"/>
              </a:rPr>
              <a:t>Showing how differentiation works (sort of!)</a:t>
            </a:r>
            <a:endParaRPr lang="en-GB" sz="1600" b="1" dirty="0"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29400" y="1295400"/>
            <a:ext cx="0" cy="2057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81600" y="2743200"/>
            <a:ext cx="2971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5400000">
            <a:off x="5257800" y="609600"/>
            <a:ext cx="2743200" cy="1524000"/>
          </a:xfrm>
          <a:prstGeom prst="arc">
            <a:avLst>
              <a:gd name="adj1" fmla="val 16200000"/>
              <a:gd name="adj2" fmla="val 544583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086600" y="1143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y = f(x)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91000" y="6400800"/>
            <a:ext cx="23622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91000" y="3886200"/>
            <a:ext cx="0" cy="2514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5400000">
            <a:off x="2019300" y="2933700"/>
            <a:ext cx="4343400" cy="2590800"/>
          </a:xfrm>
          <a:prstGeom prst="arc">
            <a:avLst>
              <a:gd name="adj1" fmla="val 16200000"/>
              <a:gd name="adj2" fmla="val 5206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572000" y="6172200"/>
            <a:ext cx="152400" cy="152400"/>
            <a:chOff x="4495800" y="3657600"/>
            <a:chExt cx="152400" cy="152400"/>
          </a:xfrm>
        </p:grpSpPr>
        <p:cxnSp>
          <p:nvCxnSpPr>
            <p:cNvPr id="20" name="Straight Arrow Connector 19"/>
            <p:cNvCxnSpPr/>
            <p:nvPr/>
          </p:nvCxnSpPr>
          <p:spPr>
            <a:xfrm flipH="1" flipV="1">
              <a:off x="4495800" y="3657600"/>
              <a:ext cx="1524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495800" y="3657600"/>
              <a:ext cx="1524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334000" y="4876800"/>
            <a:ext cx="152400" cy="152400"/>
            <a:chOff x="4495800" y="3657600"/>
            <a:chExt cx="152400" cy="152400"/>
          </a:xfrm>
        </p:grpSpPr>
        <p:cxnSp>
          <p:nvCxnSpPr>
            <p:cNvPr id="25" name="Straight Arrow Connector 24"/>
            <p:cNvCxnSpPr/>
            <p:nvPr/>
          </p:nvCxnSpPr>
          <p:spPr>
            <a:xfrm flipH="1" flipV="1">
              <a:off x="4495800" y="3657600"/>
              <a:ext cx="1524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495800" y="3657600"/>
              <a:ext cx="15240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4648200" y="4953000"/>
            <a:ext cx="762000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410200" y="4953000"/>
            <a:ext cx="0" cy="12954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648200" y="6248400"/>
            <a:ext cx="762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14800" y="57912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(x, f(x))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0200" y="47244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(x+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x, f(x+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x))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867400" y="4114800"/>
            <a:ext cx="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19600" y="3505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This is a lowercase ‘delta’, representing a small increase in x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7315200" y="4191000"/>
            <a:ext cx="762000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077200" y="4191000"/>
            <a:ext cx="0" cy="12954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315200" y="5486400"/>
            <a:ext cx="762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15200" y="54864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x+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 - x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77200" y="4724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f(x+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x) – f(x)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86600" y="3505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Gradient = change in y ÷ change in x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2209800"/>
                <a:ext cx="1884042" cy="47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𝐺𝑟𝑎𝑑𝑖𝑒𝑛𝑡</m:t>
                      </m:r>
                      <m:r>
                        <a:rPr lang="en-GB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9800"/>
                <a:ext cx="1884042" cy="475323"/>
              </a:xfrm>
              <a:prstGeom prst="rect">
                <a:avLst/>
              </a:prstGeom>
              <a:blipFill rotWithShape="1">
                <a:blip r:embed="rId2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819400"/>
                <a:ext cx="2230675" cy="447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𝐺𝑟𝑎𝑑𝑖𝑒𝑛𝑡</m:t>
                      </m:r>
                      <m:r>
                        <a:rPr lang="en-GB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)−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19400"/>
                <a:ext cx="2230675" cy="447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3429000"/>
                <a:ext cx="2230162" cy="453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𝐺𝑟𝑎𝑑𝑖𝑒𝑛𝑡</m:t>
                      </m:r>
                      <m:r>
                        <a:rPr lang="en-GB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9000"/>
                <a:ext cx="2230162" cy="4537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2057400" y="3048000"/>
            <a:ext cx="533400" cy="6096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2514600" y="3124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omic Sans MS" pitchFamily="66" charset="0"/>
              </a:rPr>
              <a:t>Simplify the denominator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010400" y="1143000"/>
            <a:ext cx="8382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4800" y="4267200"/>
                <a:ext cx="3124200" cy="6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67200"/>
                <a:ext cx="3124200" cy="6403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381000" y="4191000"/>
            <a:ext cx="3048000" cy="838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828800" y="5257800"/>
            <a:ext cx="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5715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  <a:latin typeface="Comic Sans MS" pitchFamily="66" charset="0"/>
              </a:rPr>
              <a:t>This is the ‘definition’ for differentiating a function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8F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95400" cy="11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35" grpId="0"/>
      <p:bldP spid="36" grpId="0"/>
      <p:bldP spid="40" grpId="0"/>
      <p:bldP spid="44" grpId="0"/>
      <p:bldP spid="45" grpId="0"/>
      <p:bldP spid="46" grpId="0"/>
      <p:bldP spid="51" grpId="0"/>
      <p:bldP spid="52" grpId="0"/>
      <p:bldP spid="53" grpId="0"/>
      <p:bldP spid="57" grpId="0" animBg="1"/>
      <p:bldP spid="61" grpId="0"/>
      <p:bldP spid="67" grpId="0" animBg="1"/>
      <p:bldP spid="47" grpId="0"/>
      <p:bldP spid="48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336" y="1600200"/>
            <a:ext cx="3505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be able to differentiate </a:t>
            </a:r>
            <a:r>
              <a:rPr lang="en-GB" sz="1400" b="1" dirty="0">
                <a:latin typeface="Comic Sans MS" pitchFamily="66" charset="0"/>
              </a:rPr>
              <a:t>T</a:t>
            </a:r>
            <a:r>
              <a:rPr lang="en-GB" sz="1400" b="1" dirty="0" smtClean="0">
                <a:latin typeface="Comic Sans MS" pitchFamily="66" charset="0"/>
              </a:rPr>
              <a:t>rigonometric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8F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44240" y="1524000"/>
                <a:ext cx="3124200" cy="6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40" y="1524000"/>
                <a:ext cx="3124200" cy="6403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4240" y="2286000"/>
                <a:ext cx="3429000" cy="6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𝑠𝑖𝑛</m:t>
                                  </m:r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𝑠𝑖𝑛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40" y="2286000"/>
                <a:ext cx="3429000" cy="6403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44240" y="3048000"/>
                <a:ext cx="4267200" cy="6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𝑠𝑖𝑛𝑥𝑐𝑜𝑠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𝑐𝑜𝑠𝑥𝑠𝑖𝑛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𝑠𝑖𝑛𝑥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40" y="3048000"/>
                <a:ext cx="4267200" cy="6403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91840" y="3886200"/>
                <a:ext cx="4267200" cy="6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𝑠𝑖𝑛𝑥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(1)+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𝑐𝑜𝑠𝑥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)−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𝑠𝑖𝑛𝑥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0" y="3886200"/>
                <a:ext cx="4267200" cy="6403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63240" y="4648200"/>
                <a:ext cx="4267200" cy="6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𝑠𝑖𝑛𝑥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𝑐𝑜𝑠𝑥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𝑠𝑖𝑛𝑥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40" y="4648200"/>
                <a:ext cx="4267200" cy="6403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91840" y="5410200"/>
                <a:ext cx="2590800" cy="6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𝑐𝑜𝑠𝑥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0" y="5410200"/>
                <a:ext cx="2590800" cy="6403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15640" y="6248400"/>
                <a:ext cx="1981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40" y="6248400"/>
                <a:ext cx="1981200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6720840" y="1828800"/>
            <a:ext cx="533400" cy="7620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178040" y="1981200"/>
            <a:ext cx="158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Let f(x) =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sinx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Arc 13"/>
          <p:cNvSpPr/>
          <p:nvPr/>
        </p:nvSpPr>
        <p:spPr>
          <a:xfrm>
            <a:off x="7406640" y="2590800"/>
            <a:ext cx="533400" cy="7620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>
            <a:off x="7406640" y="3352800"/>
            <a:ext cx="533400" cy="8382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7406640" y="4191000"/>
            <a:ext cx="533400" cy="7620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6720840" y="4953000"/>
            <a:ext cx="533400" cy="7620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5425440" y="5791200"/>
            <a:ext cx="533400" cy="6858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787640" y="2667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Multiply the function using sin(A + B)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7640" y="3429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As 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 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0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Cos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x  1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Sin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x  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x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1440" y="4343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78040" y="510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Sinx’s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cancel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6440" y="6019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Cancel 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x’s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196840" y="5486400"/>
            <a:ext cx="304800" cy="22860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968240" y="5791200"/>
            <a:ext cx="304800" cy="22860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81000" y="2286000"/>
            <a:ext cx="18288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1295400" y="2362200"/>
            <a:ext cx="381000" cy="8382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295400" y="3048000"/>
            <a:ext cx="914400" cy="1524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rc 73"/>
          <p:cNvSpPr/>
          <p:nvPr/>
        </p:nvSpPr>
        <p:spPr>
          <a:xfrm>
            <a:off x="609600" y="2819400"/>
            <a:ext cx="914400" cy="914400"/>
          </a:xfrm>
          <a:prstGeom prst="arc">
            <a:avLst>
              <a:gd name="adj1" fmla="val 19183491"/>
              <a:gd name="adj2" fmla="val 20700321"/>
            </a:avLst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1447800" y="2895600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x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95400" y="2590800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6400" y="3048000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r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1676400" y="2362200"/>
            <a:ext cx="533400" cy="6858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52400" y="48006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Area of the triangle OAB: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52400" y="4267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Area of the sector OAB: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66800" y="31242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524000" y="2133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A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133600" y="2895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981200" y="4191000"/>
                <a:ext cx="581569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91000"/>
                <a:ext cx="581569" cy="4380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057400" y="4724400"/>
                <a:ext cx="788357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724400"/>
                <a:ext cx="788357" cy="4380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2209800" y="2133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Comic Sans MS" pitchFamily="66" charset="0"/>
              </a:rPr>
              <a:t>(Angle x is in radians)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6200" y="5257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itchFamily="66" charset="0"/>
              </a:rPr>
              <a:t>As x approaches 0, the area of the triangle and sector become equal. Hence: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33400" y="5867400"/>
                <a:ext cx="2057400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𝑠𝑖𝑛</m:t>
                      </m:r>
                      <m:r>
                        <a:rPr lang="en-GB" sz="1200" i="1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867400"/>
                <a:ext cx="2057400" cy="4380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143000" y="6324600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𝑠𝑖𝑛</m:t>
                      </m:r>
                      <m:r>
                        <a:rPr lang="en-GB" sz="1200" i="1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324600"/>
                <a:ext cx="838200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95400" cy="11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9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2" grpId="0"/>
      <p:bldP spid="23" grpId="0"/>
      <p:bldP spid="67" grpId="0" animBg="1"/>
      <p:bldP spid="74" grpId="0" animBg="1"/>
      <p:bldP spid="75" grpId="0"/>
      <p:bldP spid="76" grpId="0"/>
      <p:bldP spid="77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4520" y="2819400"/>
            <a:ext cx="60128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1200000"/>
              </a:camera>
              <a:lightRig rig="flat" dir="tl">
                <a:rot lat="0" lon="0" rev="6600000"/>
              </a:lightRig>
            </a:scene3d>
            <a:sp3d extrusionH="114300" contourW="8890" prstMaterial="dkEdge">
              <a:bevelT w="38100" h="31750"/>
              <a:extrusionClr>
                <a:schemeClr val="tx1"/>
              </a:extrusionClr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Teachings for Exercise 8A</a:t>
            </a:r>
            <a:endParaRPr lang="en-US" sz="4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4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336" y="1600200"/>
            <a:ext cx="3505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be able to differentiate Trigonometric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8F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22860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8600" y="28956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14400" y="2286000"/>
                <a:ext cx="10249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286000"/>
                <a:ext cx="1024961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14400" y="2743200"/>
                <a:ext cx="1164421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743200"/>
                <a:ext cx="1164421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33400" y="38100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600" y="44196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14400" y="3810000"/>
                <a:ext cx="13135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10000"/>
                <a:ext cx="1313501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14400" y="4267200"/>
                <a:ext cx="1902829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𝑐𝑜𝑠𝑓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267200"/>
                <a:ext cx="1902829" cy="5598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52400" y="2286000"/>
            <a:ext cx="19050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152400" y="3810000"/>
            <a:ext cx="25908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3561009" y="2478188"/>
            <a:ext cx="0" cy="133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3561009" y="3144938"/>
            <a:ext cx="444609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41"/>
          <p:cNvSpPr>
            <a:spLocks noChangeShapeType="1"/>
          </p:cNvSpPr>
          <p:nvPr/>
        </p:nvSpPr>
        <p:spPr bwMode="auto">
          <a:xfrm>
            <a:off x="4672533" y="307155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5784056" y="307155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>
            <a:off x="6895579" y="307155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>
            <a:off x="8001001" y="306510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Arc 45"/>
          <p:cNvSpPr>
            <a:spLocks/>
          </p:cNvSpPr>
          <p:nvPr/>
        </p:nvSpPr>
        <p:spPr bwMode="auto">
          <a:xfrm>
            <a:off x="4672532" y="2495550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46"/>
          <p:cNvSpPr>
            <a:spLocks/>
          </p:cNvSpPr>
          <p:nvPr/>
        </p:nvSpPr>
        <p:spPr bwMode="auto">
          <a:xfrm flipH="1">
            <a:off x="3563583" y="249555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4471871" y="3218319"/>
            <a:ext cx="4267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5654466" y="3227649"/>
            <a:ext cx="4460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 smtClean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0" name="Text Box 51"/>
          <p:cNvSpPr txBox="1">
            <a:spLocks noChangeArrowheads="1"/>
          </p:cNvSpPr>
          <p:nvPr/>
        </p:nvSpPr>
        <p:spPr bwMode="auto">
          <a:xfrm>
            <a:off x="6674361" y="3218319"/>
            <a:ext cx="5288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 smtClean="0">
                <a:latin typeface="Comic Sans MS" pitchFamily="66" charset="0"/>
              </a:rPr>
              <a:t>3</a:t>
            </a:r>
            <a:r>
              <a:rPr lang="el-GR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1" name="Text Box 52"/>
          <p:cNvSpPr txBox="1">
            <a:spLocks noChangeArrowheads="1"/>
          </p:cNvSpPr>
          <p:nvPr/>
        </p:nvSpPr>
        <p:spPr bwMode="auto">
          <a:xfrm>
            <a:off x="7812383" y="3218319"/>
            <a:ext cx="5370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2</a:t>
            </a:r>
            <a:r>
              <a:rPr lang="el-GR" sz="1200" dirty="0" smtClean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2" name="Text Box 53"/>
          <p:cNvSpPr txBox="1">
            <a:spLocks noChangeArrowheads="1"/>
          </p:cNvSpPr>
          <p:nvPr/>
        </p:nvSpPr>
        <p:spPr bwMode="auto">
          <a:xfrm>
            <a:off x="7936866" y="2755579"/>
            <a:ext cx="8898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y = Sin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3253612" y="2367449"/>
            <a:ext cx="494010" cy="60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1</a:t>
            </a:r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3259408" y="3016414"/>
            <a:ext cx="494010" cy="60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0</a:t>
            </a:r>
          </a:p>
        </p:txBody>
      </p:sp>
      <p:sp>
        <p:nvSpPr>
          <p:cNvPr id="35" name="Text Box 71"/>
          <p:cNvSpPr txBox="1">
            <a:spLocks noChangeArrowheads="1"/>
          </p:cNvSpPr>
          <p:nvPr/>
        </p:nvSpPr>
        <p:spPr bwMode="auto">
          <a:xfrm>
            <a:off x="3205065" y="3626303"/>
            <a:ext cx="617513" cy="60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-1</a:t>
            </a:r>
          </a:p>
        </p:txBody>
      </p:sp>
      <p:sp>
        <p:nvSpPr>
          <p:cNvPr id="36" name="Arc 45"/>
          <p:cNvSpPr>
            <a:spLocks/>
          </p:cNvSpPr>
          <p:nvPr/>
        </p:nvSpPr>
        <p:spPr bwMode="auto">
          <a:xfrm flipV="1">
            <a:off x="6895323" y="1752600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46"/>
          <p:cNvSpPr>
            <a:spLocks/>
          </p:cNvSpPr>
          <p:nvPr/>
        </p:nvSpPr>
        <p:spPr bwMode="auto">
          <a:xfrm flipH="1" flipV="1">
            <a:off x="5786374" y="175260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Arc 45"/>
          <p:cNvSpPr>
            <a:spLocks/>
          </p:cNvSpPr>
          <p:nvPr/>
        </p:nvSpPr>
        <p:spPr bwMode="auto">
          <a:xfrm>
            <a:off x="3565298" y="2498660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46"/>
          <p:cNvSpPr>
            <a:spLocks/>
          </p:cNvSpPr>
          <p:nvPr/>
        </p:nvSpPr>
        <p:spPr bwMode="auto">
          <a:xfrm flipH="1">
            <a:off x="6897721" y="248933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45"/>
          <p:cNvSpPr>
            <a:spLocks/>
          </p:cNvSpPr>
          <p:nvPr/>
        </p:nvSpPr>
        <p:spPr bwMode="auto">
          <a:xfrm flipV="1">
            <a:off x="5806751" y="1755711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46"/>
          <p:cNvSpPr>
            <a:spLocks/>
          </p:cNvSpPr>
          <p:nvPr/>
        </p:nvSpPr>
        <p:spPr bwMode="auto">
          <a:xfrm flipH="1" flipV="1">
            <a:off x="4679140" y="175571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7902653" y="2152199"/>
            <a:ext cx="8898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 = </a:t>
            </a:r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Cos</a:t>
            </a:r>
            <a:r>
              <a:rPr lang="el-GR" sz="1400" dirty="0" smtClean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l-GR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736906" y="4370832"/>
            <a:ext cx="48310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This means that the Cos graph is actually telling you the gradient of the Sin graph at the equivalent point!</a:t>
            </a:r>
          </a:p>
          <a:p>
            <a:pPr algn="ctr"/>
            <a:endParaRPr lang="en-GB" sz="1400" dirty="0" smtClean="0">
              <a:latin typeface="Comic Sans MS" pitchFamily="66" charset="0"/>
            </a:endParaRP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 smtClean="0">
                <a:latin typeface="Comic Sans MS" pitchFamily="66" charset="0"/>
              </a:rPr>
              <a:t>At </a:t>
            </a:r>
            <a:r>
              <a:rPr lang="el-GR" sz="1400" dirty="0" smtClean="0">
                <a:latin typeface="Comic Sans MS" pitchFamily="66" charset="0"/>
              </a:rPr>
              <a:t>π</a:t>
            </a:r>
            <a:r>
              <a:rPr lang="en-GB" sz="1400" dirty="0" smtClean="0">
                <a:latin typeface="Comic Sans MS" pitchFamily="66" charset="0"/>
              </a:rPr>
              <a:t>, Cos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-1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 smtClean="0">
                <a:latin typeface="Comic Sans MS" pitchFamily="66" charset="0"/>
              </a:rPr>
              <a:t>The gradient of Sin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at </a:t>
            </a:r>
            <a:r>
              <a:rPr lang="el-GR" sz="1400" dirty="0" smtClean="0">
                <a:latin typeface="Comic Sans MS" pitchFamily="66" charset="0"/>
              </a:rPr>
              <a:t>π</a:t>
            </a:r>
            <a:r>
              <a:rPr lang="en-GB" sz="1400" dirty="0" smtClean="0">
                <a:latin typeface="Comic Sans MS" pitchFamily="66" charset="0"/>
              </a:rPr>
              <a:t> is -1</a:t>
            </a:r>
          </a:p>
          <a:p>
            <a:pPr marL="285750" indent="-285750" algn="ctr">
              <a:buFont typeface="Wingdings" pitchFamily="2" charset="2"/>
              <a:buChar char="à"/>
            </a:pPr>
            <a:endParaRPr lang="en-GB" sz="1400" dirty="0">
              <a:latin typeface="Comic Sans MS" pitchFamily="66" charset="0"/>
            </a:endParaRP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 smtClean="0">
                <a:latin typeface="Comic Sans MS" pitchFamily="66" charset="0"/>
              </a:rPr>
              <a:t>At </a:t>
            </a:r>
            <a:r>
              <a:rPr lang="en-GB" sz="1400" baseline="30000" dirty="0" smtClean="0">
                <a:latin typeface="Comic Sans MS" pitchFamily="66" charset="0"/>
              </a:rPr>
              <a:t>3</a:t>
            </a:r>
            <a:r>
              <a:rPr lang="el-GR" sz="1400" baseline="30000" dirty="0" smtClean="0">
                <a:latin typeface="Comic Sans MS" pitchFamily="66" charset="0"/>
              </a:rPr>
              <a:t>π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2</a:t>
            </a:r>
            <a:r>
              <a:rPr lang="en-GB" sz="1400" dirty="0" smtClean="0">
                <a:latin typeface="Comic Sans MS" pitchFamily="66" charset="0"/>
              </a:rPr>
              <a:t>, Cos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0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 smtClean="0">
                <a:latin typeface="Comic Sans MS" pitchFamily="66" charset="0"/>
              </a:rPr>
              <a:t>The gradient of Sin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at </a:t>
            </a:r>
            <a:r>
              <a:rPr lang="en-GB" sz="1400" baseline="30000" dirty="0" smtClean="0">
                <a:latin typeface="Comic Sans MS" pitchFamily="66" charset="0"/>
              </a:rPr>
              <a:t>3</a:t>
            </a:r>
            <a:r>
              <a:rPr lang="el-GR" sz="1400" baseline="30000" dirty="0" smtClean="0">
                <a:latin typeface="Comic Sans MS" pitchFamily="66" charset="0"/>
              </a:rPr>
              <a:t>π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2</a:t>
            </a:r>
            <a:r>
              <a:rPr lang="en-GB" sz="1400" dirty="0" smtClean="0">
                <a:latin typeface="Comic Sans MS" pitchFamily="66" charset="0"/>
              </a:rPr>
              <a:t> is 0!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90872" y="1975104"/>
            <a:ext cx="2066544" cy="2176272"/>
          </a:xfrm>
          <a:prstGeom prst="line">
            <a:avLst/>
          </a:prstGeom>
          <a:ln w="25400">
            <a:solidFill>
              <a:srgbClr val="0066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74336" y="2002536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6600"/>
                </a:solidFill>
                <a:latin typeface="Comic Sans MS" pitchFamily="66" charset="0"/>
              </a:rPr>
              <a:t>Gradient = -1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413248" y="3749040"/>
            <a:ext cx="3124200" cy="24384"/>
          </a:xfrm>
          <a:prstGeom prst="line">
            <a:avLst/>
          </a:prstGeom>
          <a:ln w="25400">
            <a:solidFill>
              <a:srgbClr val="0066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741920" y="3782568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6600"/>
                </a:solidFill>
                <a:latin typeface="Comic Sans MS" pitchFamily="66" charset="0"/>
              </a:rPr>
              <a:t>Gradient = 0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95400" cy="11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6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6" grpId="0"/>
      <p:bldP spid="27" grpId="0"/>
      <p:bldP spid="48" grpId="0"/>
      <p:bldP spid="49" grpId="0"/>
      <p:bldP spid="50" grpId="0"/>
      <p:bldP spid="51" grpId="0"/>
      <p:bldP spid="52" grpId="0"/>
      <p:bldP spid="28" grpId="0" animBg="1"/>
      <p:bldP spid="5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11" grpId="0"/>
      <p:bldP spid="11" grpId="1"/>
      <p:bldP spid="53" grpId="0"/>
      <p:bldP spid="5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192633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Differentiate: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8F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762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200" y="6096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2000" y="76200"/>
                <a:ext cx="10249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76200"/>
                <a:ext cx="1024961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62000" y="457200"/>
                <a:ext cx="1164421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57200"/>
                <a:ext cx="1164421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936371" y="762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59880" y="6096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289062" y="76200"/>
                <a:ext cx="13135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062" y="76200"/>
                <a:ext cx="1313501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241171" y="457200"/>
                <a:ext cx="1902829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𝑐𝑜𝑠𝑓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171" y="457200"/>
                <a:ext cx="1902829" cy="5598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76200" y="76200"/>
            <a:ext cx="1828800" cy="990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6705599" y="76200"/>
            <a:ext cx="2333891" cy="990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1981200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981200"/>
                <a:ext cx="11387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𝑠𝑖𝑛</m:t>
                      </m:r>
                      <m:r>
                        <a:rPr lang="en-GB" sz="1600" b="0" i="1" smtClean="0">
                          <a:latin typeface="Cambria Math"/>
                        </a:rPr>
                        <m:t>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1138773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1000" y="2438400"/>
                <a:ext cx="1392048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</a:rPr>
                        <m:t>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38400"/>
                <a:ext cx="1392048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1524000" y="2133600"/>
            <a:ext cx="533400" cy="6096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057400" y="2286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3352800"/>
            <a:ext cx="381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" y="3200400"/>
                <a:ext cx="1210651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00400"/>
                <a:ext cx="1210651" cy="5549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4800" y="3810000"/>
                <a:ext cx="1498808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0"/>
                <a:ext cx="1498808" cy="5598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1524000" y="3505200"/>
            <a:ext cx="533400" cy="6096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057400" y="3657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4800" y="1981200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19600" y="1981200"/>
                <a:ext cx="11301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𝑠𝑖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981200"/>
                <a:ext cx="1130118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19600" y="2438400"/>
                <a:ext cx="12899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438400"/>
                <a:ext cx="1289969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67200" y="2895600"/>
                <a:ext cx="2101344" cy="5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=2(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895600"/>
                <a:ext cx="2101344" cy="55823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67200" y="3657600"/>
                <a:ext cx="1664558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𝑠𝑖𝑛𝑥𝑐𝑜𝑠𝑥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657600"/>
                <a:ext cx="1664558" cy="5598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5562600" y="2133600"/>
            <a:ext cx="533400" cy="5334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943600" y="2286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6019800" y="2667000"/>
            <a:ext cx="533400" cy="5334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6019800" y="3276600"/>
            <a:ext cx="533400" cy="6858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553200" y="2667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3200" y="35052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  <p:bldP spid="21" grpId="0"/>
      <p:bldP spid="22" grpId="0"/>
      <p:bldP spid="23" grpId="0" animBg="1"/>
      <p:bldP spid="25" grpId="0"/>
      <p:bldP spid="26" grpId="0"/>
      <p:bldP spid="29" grpId="0"/>
      <p:bldP spid="30" grpId="0"/>
      <p:bldP spid="31" grpId="0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5703" y="2819400"/>
            <a:ext cx="60304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1200000"/>
              </a:camera>
              <a:lightRig rig="flat" dir="tl">
                <a:rot lat="0" lon="0" rev="6600000"/>
              </a:lightRig>
            </a:scene3d>
            <a:sp3d extrusionH="114300" contourW="8890" prstMaterial="dkEdge">
              <a:bevelT w="38100" h="31750"/>
              <a:extrusionClr>
                <a:schemeClr val="tx1"/>
              </a:extrusionClr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Teachings for Exercise 8G</a:t>
            </a:r>
            <a:endParaRPr lang="en-US" sz="4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0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be able to differentiate Trigonometric Functions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8G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44240" y="1524000"/>
                <a:ext cx="3124200" cy="6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40" y="1524000"/>
                <a:ext cx="3124200" cy="6403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4240" y="2286000"/>
                <a:ext cx="3429000" cy="6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𝑐𝑜𝑠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40" y="2286000"/>
                <a:ext cx="3429000" cy="6403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44240" y="3048000"/>
                <a:ext cx="4267200" cy="6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𝑐𝑜𝑠𝑥𝑐𝑜𝑠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𝑠𝑖𝑛𝑥𝑠𝑖𝑛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𝑐𝑜𝑠𝑥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40" y="3048000"/>
                <a:ext cx="4267200" cy="6403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91840" y="3886200"/>
                <a:ext cx="4267200" cy="6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𝑐𝑜𝑠𝑥</m:t>
                                  </m:r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𝑠𝑖𝑛𝑥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)−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𝑐𝑜𝑠𝑥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0" y="3886200"/>
                <a:ext cx="4267200" cy="6403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91840" y="5410200"/>
                <a:ext cx="2590800" cy="6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𝑠𝑖𝑛𝑥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0" y="5410200"/>
                <a:ext cx="2590800" cy="6403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15640" y="6248400"/>
                <a:ext cx="1981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40" y="6248400"/>
                <a:ext cx="1981200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720840" y="1828800"/>
            <a:ext cx="533400" cy="7620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178040" y="1981200"/>
            <a:ext cx="158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Let f(x) =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cosx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7406640" y="2590800"/>
            <a:ext cx="533400" cy="7620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>
            <a:off x="7406640" y="3352800"/>
            <a:ext cx="533400" cy="8382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>
            <a:off x="7406640" y="4191000"/>
            <a:ext cx="533400" cy="7620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6720840" y="4953000"/>
            <a:ext cx="533400" cy="7620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5425440" y="5791200"/>
            <a:ext cx="533400" cy="6858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787640" y="2667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Multiply the function using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(A + B)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87640" y="3429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As 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 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0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Cos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x  1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Sin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x  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x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11440" y="4343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8040" y="510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Cosx’s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cancel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6440" y="6019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Cancel </a:t>
            </a:r>
            <a:r>
              <a:rPr lang="el-GR" sz="1200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x’s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196840" y="5486400"/>
            <a:ext cx="304800" cy="22860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968240" y="5791200"/>
            <a:ext cx="304800" cy="22860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63240" y="4648200"/>
                <a:ext cx="4267200" cy="6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𝑐𝑜𝑠𝑥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𝑠𝑖𝑛𝑥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𝑐𝑜𝑠𝑥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40" y="4648200"/>
                <a:ext cx="4267200" cy="6403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26186"/>
          <a:stretch/>
        </p:blipFill>
        <p:spPr>
          <a:xfrm>
            <a:off x="228600" y="76200"/>
            <a:ext cx="533400" cy="13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20" grpId="0"/>
      <p:bldP spid="21" grpId="0"/>
      <p:bldP spid="22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be able to differentiate Trigonometric Functions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8G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22860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28956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4400" y="2286000"/>
                <a:ext cx="10457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286000"/>
                <a:ext cx="1045799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14400" y="2743200"/>
                <a:ext cx="1297471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743200"/>
                <a:ext cx="1297471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33400" y="38100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44196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14400" y="3810000"/>
                <a:ext cx="13727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</a:rPr>
                        <m:t>⁡</m:t>
                      </m:r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10000"/>
                <a:ext cx="1372748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4400" y="4267200"/>
                <a:ext cx="2057358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𝑠𝑖𝑛𝑓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267200"/>
                <a:ext cx="2057358" cy="5598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52400" y="2286000"/>
            <a:ext cx="20574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52400" y="3810000"/>
            <a:ext cx="28194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26186"/>
          <a:stretch/>
        </p:blipFill>
        <p:spPr>
          <a:xfrm>
            <a:off x="228600" y="76200"/>
            <a:ext cx="533400" cy="13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1905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Differentiate: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8G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0792" y="76200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576" y="53340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1792" y="76200"/>
                <a:ext cx="9405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" y="76200"/>
                <a:ext cx="940577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5592" y="381000"/>
                <a:ext cx="1158586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92" y="381000"/>
                <a:ext cx="1158586" cy="501356"/>
              </a:xfrm>
              <a:prstGeom prst="rect">
                <a:avLst/>
              </a:prstGeom>
              <a:blipFill rotWithShape="1">
                <a:blip r:embed="rId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934200" y="76200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05600" y="53340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315200" y="76200"/>
                <a:ext cx="12278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76200"/>
                <a:ext cx="1227837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39000" y="381000"/>
                <a:ext cx="1825628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𝑠𝑖𝑛𝑓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381000"/>
                <a:ext cx="1825628" cy="501356"/>
              </a:xfrm>
              <a:prstGeom prst="rect">
                <a:avLst/>
              </a:prstGeom>
              <a:blipFill rotWithShape="1"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88392" y="76200"/>
            <a:ext cx="1600200" cy="838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705600" y="76200"/>
            <a:ext cx="2362200" cy="8382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057400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2057400"/>
                <a:ext cx="16926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𝑐𝑜𝑠</m:t>
                      </m:r>
                      <m:r>
                        <a:rPr lang="en-GB" sz="1600" b="0" i="1" smtClean="0">
                          <a:latin typeface="Cambria Math"/>
                        </a:rPr>
                        <m:t>⁡(4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−3)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1692643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" y="2590800"/>
                <a:ext cx="205742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=−4</m:t>
                      </m:r>
                      <m:r>
                        <a:rPr lang="en-GB" sz="1600" b="0" i="1" smtClean="0">
                          <a:latin typeface="Cambria Math"/>
                        </a:rPr>
                        <m:t>𝑠𝑖𝑛</m:t>
                      </m:r>
                      <m:r>
                        <a:rPr lang="en-GB" sz="1600" b="0" i="1" smtClean="0">
                          <a:latin typeface="Cambria Math"/>
                        </a:rPr>
                        <m:t>⁡(4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−3)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90800"/>
                <a:ext cx="2057423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2209800" y="2209800"/>
            <a:ext cx="533400" cy="6858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743200" y="2438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3581400"/>
            <a:ext cx="381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b</a:t>
            </a:r>
            <a:r>
              <a:rPr lang="en-GB" sz="1600" dirty="0" smtClean="0">
                <a:latin typeface="Comic Sans MS" pitchFamily="66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" y="3581400"/>
                <a:ext cx="11551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81400"/>
                <a:ext cx="1155124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7200" y="4038600"/>
                <a:ext cx="13108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38600"/>
                <a:ext cx="1310808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1000" y="4495800"/>
                <a:ext cx="1594539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=3(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95800"/>
                <a:ext cx="1594539" cy="5598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76400" y="4648200"/>
                <a:ext cx="9619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(−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648200"/>
                <a:ext cx="961930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1000" y="5181600"/>
                <a:ext cx="1927772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=−3</m:t>
                      </m:r>
                      <m:r>
                        <a:rPr lang="en-GB" sz="1600" b="0" i="1" smtClean="0">
                          <a:latin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𝑥𝑠𝑖𝑛𝑥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81600"/>
                <a:ext cx="1927772" cy="5598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1600200" y="3733800"/>
            <a:ext cx="533400" cy="5334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2362200" y="4267200"/>
            <a:ext cx="533400" cy="6096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2362200" y="4876800"/>
            <a:ext cx="533400" cy="6858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1905000" y="38862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4343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51054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Rewrite/simplify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3000" y="2057400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57800" y="2057400"/>
                <a:ext cx="11596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057400"/>
                <a:ext cx="1159613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6629400" y="2286000"/>
            <a:ext cx="533400" cy="6096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162800" y="2438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81600" y="2590800"/>
                <a:ext cx="1581202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=3(−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590800"/>
                <a:ext cx="1581202" cy="55983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629400" y="2971800"/>
            <a:ext cx="533400" cy="609600"/>
          </a:xfrm>
          <a:prstGeom prst="arc">
            <a:avLst>
              <a:gd name="adj1" fmla="val 16200000"/>
              <a:gd name="adj2" fmla="val 5553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162800" y="31242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181600" y="3276600"/>
                <a:ext cx="1411284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=−3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76600"/>
                <a:ext cx="1411284" cy="55983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25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 animBg="1"/>
      <p:bldP spid="48" grpId="0"/>
      <p:bldP spid="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7305" y="2819400"/>
            <a:ext cx="60272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1200000"/>
              </a:camera>
              <a:lightRig rig="flat" dir="tl">
                <a:rot lat="0" lon="0" rev="6600000"/>
              </a:lightRig>
            </a:scene3d>
            <a:sp3d extrusionH="114300" contourW="8890" prstMaterial="dkEdge">
              <a:bevelT w="38100" h="31750"/>
              <a:extrusionClr>
                <a:schemeClr val="tx1"/>
              </a:extrusionClr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Teachings for Exercise 8H</a:t>
            </a:r>
            <a:endParaRPr lang="en-US" sz="4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5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" y="1600200"/>
            <a:ext cx="3505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be able to differentiate Trigonometric Functions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8H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5696" y="2286000"/>
                <a:ext cx="10602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𝑡𝑎𝑛𝑥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96" y="2286000"/>
                <a:ext cx="1060227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8496" y="22860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Let: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92096" y="2133600"/>
                <a:ext cx="1045799" cy="551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𝑠𝑖𝑛𝑥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𝑐𝑜𝑠𝑥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096" y="2133600"/>
                <a:ext cx="1045799" cy="5516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34896" y="22860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So: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44696" y="1752600"/>
                <a:ext cx="10282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96" y="1752600"/>
                <a:ext cx="102823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86728" y="1752600"/>
                <a:ext cx="10450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728" y="1752600"/>
                <a:ext cx="1045094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8496" y="2209800"/>
                <a:ext cx="1167692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496" y="2209800"/>
                <a:ext cx="1167692" cy="5598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10528" y="2209800"/>
                <a:ext cx="129676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528" y="2209800"/>
                <a:ext cx="1296765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4806696" y="1905000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7473696" y="1905000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263896" y="2057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58328" y="2057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8496" y="2819400"/>
                <a:ext cx="1782604" cy="73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" y="2819400"/>
                <a:ext cx="1782604" cy="7373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3276600" y="3352800"/>
            <a:ext cx="5334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8496" y="37338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" y="3733800"/>
                <a:ext cx="694036" cy="5598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1896" y="3733800"/>
                <a:ext cx="8288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96" y="3733800"/>
                <a:ext cx="828881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25296" y="3733800"/>
                <a:ext cx="8288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296" y="3733800"/>
                <a:ext cx="828881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28800" y="3733800"/>
                <a:ext cx="1006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 (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733800"/>
                <a:ext cx="1006814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14600" y="3733800"/>
                <a:ext cx="1006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 (−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733800"/>
                <a:ext cx="1006814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00200" y="4038600"/>
                <a:ext cx="96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 (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038600"/>
                <a:ext cx="968855" cy="338554"/>
              </a:xfrm>
              <a:prstGeom prst="rect">
                <a:avLst/>
              </a:prstGeom>
              <a:blipFill rotWithShape="1">
                <a:blip r:embed="rId1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762000" y="4038600"/>
            <a:ext cx="26670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2400" y="44958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495800"/>
                <a:ext cx="694036" cy="5598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762000" y="4800600"/>
            <a:ext cx="15240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5800" y="4495800"/>
                <a:ext cx="7682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495800"/>
                <a:ext cx="768287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95400" y="4495800"/>
                <a:ext cx="9869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</m:t>
                      </m:r>
                      <m:r>
                        <a:rPr lang="en-GB" sz="1600" b="0" i="1" smtClean="0">
                          <a:latin typeface="Cambria Math"/>
                        </a:rPr>
                        <m:t>𝑠𝑖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495800"/>
                <a:ext cx="986937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143000" y="4800600"/>
                <a:ext cx="7682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800600"/>
                <a:ext cx="768287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2400" y="52578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257800"/>
                <a:ext cx="694036" cy="5598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>
            <a:off x="838200" y="5562600"/>
            <a:ext cx="6096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2000" y="5562600"/>
                <a:ext cx="7682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562600"/>
                <a:ext cx="768287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90600" y="5257800"/>
                <a:ext cx="3593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257800"/>
                <a:ext cx="359394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3276600" y="4114800"/>
            <a:ext cx="5334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2133600" y="4800600"/>
            <a:ext cx="533400" cy="8382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3657600" y="3429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Substitute values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57600" y="4343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14600" y="4876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Replace the numerator using another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52400" y="60198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19800"/>
                <a:ext cx="694036" cy="5598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62000" y="6172200"/>
                <a:ext cx="7621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172200"/>
                <a:ext cx="762196" cy="3385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2133600" y="5638800"/>
            <a:ext cx="5334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2667000" y="58674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26186"/>
          <a:stretch/>
        </p:blipFill>
        <p:spPr>
          <a:xfrm>
            <a:off x="228600" y="76200"/>
            <a:ext cx="533400" cy="13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/>
      <p:bldP spid="23" grpId="0"/>
      <p:bldP spid="24" grpId="0"/>
      <p:bldP spid="25" grpId="0"/>
      <p:bldP spid="26" grpId="0"/>
      <p:bldP spid="27" grpId="0"/>
      <p:bldP spid="31" grpId="0"/>
      <p:bldP spid="33" grpId="0"/>
      <p:bldP spid="34" grpId="0"/>
      <p:bldP spid="36" grpId="0"/>
      <p:bldP spid="37" grpId="0"/>
      <p:bldP spid="40" grpId="0"/>
      <p:bldP spid="43" grpId="0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 animBg="1"/>
      <p:bldP spid="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be able to differentiate Trigonometric Functions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8H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22860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28956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4400" y="2286000"/>
                <a:ext cx="10602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𝑡𝑎𝑛𝑥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286000"/>
                <a:ext cx="1060227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14400" y="2743200"/>
                <a:ext cx="126765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743200"/>
                <a:ext cx="1267655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33400" y="38100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44196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14400" y="3810000"/>
                <a:ext cx="13864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𝑡𝑎𝑛</m:t>
                      </m:r>
                      <m:r>
                        <a:rPr lang="en-GB" sz="1600" b="0" i="1" smtClean="0">
                          <a:latin typeface="Cambria Math"/>
                        </a:rPr>
                        <m:t>⁡</m:t>
                      </m:r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10000"/>
                <a:ext cx="1386470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4400" y="4267200"/>
                <a:ext cx="202754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267200"/>
                <a:ext cx="2027543" cy="5598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52400" y="2286000"/>
            <a:ext cx="20574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52400" y="3810000"/>
            <a:ext cx="28194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26186"/>
          <a:stretch/>
        </p:blipFill>
        <p:spPr>
          <a:xfrm>
            <a:off x="228600" y="76200"/>
            <a:ext cx="533400" cy="13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1600200" cy="30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dirty="0" smtClean="0">
                <a:latin typeface="Comic Sans MS" pitchFamily="66" charset="0"/>
              </a:rPr>
              <a:t>Differentiate: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8H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152400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60960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9600" y="152400"/>
                <a:ext cx="9501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𝑡𝑎𝑛𝑥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"/>
                <a:ext cx="950197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5800" y="457200"/>
                <a:ext cx="113390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7200"/>
                <a:ext cx="1133900" cy="501356"/>
              </a:xfrm>
              <a:prstGeom prst="rect">
                <a:avLst/>
              </a:prstGeom>
              <a:blipFill rotWithShape="1"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010400" y="152400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06611" y="60960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391400" y="152400"/>
                <a:ext cx="12368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52400"/>
                <a:ext cx="1236877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391400" y="457200"/>
                <a:ext cx="1800941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57200"/>
                <a:ext cx="1800941" cy="501356"/>
              </a:xfrm>
              <a:prstGeom prst="rect">
                <a:avLst/>
              </a:prstGeom>
              <a:blipFill rotWithShape="1"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76200" y="76200"/>
            <a:ext cx="1676400" cy="914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858000" y="76200"/>
            <a:ext cx="2209800" cy="914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1981200"/>
                <a:ext cx="11638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81200"/>
                <a:ext cx="1163845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" y="2514600"/>
                <a:ext cx="13252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𝑡𝑎𝑛𝑥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514600"/>
                <a:ext cx="1325235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2400" y="3048000"/>
                <a:ext cx="1557671" cy="5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=4(</m:t>
                      </m:r>
                      <m:r>
                        <a:rPr lang="en-GB" sz="1600" b="0" i="1" smtClean="0">
                          <a:latin typeface="Cambria Math"/>
                        </a:rPr>
                        <m:t>𝑡𝑎𝑛𝑥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48000"/>
                <a:ext cx="1557671" cy="5582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38656" y="3182112"/>
                <a:ext cx="9321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56" y="3182112"/>
                <a:ext cx="932115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2400" y="3810000"/>
                <a:ext cx="190667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0" i="1" smtClean="0">
                          <a:latin typeface="Cambria Math"/>
                        </a:rPr>
                        <m:t>𝑡𝑎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𝑥𝑠𝑒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10000"/>
                <a:ext cx="1906676" cy="5598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2057400" y="2667000"/>
            <a:ext cx="5334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514600" y="2743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22" name="Arc 21"/>
          <p:cNvSpPr/>
          <p:nvPr/>
        </p:nvSpPr>
        <p:spPr>
          <a:xfrm>
            <a:off x="2057400" y="3429000"/>
            <a:ext cx="5334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667000" y="35814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</p:spTree>
    <p:extLst>
      <p:ext uri="{BB962C8B-B14F-4D97-AF65-F5344CB8AC3E}">
        <p14:creationId xmlns:p14="http://schemas.microsoft.com/office/powerpoint/2010/main" val="9104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be able to differentiate a function of a function, using the Chain Rule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8A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2362200"/>
                <a:ext cx="1409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=[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62200"/>
                <a:ext cx="1409873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2819400"/>
                <a:ext cx="240828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[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r>
                        <a:rPr lang="en-GB" b="0" i="1" smtClean="0">
                          <a:latin typeface="Cambria Math"/>
                        </a:rPr>
                        <m:t>′(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819400"/>
                <a:ext cx="2408288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43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The whole function is raised to a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8956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Multiply by the power and reduce it by 1 ‘as usual’</a:t>
            </a:r>
          </a:p>
          <a:p>
            <a:pPr algn="ctr"/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Also multiply by f’(x) 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133600" y="25146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19200" y="3429000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9200" y="3733800"/>
            <a:ext cx="13716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90800" y="3124200"/>
            <a:ext cx="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90800" y="3124200"/>
            <a:ext cx="152400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2000" y="3352800"/>
            <a:ext cx="10668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133600" y="37338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133600" y="3352800"/>
            <a:ext cx="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28800" y="3352800"/>
            <a:ext cx="5334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0" y="16002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Differentiate: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19800" y="1600200"/>
                <a:ext cx="1572418" cy="34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=(3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600200"/>
                <a:ext cx="1572418" cy="341376"/>
              </a:xfrm>
              <a:prstGeom prst="rect">
                <a:avLst/>
              </a:prstGeom>
              <a:blipFill rotWithShape="1"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34000" y="2209800"/>
                <a:ext cx="240828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[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r>
                        <a:rPr lang="en-GB" b="0" i="1" smtClean="0">
                          <a:latin typeface="Cambria Math"/>
                        </a:rPr>
                        <m:t>′(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209800"/>
                <a:ext cx="2408288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48200" y="3124200"/>
                <a:ext cx="1591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124200"/>
                <a:ext cx="1591846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8200" y="3657600"/>
                <a:ext cx="1751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)=12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657600"/>
                <a:ext cx="1751120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26736" y="4986528"/>
                <a:ext cx="93403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736" y="4986528"/>
                <a:ext cx="934038" cy="618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48200" y="4191000"/>
                <a:ext cx="7334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𝑛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191000"/>
                <a:ext cx="733406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803392" y="5117592"/>
                <a:ext cx="1315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(3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392" y="5117592"/>
                <a:ext cx="131504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70192" y="5117592"/>
                <a:ext cx="1333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(12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192" y="5117592"/>
                <a:ext cx="1333763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096000" y="3276600"/>
            <a:ext cx="6096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6096000" y="3810000"/>
            <a:ext cx="6096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705600" y="3276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f(x) to get f’(x)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05600" y="3810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n is just the power on the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019800" y="2743200"/>
            <a:ext cx="1524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172200" y="2743200"/>
            <a:ext cx="9144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86600" y="2743200"/>
            <a:ext cx="5334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1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/>
      <p:bldP spid="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1600200" cy="30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dirty="0" smtClean="0">
                <a:latin typeface="Comic Sans MS" pitchFamily="66" charset="0"/>
              </a:rPr>
              <a:t>Differentiate: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8H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152400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60960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9600" y="152400"/>
                <a:ext cx="9501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𝑡𝑎𝑛𝑥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"/>
                <a:ext cx="950197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5800" y="457200"/>
                <a:ext cx="113390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7200"/>
                <a:ext cx="1133900" cy="501356"/>
              </a:xfrm>
              <a:prstGeom prst="rect">
                <a:avLst/>
              </a:prstGeom>
              <a:blipFill rotWithShape="1"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010400" y="152400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06611" y="60960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391400" y="152400"/>
                <a:ext cx="12368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52400"/>
                <a:ext cx="1236877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391400" y="457200"/>
                <a:ext cx="1800941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57200"/>
                <a:ext cx="1800941" cy="501356"/>
              </a:xfrm>
              <a:prstGeom prst="rect">
                <a:avLst/>
              </a:prstGeom>
              <a:blipFill rotWithShape="1"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76200" y="76200"/>
            <a:ext cx="1676400" cy="914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858000" y="76200"/>
            <a:ext cx="2209800" cy="914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1981200"/>
                <a:ext cx="12830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𝑥𝑡𝑎𝑛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81200"/>
                <a:ext cx="1283044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1752600" y="2133600"/>
            <a:ext cx="4572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133600" y="2209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Use 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2400" y="2438400"/>
                <a:ext cx="1782604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438400"/>
                <a:ext cx="1782604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14800" y="1752600"/>
                <a:ext cx="7509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752600"/>
                <a:ext cx="750911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24600" y="1752600"/>
                <a:ext cx="11733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𝑡𝑎𝑛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752600"/>
                <a:ext cx="1173335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38600" y="2209800"/>
                <a:ext cx="86812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209800"/>
                <a:ext cx="868123" cy="5598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48400" y="2209800"/>
                <a:ext cx="1545872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209800"/>
                <a:ext cx="1545872" cy="5598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4572000" y="1905000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7440168" y="1905000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5105400" y="2057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24800" y="2057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52400" y="32004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200400"/>
                <a:ext cx="694036" cy="5598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5800" y="3352800"/>
                <a:ext cx="5307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52800"/>
                <a:ext cx="530723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05000" y="3352800"/>
                <a:ext cx="12007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(</m:t>
                      </m:r>
                      <m:r>
                        <a:rPr lang="en-GB" sz="1600" b="0" i="1" smtClean="0">
                          <a:latin typeface="Cambria Math"/>
                        </a:rPr>
                        <m:t>𝑡𝑎𝑛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352800"/>
                <a:ext cx="1200778" cy="338554"/>
              </a:xfrm>
              <a:prstGeom prst="rect">
                <a:avLst/>
              </a:prstGeom>
              <a:blipFill rotWithShape="1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14400" y="3352800"/>
                <a:ext cx="1159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b="0" i="1" smtClean="0"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52800"/>
                <a:ext cx="1159741" cy="338554"/>
              </a:xfrm>
              <a:prstGeom prst="rect">
                <a:avLst/>
              </a:prstGeom>
              <a:blipFill rotWithShape="1"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19400" y="3352800"/>
                <a:ext cx="5293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352800"/>
                <a:ext cx="529312" cy="338554"/>
              </a:xfrm>
              <a:prstGeom prst="rect">
                <a:avLst/>
              </a:prstGeom>
              <a:blipFill rotWithShape="1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2400" y="39624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962400"/>
                <a:ext cx="694036" cy="5598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85800" y="4114800"/>
                <a:ext cx="10988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𝑥𝑠𝑒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14800"/>
                <a:ext cx="1098827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600200" y="4114800"/>
                <a:ext cx="10308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</m:t>
                      </m:r>
                      <m:r>
                        <a:rPr lang="en-GB" sz="1600" b="0" i="1" smtClean="0">
                          <a:latin typeface="Cambria Math"/>
                        </a:rPr>
                        <m:t>𝑡𝑎𝑛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114800"/>
                <a:ext cx="1030859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3048000" y="2971800"/>
            <a:ext cx="4572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3048000" y="3657600"/>
            <a:ext cx="4572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3505200" y="3124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76600" y="3810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</p:spTree>
    <p:extLst>
      <p:ext uri="{BB962C8B-B14F-4D97-AF65-F5344CB8AC3E}">
        <p14:creationId xmlns:p14="http://schemas.microsoft.com/office/powerpoint/2010/main" val="29038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4" grpId="0"/>
      <p:bldP spid="25" grpId="0"/>
      <p:bldP spid="36" grpId="0"/>
      <p:bldP spid="37" grpId="0"/>
      <p:bldP spid="38" grpId="0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/>
      <p:bldP spid="5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9897" y="2819400"/>
            <a:ext cx="58221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1200000"/>
              </a:camera>
              <a:lightRig rig="flat" dir="tl">
                <a:rot lat="0" lon="0" rev="6600000"/>
              </a:lightRig>
            </a:scene3d>
            <a:sp3d extrusionH="114300" contourW="8890" prstMaterial="dkEdge">
              <a:bevelT w="38100" h="31750"/>
              <a:extrusionClr>
                <a:schemeClr val="tx1"/>
              </a:extrusionClr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Teachings for Exercise 8I</a:t>
            </a:r>
            <a:endParaRPr lang="en-US" sz="4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6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81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know how to differentiate the last 3 Trigonometric functions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8I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2286000"/>
                <a:ext cx="12429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𝑐𝑜𝑠𝑒𝑐𝑥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0"/>
                <a:ext cx="1242969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2743200"/>
                <a:ext cx="1024961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𝑠𝑖𝑛𝑥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024961" cy="5550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3429000"/>
                <a:ext cx="1398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29000"/>
                <a:ext cx="1398973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3962400"/>
                <a:ext cx="1671483" cy="5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=−(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62400"/>
                <a:ext cx="1671483" cy="5582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0680" y="4096512"/>
                <a:ext cx="8288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" y="4096512"/>
                <a:ext cx="828881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7244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24400"/>
                <a:ext cx="694036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2856" y="4764024"/>
                <a:ext cx="931345" cy="514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𝑐𝑜𝑠𝑥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𝑠𝑖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56" y="4764024"/>
                <a:ext cx="931345" cy="514115"/>
              </a:xfrm>
              <a:prstGeom prst="rect">
                <a:avLst/>
              </a:prstGeom>
              <a:blipFill rotWithShape="1"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" y="54864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86400"/>
                <a:ext cx="694036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5424" y="5489448"/>
                <a:ext cx="826188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𝑠𝑖𝑛𝑥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24" y="5489448"/>
                <a:ext cx="826188" cy="5550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0368" y="5516880"/>
                <a:ext cx="895309" cy="514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𝑐𝑜𝑠𝑥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𝑠𝑖𝑛𝑥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368" y="5516880"/>
                <a:ext cx="895309" cy="514115"/>
              </a:xfrm>
              <a:prstGeom prst="rect">
                <a:avLst/>
              </a:prstGeom>
              <a:blipFill rotWithShape="1"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" y="6172200"/>
                <a:ext cx="1909818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𝑐𝑜𝑠𝑒𝑐𝑥𝑐𝑜𝑡𝑥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72200"/>
                <a:ext cx="1909818" cy="5598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1447800" y="2438400"/>
            <a:ext cx="4572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676400" y="259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</a:p>
        </p:txBody>
      </p:sp>
      <p:sp>
        <p:nvSpPr>
          <p:cNvPr id="18" name="Arc 17"/>
          <p:cNvSpPr/>
          <p:nvPr/>
        </p:nvSpPr>
        <p:spPr>
          <a:xfrm>
            <a:off x="1447800" y="3048000"/>
            <a:ext cx="457200" cy="5334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2209800" y="3581400"/>
            <a:ext cx="4572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2209800" y="4343400"/>
            <a:ext cx="4572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2209800" y="5105400"/>
            <a:ext cx="4572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2209800" y="5867400"/>
            <a:ext cx="4572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676400" y="3200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0800" y="3657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0800" y="4572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90800" y="5181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Imagine as 2 separate fractions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90800" y="6096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 them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8800" y="26670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0" y="32766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19800" y="2667000"/>
                <a:ext cx="12429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𝑐𝑜𝑠𝑒𝑐𝑥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667000"/>
                <a:ext cx="1242969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9800" y="3124200"/>
                <a:ext cx="1909818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𝑐𝑜𝑠𝑒𝑐𝑥𝑐𝑜𝑡𝑥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124200"/>
                <a:ext cx="1909818" cy="5598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638800" y="41910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0" y="48006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9800" y="4191000"/>
                <a:ext cx="15722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𝑐𝑜𝑠𝑒𝑐</m:t>
                      </m:r>
                      <m:r>
                        <a:rPr lang="en-GB" sz="1600" b="0" i="1" smtClean="0">
                          <a:latin typeface="Cambria Math"/>
                        </a:rPr>
                        <m:t>⁡</m:t>
                      </m:r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191000"/>
                <a:ext cx="1572225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19800" y="4648200"/>
                <a:ext cx="2964081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𝑐𝑜𝑠𝑒𝑐𝑓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  <m:r>
                        <a:rPr lang="en-GB" sz="1600" b="0" i="1" smtClean="0">
                          <a:latin typeface="Cambria Math"/>
                        </a:rPr>
                        <m:t>𝑐𝑜𝑡𝑓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648200"/>
                <a:ext cx="2964081" cy="55983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257800" y="2667000"/>
            <a:ext cx="25908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257800" y="4191000"/>
            <a:ext cx="36576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26186"/>
          <a:stretch/>
        </p:blipFill>
        <p:spPr>
          <a:xfrm>
            <a:off x="228600" y="76200"/>
            <a:ext cx="533400" cy="13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0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81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know how to differentiate the last 3 Trigonometric functions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8I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2286000"/>
                <a:ext cx="10393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𝑠𝑒𝑐𝑥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0"/>
                <a:ext cx="1039387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2743200"/>
                <a:ext cx="1045799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𝑐𝑜𝑠𝑥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045799" cy="5550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3429000"/>
                <a:ext cx="14198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29000"/>
                <a:ext cx="1419812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3962400"/>
                <a:ext cx="169232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=−(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62400"/>
                <a:ext cx="1692323" cy="5598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0680" y="4096512"/>
                <a:ext cx="9619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(−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" y="4096512"/>
                <a:ext cx="961930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7244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24400"/>
                <a:ext cx="694036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000" y="4736592"/>
                <a:ext cx="768287" cy="551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𝑠𝑖𝑛𝑥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𝑐𝑜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736592"/>
                <a:ext cx="768287" cy="55168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" y="54864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86400"/>
                <a:ext cx="694036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5424" y="5489448"/>
                <a:ext cx="658963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𝑐𝑜𝑠𝑥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24" y="5489448"/>
                <a:ext cx="658963" cy="5550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28344" y="5489448"/>
                <a:ext cx="895309" cy="551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𝑠𝑖𝑛𝑥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𝑐𝑜𝑠𝑥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44" y="5489448"/>
                <a:ext cx="895309" cy="55168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" y="6172200"/>
                <a:ext cx="1579600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𝑠𝑒𝑐𝑥𝑡𝑎𝑛𝑥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72200"/>
                <a:ext cx="1579600" cy="5598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1447800" y="2438400"/>
            <a:ext cx="4572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676400" y="259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</a:p>
        </p:txBody>
      </p:sp>
      <p:sp>
        <p:nvSpPr>
          <p:cNvPr id="18" name="Arc 17"/>
          <p:cNvSpPr/>
          <p:nvPr/>
        </p:nvSpPr>
        <p:spPr>
          <a:xfrm>
            <a:off x="1447800" y="3048000"/>
            <a:ext cx="457200" cy="5334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2362200" y="3581400"/>
            <a:ext cx="4572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2362200" y="4343400"/>
            <a:ext cx="4572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2362200" y="5105400"/>
            <a:ext cx="4572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2362200" y="5867400"/>
            <a:ext cx="4572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676400" y="3200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43200" y="3657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0" y="4572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43200" y="5181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Imagine as 2 separate fractions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43200" y="6096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 them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8800" y="26670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0" y="32766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19800" y="2667000"/>
                <a:ext cx="10393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𝑠𝑒𝑐𝑥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667000"/>
                <a:ext cx="1039387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9800" y="3124200"/>
                <a:ext cx="1579600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𝑠𝑒𝑐𝑥𝑡𝑎𝑛𝑥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124200"/>
                <a:ext cx="1579600" cy="5598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638800" y="41910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0" y="48006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9800" y="4191000"/>
                <a:ext cx="13686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𝑠𝑒𝑐</m:t>
                      </m:r>
                      <m:r>
                        <a:rPr lang="en-GB" sz="1600" b="0" i="1" smtClean="0">
                          <a:latin typeface="Cambria Math"/>
                        </a:rPr>
                        <m:t>⁡</m:t>
                      </m:r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191000"/>
                <a:ext cx="1368643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19800" y="4648200"/>
                <a:ext cx="2634247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𝑠𝑒𝑐𝑓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𝑡𝑎𝑛𝑓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648200"/>
                <a:ext cx="2634247" cy="55983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257800" y="2667000"/>
            <a:ext cx="22860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257800" y="4191000"/>
            <a:ext cx="33528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26186"/>
          <a:stretch/>
        </p:blipFill>
        <p:spPr>
          <a:xfrm>
            <a:off x="228600" y="76200"/>
            <a:ext cx="533400" cy="13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9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81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know how to differentiate the last 3 Trigonometric functions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8I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2286000"/>
                <a:ext cx="103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𝑐𝑜𝑡𝑥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0"/>
                <a:ext cx="103297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2743200"/>
                <a:ext cx="1060227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𝑡𝑎𝑛𝑥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43200"/>
                <a:ext cx="1060227" cy="5549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3429000"/>
                <a:ext cx="1434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𝑡𝑎𝑛𝑥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29000"/>
                <a:ext cx="1434239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3962400"/>
                <a:ext cx="1706749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=−(</m:t>
                      </m:r>
                      <m:r>
                        <a:rPr lang="en-GB" sz="1600" b="0" i="1" smtClean="0">
                          <a:latin typeface="Cambria Math"/>
                        </a:rPr>
                        <m:t>𝑡𝑎𝑛𝑥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62400"/>
                <a:ext cx="1706749" cy="5598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58112" y="4087368"/>
                <a:ext cx="9321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112" y="4087368"/>
                <a:ext cx="932115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7244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24400"/>
                <a:ext cx="694036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6280" y="4709160"/>
                <a:ext cx="96507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𝑠𝑒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𝑡𝑎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" y="4709160"/>
                <a:ext cx="965072" cy="586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" y="54864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86400"/>
                <a:ext cx="694036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5424" y="5489448"/>
                <a:ext cx="950260" cy="584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𝑠𝑒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24" y="5489448"/>
                <a:ext cx="950260" cy="5848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02664" y="5516880"/>
                <a:ext cx="1013354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𝑡𝑎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664" y="5516880"/>
                <a:ext cx="1013354" cy="5549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1447800" y="2438400"/>
            <a:ext cx="4572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676400" y="259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</a:p>
        </p:txBody>
      </p:sp>
      <p:sp>
        <p:nvSpPr>
          <p:cNvPr id="18" name="Arc 17"/>
          <p:cNvSpPr/>
          <p:nvPr/>
        </p:nvSpPr>
        <p:spPr>
          <a:xfrm>
            <a:off x="1447800" y="3048000"/>
            <a:ext cx="457200" cy="5334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2362200" y="3581400"/>
            <a:ext cx="4572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2362200" y="4343400"/>
            <a:ext cx="4572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2362200" y="5105400"/>
            <a:ext cx="4572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2362200" y="5867400"/>
            <a:ext cx="4572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676400" y="3200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43200" y="3657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0" y="4572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43200" y="5181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Imagine as 2 separate fractions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43200" y="6096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 them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8800" y="26670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0" y="32766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19800" y="2667000"/>
                <a:ext cx="103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𝑐𝑜𝑡𝑥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667000"/>
                <a:ext cx="1032975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9800" y="3124200"/>
                <a:ext cx="1625124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124200"/>
                <a:ext cx="1625124" cy="5598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638800" y="41910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0" y="48006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9800" y="4191000"/>
                <a:ext cx="13606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𝑐𝑜𝑡</m:t>
                      </m:r>
                      <m:r>
                        <a:rPr lang="en-GB" sz="1600" b="0" i="1" smtClean="0">
                          <a:latin typeface="Cambria Math"/>
                        </a:rPr>
                        <m:t>⁡</m:t>
                      </m:r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191000"/>
                <a:ext cx="1360694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19800" y="4648200"/>
                <a:ext cx="2385012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𝑐𝑜𝑠𝑒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648200"/>
                <a:ext cx="2385012" cy="55983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257800" y="2667000"/>
            <a:ext cx="24384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257800" y="4191000"/>
            <a:ext cx="31242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5552" y="6169152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" y="6169152"/>
                <a:ext cx="694036" cy="55983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22376" y="6172200"/>
                <a:ext cx="956352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𝑐𝑜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6" y="6172200"/>
                <a:ext cx="956352" cy="55502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81328" y="6153912"/>
                <a:ext cx="1030923" cy="601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𝑐𝑜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𝑠𝑖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328" y="6153912"/>
                <a:ext cx="1030923" cy="60144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 flipV="1">
            <a:off x="1801368" y="6227064"/>
            <a:ext cx="576072" cy="201168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002792" y="6507480"/>
            <a:ext cx="576072" cy="201168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514600" y="6629400"/>
            <a:ext cx="21336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648200" y="5943600"/>
            <a:ext cx="0" cy="68580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648200" y="5943600"/>
            <a:ext cx="457200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05400" y="5638800"/>
                <a:ext cx="1436804" cy="559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𝑠𝑖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638800"/>
                <a:ext cx="1436804" cy="55989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05400" y="6298103"/>
                <a:ext cx="162512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6298103"/>
                <a:ext cx="1625125" cy="55983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6477000" y="5943600"/>
            <a:ext cx="4572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705600" y="6172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26186"/>
          <a:stretch/>
        </p:blipFill>
        <p:spPr>
          <a:xfrm>
            <a:off x="228600" y="76200"/>
            <a:ext cx="533400" cy="13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/>
      <p:bldP spid="39" grpId="0"/>
      <p:bldP spid="40" grpId="0"/>
      <p:bldP spid="54" grpId="0"/>
      <p:bldP spid="55" grpId="0"/>
      <p:bldP spid="56" grpId="0" animBg="1"/>
      <p:bldP spid="5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200" y="76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381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1000" y="76200"/>
                <a:ext cx="978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𝑐𝑜𝑠𝑒𝑐𝑥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"/>
                <a:ext cx="978024" cy="2769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57200" y="304800"/>
                <a:ext cx="1478161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=−</m:t>
                      </m:r>
                      <m:r>
                        <a:rPr lang="en-GB" sz="1200" b="0" i="1" smtClean="0">
                          <a:latin typeface="Cambria Math"/>
                        </a:rPr>
                        <m:t>𝑐𝑜𝑠𝑒𝑐𝑥𝑐𝑜𝑡𝑥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"/>
                <a:ext cx="1478161" cy="442942"/>
              </a:xfrm>
              <a:prstGeom prst="rect">
                <a:avLst/>
              </a:prstGeom>
              <a:blipFill rotWithShape="1">
                <a:blip r:embed="rId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6200" y="838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0" y="1143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81000" y="838200"/>
                <a:ext cx="1225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𝑐𝑜𝑠𝑒𝑐</m:t>
                      </m:r>
                      <m:r>
                        <a:rPr lang="en-GB" sz="1200" b="0" i="1" smtClean="0">
                          <a:latin typeface="Cambria Math"/>
                        </a:rPr>
                        <m:t>⁡</m:t>
                      </m:r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38200"/>
                <a:ext cx="1225720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57200" y="1066800"/>
                <a:ext cx="2273186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𝑐𝑜𝑠𝑒𝑐𝑓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r>
                        <a:rPr lang="en-GB" sz="1200" b="0" i="1" smtClean="0">
                          <a:latin typeface="Cambria Math"/>
                        </a:rPr>
                        <m:t>𝑐𝑜𝑡𝑓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6800"/>
                <a:ext cx="2273186" cy="442942"/>
              </a:xfrm>
              <a:prstGeom prst="rect">
                <a:avLst/>
              </a:prstGeom>
              <a:blipFill rotWithShape="1">
                <a:blip r:embed="rId5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3733800" y="76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81400" y="381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038600" y="76200"/>
                <a:ext cx="8257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𝑠𝑒𝑐𝑥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76200"/>
                <a:ext cx="825739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038600" y="304800"/>
                <a:ext cx="1231299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𝑠𝑒𝑐𝑥𝑡𝑎𝑛𝑥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04800"/>
                <a:ext cx="1231299" cy="442942"/>
              </a:xfrm>
              <a:prstGeom prst="rect">
                <a:avLst/>
              </a:prstGeom>
              <a:blipFill rotWithShape="1">
                <a:blip r:embed="rId7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3733800" y="838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1143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038600" y="838200"/>
                <a:ext cx="1073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𝑠𝑒𝑐</m:t>
                      </m:r>
                      <m:r>
                        <a:rPr lang="en-GB" sz="1200" b="0" i="1" smtClean="0">
                          <a:latin typeface="Cambria Math"/>
                        </a:rPr>
                        <m:t>⁡</m:t>
                      </m:r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838200"/>
                <a:ext cx="1073434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070189" y="1066800"/>
                <a:ext cx="2025811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𝑠𝑒𝑐𝑓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𝑡𝑎𝑛𝑓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189" y="1066800"/>
                <a:ext cx="2025811" cy="442942"/>
              </a:xfrm>
              <a:prstGeom prst="rect">
                <a:avLst/>
              </a:prstGeom>
              <a:blipFill rotWithShape="1">
                <a:blip r:embed="rId9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6985059" y="76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32659" y="381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89859" y="76200"/>
                <a:ext cx="8209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𝑐𝑜𝑡𝑥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59" y="76200"/>
                <a:ext cx="820930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289859" y="304800"/>
                <a:ext cx="1266244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=−</m:t>
                      </m:r>
                      <m:r>
                        <a:rPr lang="en-GB" sz="1200" b="0" i="1" smtClean="0">
                          <a:latin typeface="Cambria Math"/>
                        </a:rPr>
                        <m:t>𝑐𝑜𝑠𝑒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59" y="304800"/>
                <a:ext cx="1266244" cy="442942"/>
              </a:xfrm>
              <a:prstGeom prst="rect">
                <a:avLst/>
              </a:prstGeom>
              <a:blipFill rotWithShape="1">
                <a:blip r:embed="rId11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6985059" y="838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56459" y="1143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289859" y="838200"/>
                <a:ext cx="10675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𝑐𝑜𝑡</m:t>
                      </m:r>
                      <m:r>
                        <a:rPr lang="en-GB" sz="1200" b="0" i="1" smtClean="0">
                          <a:latin typeface="Cambria Math"/>
                        </a:rPr>
                        <m:t>⁡</m:t>
                      </m:r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59" y="838200"/>
                <a:ext cx="1067536" cy="276999"/>
              </a:xfrm>
              <a:prstGeom prst="rect">
                <a:avLst/>
              </a:prstGeom>
              <a:blipFill rotWithShape="1">
                <a:blip r:embed="rId1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289859" y="1066800"/>
                <a:ext cx="1838901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𝑐𝑜𝑠𝑒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59" y="1066800"/>
                <a:ext cx="1838901" cy="442942"/>
              </a:xfrm>
              <a:prstGeom prst="rect">
                <a:avLst/>
              </a:prstGeom>
              <a:blipFill rotWithShape="1">
                <a:blip r:embed="rId1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76200" y="1752600"/>
            <a:ext cx="1558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Differentiate: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" y="2133600"/>
                <a:ext cx="10297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133600"/>
                <a:ext cx="1029705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Arc 80"/>
          <p:cNvSpPr/>
          <p:nvPr/>
        </p:nvSpPr>
        <p:spPr>
          <a:xfrm>
            <a:off x="1143000" y="2286000"/>
            <a:ext cx="533400" cy="4572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1600200" y="2362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581400" y="76200"/>
            <a:ext cx="1676400" cy="685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152400" y="2590800"/>
                <a:ext cx="11644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=(</m:t>
                      </m:r>
                      <m:r>
                        <a:rPr lang="en-GB" sz="1400" b="0" i="1" smtClean="0">
                          <a:latin typeface="Cambria Math"/>
                        </a:rPr>
                        <m:t>𝑠𝑒𝑐𝑥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590800"/>
                <a:ext cx="1164421" cy="307777"/>
              </a:xfrm>
              <a:prstGeom prst="rect">
                <a:avLst/>
              </a:prstGeom>
              <a:blipFill rotWithShape="1"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152400" y="3048000"/>
                <a:ext cx="1368003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=3(</m:t>
                      </m:r>
                      <m:r>
                        <a:rPr lang="en-GB" sz="1400" b="0" i="1" smtClean="0">
                          <a:latin typeface="Cambria Math"/>
                        </a:rPr>
                        <m:t>𝑠𝑒𝑐𝑥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48000"/>
                <a:ext cx="1368003" cy="499945"/>
              </a:xfrm>
              <a:prstGeom prst="rect">
                <a:avLst/>
              </a:prstGeom>
              <a:blipFill rotWithShape="1">
                <a:blip r:embed="rId1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1258824" y="3160776"/>
                <a:ext cx="11118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𝑠𝑒𝑐𝑥𝑡𝑎𝑛𝑥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824" y="3160776"/>
                <a:ext cx="1111843" cy="307777"/>
              </a:xfrm>
              <a:prstGeom prst="rect">
                <a:avLst/>
              </a:prstGeom>
              <a:blipFill rotWithShape="1">
                <a:blip r:embed="rId1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152400" y="3657600"/>
                <a:ext cx="1601977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𝑥𝑡𝑎𝑛𝑥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657600"/>
                <a:ext cx="1601977" cy="501356"/>
              </a:xfrm>
              <a:prstGeom prst="rect">
                <a:avLst/>
              </a:prstGeom>
              <a:blipFill rotWithShape="1">
                <a:blip r:embed="rId1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Arc 145"/>
          <p:cNvSpPr/>
          <p:nvPr/>
        </p:nvSpPr>
        <p:spPr>
          <a:xfrm>
            <a:off x="2133600" y="2743200"/>
            <a:ext cx="533400" cy="5334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Arc 146"/>
          <p:cNvSpPr/>
          <p:nvPr/>
        </p:nvSpPr>
        <p:spPr>
          <a:xfrm>
            <a:off x="2133600" y="3276600"/>
            <a:ext cx="5334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TextBox 147"/>
          <p:cNvSpPr txBox="1"/>
          <p:nvPr/>
        </p:nvSpPr>
        <p:spPr>
          <a:xfrm>
            <a:off x="2590800" y="2743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590800" y="3505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</p:spTree>
    <p:extLst>
      <p:ext uri="{BB962C8B-B14F-4D97-AF65-F5344CB8AC3E}">
        <p14:creationId xmlns:p14="http://schemas.microsoft.com/office/powerpoint/2010/main" val="33613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128" grpId="0" animBg="1"/>
      <p:bldP spid="142" grpId="0"/>
      <p:bldP spid="143" grpId="0"/>
      <p:bldP spid="144" grpId="0"/>
      <p:bldP spid="145" grpId="0"/>
      <p:bldP spid="146" grpId="0" animBg="1"/>
      <p:bldP spid="147" grpId="0" animBg="1"/>
      <p:bldP spid="148" grpId="0"/>
      <p:bldP spid="14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200" y="76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381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1000" y="76200"/>
                <a:ext cx="978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𝑐𝑜𝑠𝑒𝑐𝑥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"/>
                <a:ext cx="978024" cy="2769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57200" y="304800"/>
                <a:ext cx="1478161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=−</m:t>
                      </m:r>
                      <m:r>
                        <a:rPr lang="en-GB" sz="1200" b="0" i="1" smtClean="0">
                          <a:latin typeface="Cambria Math"/>
                        </a:rPr>
                        <m:t>𝑐𝑜𝑠𝑒𝑐𝑥𝑐𝑜𝑡𝑥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"/>
                <a:ext cx="1478161" cy="442942"/>
              </a:xfrm>
              <a:prstGeom prst="rect">
                <a:avLst/>
              </a:prstGeom>
              <a:blipFill rotWithShape="1">
                <a:blip r:embed="rId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6200" y="838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0" y="1143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81000" y="838200"/>
                <a:ext cx="1225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𝑐𝑜𝑠𝑒𝑐</m:t>
                      </m:r>
                      <m:r>
                        <a:rPr lang="en-GB" sz="1200" b="0" i="1" smtClean="0">
                          <a:latin typeface="Cambria Math"/>
                        </a:rPr>
                        <m:t>⁡</m:t>
                      </m:r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38200"/>
                <a:ext cx="1225720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57200" y="1066800"/>
                <a:ext cx="2273186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𝑐𝑜𝑠𝑒𝑐𝑓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r>
                        <a:rPr lang="en-GB" sz="1200" b="0" i="1" smtClean="0">
                          <a:latin typeface="Cambria Math"/>
                        </a:rPr>
                        <m:t>𝑐𝑜𝑡𝑓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6800"/>
                <a:ext cx="2273186" cy="442942"/>
              </a:xfrm>
              <a:prstGeom prst="rect">
                <a:avLst/>
              </a:prstGeom>
              <a:blipFill rotWithShape="1">
                <a:blip r:embed="rId5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3733800" y="76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81400" y="381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038600" y="76200"/>
                <a:ext cx="8257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𝑠𝑒𝑐𝑥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76200"/>
                <a:ext cx="825739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038600" y="304800"/>
                <a:ext cx="1231299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𝑠𝑒𝑐𝑥𝑡𝑎𝑛𝑥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04800"/>
                <a:ext cx="1231299" cy="442942"/>
              </a:xfrm>
              <a:prstGeom prst="rect">
                <a:avLst/>
              </a:prstGeom>
              <a:blipFill rotWithShape="1">
                <a:blip r:embed="rId7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3733800" y="838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1143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038600" y="838200"/>
                <a:ext cx="1073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𝑠𝑒𝑐</m:t>
                      </m:r>
                      <m:r>
                        <a:rPr lang="en-GB" sz="1200" b="0" i="1" smtClean="0">
                          <a:latin typeface="Cambria Math"/>
                        </a:rPr>
                        <m:t>⁡</m:t>
                      </m:r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838200"/>
                <a:ext cx="1073434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070189" y="1066800"/>
                <a:ext cx="2025811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𝑠𝑒𝑐𝑓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𝑡𝑎𝑛𝑓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189" y="1066800"/>
                <a:ext cx="2025811" cy="442942"/>
              </a:xfrm>
              <a:prstGeom prst="rect">
                <a:avLst/>
              </a:prstGeom>
              <a:blipFill rotWithShape="1">
                <a:blip r:embed="rId9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6985059" y="76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32659" y="381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89859" y="76200"/>
                <a:ext cx="8209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𝑐𝑜𝑡𝑥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59" y="76200"/>
                <a:ext cx="820930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289859" y="304800"/>
                <a:ext cx="1266244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=−</m:t>
                      </m:r>
                      <m:r>
                        <a:rPr lang="en-GB" sz="1200" b="0" i="1" smtClean="0">
                          <a:latin typeface="Cambria Math"/>
                        </a:rPr>
                        <m:t>𝑐𝑜𝑠𝑒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59" y="304800"/>
                <a:ext cx="1266244" cy="442942"/>
              </a:xfrm>
              <a:prstGeom prst="rect">
                <a:avLst/>
              </a:prstGeom>
              <a:blipFill rotWithShape="1">
                <a:blip r:embed="rId11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6985059" y="838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56459" y="1143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289859" y="838200"/>
                <a:ext cx="10675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𝑐𝑜𝑡</m:t>
                      </m:r>
                      <m:r>
                        <a:rPr lang="en-GB" sz="1200" b="0" i="1" smtClean="0">
                          <a:latin typeface="Cambria Math"/>
                        </a:rPr>
                        <m:t>⁡</m:t>
                      </m:r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59" y="838200"/>
                <a:ext cx="1067536" cy="276999"/>
              </a:xfrm>
              <a:prstGeom prst="rect">
                <a:avLst/>
              </a:prstGeom>
              <a:blipFill rotWithShape="1">
                <a:blip r:embed="rId1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289859" y="1066800"/>
                <a:ext cx="1838901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𝑐𝑜𝑠𝑒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59" y="1066800"/>
                <a:ext cx="1838901" cy="442942"/>
              </a:xfrm>
              <a:prstGeom prst="rect">
                <a:avLst/>
              </a:prstGeom>
              <a:blipFill rotWithShape="1">
                <a:blip r:embed="rId1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76200" y="1752600"/>
            <a:ext cx="1558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Differentiate: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200" y="2133600"/>
                <a:ext cx="1213089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𝑐𝑜𝑠𝑒𝑐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133600"/>
                <a:ext cx="1213089" cy="49705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Arc 80"/>
          <p:cNvSpPr/>
          <p:nvPr/>
        </p:nvSpPr>
        <p:spPr>
          <a:xfrm>
            <a:off x="1447800" y="2362200"/>
            <a:ext cx="5334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1905000" y="243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Use the quotient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6200" y="2667000"/>
                <a:ext cx="1583319" cy="643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667000"/>
                <a:ext cx="1583319" cy="64363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191000" y="2090928"/>
                <a:ext cx="12161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𝑐𝑜𝑠𝑒𝑐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090928"/>
                <a:ext cx="1216167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010400" y="2090928"/>
                <a:ext cx="7637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090928"/>
                <a:ext cx="763799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429000" y="2624328"/>
                <a:ext cx="200003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=−2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𝑐𝑜𝑠𝑒𝑐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𝑥𝑐𝑜𝑡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624328"/>
                <a:ext cx="2000035" cy="501356"/>
              </a:xfrm>
              <a:prstGeom prst="rect">
                <a:avLst/>
              </a:prstGeom>
              <a:blipFill rotWithShape="1">
                <a:blip r:embed="rId18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934200" y="2548128"/>
                <a:ext cx="880241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548128"/>
                <a:ext cx="880241" cy="501356"/>
              </a:xfrm>
              <a:prstGeom prst="rect">
                <a:avLst/>
              </a:prstGeom>
              <a:blipFill rotWithShape="1">
                <a:blip r:embed="rId1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Arc 87"/>
          <p:cNvSpPr/>
          <p:nvPr/>
        </p:nvSpPr>
        <p:spPr>
          <a:xfrm>
            <a:off x="5105400" y="2243328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9" name="Arc 88"/>
          <p:cNvSpPr/>
          <p:nvPr/>
        </p:nvSpPr>
        <p:spPr>
          <a:xfrm>
            <a:off x="7440168" y="2243328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90" name="TextBox 89"/>
          <p:cNvSpPr txBox="1"/>
          <p:nvPr/>
        </p:nvSpPr>
        <p:spPr>
          <a:xfrm>
            <a:off x="5638800" y="239572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924800" y="239572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6200" y="3429000"/>
                <a:ext cx="63036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429000"/>
                <a:ext cx="630365" cy="501356"/>
              </a:xfrm>
              <a:prstGeom prst="rect">
                <a:avLst/>
              </a:prstGeom>
              <a:blipFill rotWithShape="1">
                <a:blip r:embed="rId2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79120" y="3419856"/>
                <a:ext cx="573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3419856"/>
                <a:ext cx="573811" cy="307777"/>
              </a:xfrm>
              <a:prstGeom prst="rect">
                <a:avLst/>
              </a:prstGeom>
              <a:blipFill rotWithShape="1">
                <a:blip r:embed="rId2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914400" y="34290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i="1">
                          <a:latin typeface="Cambria Math"/>
                        </a:rPr>
                        <m:t>−2</m:t>
                      </m:r>
                      <m:r>
                        <a:rPr lang="en-GB" sz="1400" i="1">
                          <a:latin typeface="Cambria Math"/>
                        </a:rPr>
                        <m:t>𝑐𝑜𝑠𝑒𝑐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𝑥𝑐𝑜𝑡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429000"/>
                <a:ext cx="1371600" cy="307777"/>
              </a:xfrm>
              <a:prstGeom prst="rect">
                <a:avLst/>
              </a:prstGeom>
              <a:blipFill rotWithShape="1">
                <a:blip r:embed="rId22"/>
                <a:stretch>
                  <a:fillRect r="-18222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362200" y="34290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  (</m:t>
                      </m:r>
                      <m:r>
                        <a:rPr lang="en-GB" sz="1400" b="0" i="1" smtClean="0">
                          <a:latin typeface="Cambria Math"/>
                        </a:rPr>
                        <m:t>𝑐𝑜𝑠𝑒𝑐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429000"/>
                <a:ext cx="1371600" cy="307777"/>
              </a:xfrm>
              <a:prstGeom prst="rect">
                <a:avLst/>
              </a:prstGeom>
              <a:blipFill rotWithShape="1">
                <a:blip r:embed="rId2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429000" y="34290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429000"/>
                <a:ext cx="533400" cy="307777"/>
              </a:xfrm>
              <a:prstGeom prst="rect">
                <a:avLst/>
              </a:prstGeom>
              <a:blipFill rotWithShape="1">
                <a:blip r:embed="rId2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609600" y="3733800"/>
            <a:ext cx="33528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981200" y="37338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733800"/>
                <a:ext cx="533400" cy="307777"/>
              </a:xfrm>
              <a:prstGeom prst="rect">
                <a:avLst/>
              </a:prstGeom>
              <a:blipFill rotWithShape="1">
                <a:blip r:embed="rId25"/>
                <a:stretch>
                  <a:fillRect r="-1136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76200" y="4114800"/>
                <a:ext cx="63036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114800"/>
                <a:ext cx="630365" cy="501356"/>
              </a:xfrm>
              <a:prstGeom prst="rect">
                <a:avLst/>
              </a:prstGeom>
              <a:blipFill rotWithShape="1">
                <a:blip r:embed="rId2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85800" y="41148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GB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𝑐𝑜𝑠𝑒𝑐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𝑥𝑐𝑜𝑡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14800"/>
                <a:ext cx="1371600" cy="307777"/>
              </a:xfrm>
              <a:prstGeom prst="rect">
                <a:avLst/>
              </a:prstGeom>
              <a:blipFill rotWithShape="1">
                <a:blip r:embed="rId27"/>
                <a:stretch>
                  <a:fillRect r="-19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209800" y="41148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   2</m:t>
                      </m:r>
                      <m:r>
                        <a:rPr lang="en-GB" sz="1400" b="0" i="1" smtClean="0">
                          <a:latin typeface="Cambria Math"/>
                        </a:rPr>
                        <m:t>𝑥𝑐𝑜𝑠𝑒𝑐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114800"/>
                <a:ext cx="1371600" cy="307777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Connector 102"/>
          <p:cNvCxnSpPr/>
          <p:nvPr/>
        </p:nvCxnSpPr>
        <p:spPr>
          <a:xfrm>
            <a:off x="685800" y="4419600"/>
            <a:ext cx="28194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905000" y="44196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419600"/>
                <a:ext cx="533400" cy="307777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76200" y="4800600"/>
                <a:ext cx="63036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800600"/>
                <a:ext cx="630365" cy="501356"/>
              </a:xfrm>
              <a:prstGeom prst="rect">
                <a:avLst/>
              </a:prstGeom>
              <a:blipFill rotWithShape="1">
                <a:blip r:embed="rId2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609600" y="480060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−2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𝑐𝑜𝑠𝑒𝑐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00600"/>
                <a:ext cx="1066800" cy="307777"/>
              </a:xfrm>
              <a:prstGeom prst="rect">
                <a:avLst/>
              </a:prstGeom>
              <a:blipFill rotWithShape="1">
                <a:blip r:embed="rId30"/>
                <a:stretch>
                  <a:fillRect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1487424" y="48006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𝑥𝑐𝑜𝑡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 +1)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24" y="4800600"/>
                <a:ext cx="1371600" cy="307777"/>
              </a:xfrm>
              <a:prstGeom prst="rect">
                <a:avLst/>
              </a:prstGeom>
              <a:blipFill rotWithShape="1">
                <a:blip r:embed="rId3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Connector 109"/>
          <p:cNvCxnSpPr/>
          <p:nvPr/>
        </p:nvCxnSpPr>
        <p:spPr>
          <a:xfrm>
            <a:off x="685800" y="5105400"/>
            <a:ext cx="21336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1447800" y="51054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105400"/>
                <a:ext cx="533400" cy="307777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76200" y="5562600"/>
                <a:ext cx="63036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562600"/>
                <a:ext cx="630365" cy="501356"/>
              </a:xfrm>
              <a:prstGeom prst="rect">
                <a:avLst/>
              </a:prstGeom>
              <a:blipFill rotWithShape="1">
                <a:blip r:embed="rId2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609600" y="556260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−2</m:t>
                      </m:r>
                      <m:r>
                        <a:rPr lang="en-GB" sz="1400" i="1">
                          <a:latin typeface="Cambria Math"/>
                        </a:rPr>
                        <m:t>𝑐𝑜𝑠𝑒𝑐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562600"/>
                <a:ext cx="1066800" cy="307777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411224" y="55626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𝑥𝑐𝑜𝑡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 +1)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224" y="5562600"/>
                <a:ext cx="1371600" cy="307777"/>
              </a:xfrm>
              <a:prstGeom prst="rect">
                <a:avLst/>
              </a:prstGeom>
              <a:blipFill rotWithShape="1">
                <a:blip r:embed="rId3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/>
          <p:cNvCxnSpPr/>
          <p:nvPr/>
        </p:nvCxnSpPr>
        <p:spPr>
          <a:xfrm>
            <a:off x="685800" y="5867400"/>
            <a:ext cx="21336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447800" y="58674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67400"/>
                <a:ext cx="533400" cy="307777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Connector 118"/>
          <p:cNvCxnSpPr/>
          <p:nvPr/>
        </p:nvCxnSpPr>
        <p:spPr>
          <a:xfrm flipV="1">
            <a:off x="914400" y="4873752"/>
            <a:ext cx="109728" cy="173736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1725168" y="5099304"/>
            <a:ext cx="109728" cy="173736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Arc 121"/>
          <p:cNvSpPr/>
          <p:nvPr/>
        </p:nvSpPr>
        <p:spPr>
          <a:xfrm>
            <a:off x="3849624" y="3730752"/>
            <a:ext cx="5334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TextBox 122"/>
          <p:cNvSpPr txBox="1"/>
          <p:nvPr/>
        </p:nvSpPr>
        <p:spPr>
          <a:xfrm>
            <a:off x="4306824" y="380695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 brackets</a:t>
            </a:r>
          </a:p>
        </p:txBody>
      </p:sp>
      <p:sp>
        <p:nvSpPr>
          <p:cNvPr id="124" name="Arc 123"/>
          <p:cNvSpPr/>
          <p:nvPr/>
        </p:nvSpPr>
        <p:spPr>
          <a:xfrm>
            <a:off x="3334512" y="4422648"/>
            <a:ext cx="5334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Arc 124"/>
          <p:cNvSpPr/>
          <p:nvPr/>
        </p:nvSpPr>
        <p:spPr>
          <a:xfrm>
            <a:off x="2773680" y="5151120"/>
            <a:ext cx="5334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TextBox 125"/>
          <p:cNvSpPr txBox="1"/>
          <p:nvPr/>
        </p:nvSpPr>
        <p:spPr>
          <a:xfrm>
            <a:off x="3791712" y="463600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Factorise the numerator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285744" y="5245608"/>
            <a:ext cx="210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Remove common factors to the numerator and denominator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0" y="795528"/>
            <a:ext cx="2743200" cy="740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0" name="Straight Connector 129"/>
          <p:cNvCxnSpPr/>
          <p:nvPr/>
        </p:nvCxnSpPr>
        <p:spPr>
          <a:xfrm>
            <a:off x="777240" y="4379976"/>
            <a:ext cx="338328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2340864" y="4370832"/>
            <a:ext cx="457200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2813304" y="4367784"/>
            <a:ext cx="643128" cy="3048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182624" y="4383024"/>
            <a:ext cx="643128" cy="3048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100" grpId="0"/>
      <p:bldP spid="101" grpId="0"/>
      <p:bldP spid="104" grpId="0"/>
      <p:bldP spid="107" grpId="0"/>
      <p:bldP spid="108" grpId="0"/>
      <p:bldP spid="109" grpId="0"/>
      <p:bldP spid="111" grpId="0"/>
      <p:bldP spid="113" grpId="0"/>
      <p:bldP spid="114" grpId="0"/>
      <p:bldP spid="115" grpId="0"/>
      <p:bldP spid="117" grpId="0"/>
      <p:bldP spid="122" grpId="0" animBg="1"/>
      <p:bldP spid="123" grpId="0"/>
      <p:bldP spid="124" grpId="0" animBg="1"/>
      <p:bldP spid="125" grpId="0" animBg="1"/>
      <p:bldP spid="126" grpId="0"/>
      <p:bldP spid="127" grpId="0"/>
      <p:bldP spid="1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200" y="76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381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1000" y="76200"/>
                <a:ext cx="978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𝑐𝑜𝑠𝑒𝑐𝑥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"/>
                <a:ext cx="978024" cy="2769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57200" y="304800"/>
                <a:ext cx="1478161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=−</m:t>
                      </m:r>
                      <m:r>
                        <a:rPr lang="en-GB" sz="1200" b="0" i="1" smtClean="0">
                          <a:latin typeface="Cambria Math"/>
                        </a:rPr>
                        <m:t>𝑐𝑜𝑠𝑒𝑐𝑥𝑐𝑜𝑡𝑥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"/>
                <a:ext cx="1478161" cy="442942"/>
              </a:xfrm>
              <a:prstGeom prst="rect">
                <a:avLst/>
              </a:prstGeom>
              <a:blipFill rotWithShape="1">
                <a:blip r:embed="rId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6200" y="838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0" y="1143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81000" y="838200"/>
                <a:ext cx="1225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𝑐𝑜𝑠𝑒𝑐</m:t>
                      </m:r>
                      <m:r>
                        <a:rPr lang="en-GB" sz="1200" b="0" i="1" smtClean="0">
                          <a:latin typeface="Cambria Math"/>
                        </a:rPr>
                        <m:t>⁡</m:t>
                      </m:r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38200"/>
                <a:ext cx="1225720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57200" y="1066800"/>
                <a:ext cx="2273186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𝑐𝑜𝑠𝑒𝑐𝑓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  <m:r>
                        <a:rPr lang="en-GB" sz="1200" b="0" i="1" smtClean="0">
                          <a:latin typeface="Cambria Math"/>
                        </a:rPr>
                        <m:t>𝑐𝑜𝑡𝑓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6800"/>
                <a:ext cx="2273186" cy="442942"/>
              </a:xfrm>
              <a:prstGeom prst="rect">
                <a:avLst/>
              </a:prstGeom>
              <a:blipFill rotWithShape="1">
                <a:blip r:embed="rId5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3733800" y="76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81400" y="381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038600" y="76200"/>
                <a:ext cx="8257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𝑠𝑒𝑐𝑥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76200"/>
                <a:ext cx="825739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038600" y="304800"/>
                <a:ext cx="1231299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𝑠𝑒𝑐𝑥𝑡𝑎𝑛𝑥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04800"/>
                <a:ext cx="1231299" cy="442942"/>
              </a:xfrm>
              <a:prstGeom prst="rect">
                <a:avLst/>
              </a:prstGeom>
              <a:blipFill rotWithShape="1">
                <a:blip r:embed="rId7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3733800" y="838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1143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038600" y="838200"/>
                <a:ext cx="1073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𝑠𝑒𝑐</m:t>
                      </m:r>
                      <m:r>
                        <a:rPr lang="en-GB" sz="1200" b="0" i="1" smtClean="0">
                          <a:latin typeface="Cambria Math"/>
                        </a:rPr>
                        <m:t>⁡</m:t>
                      </m:r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838200"/>
                <a:ext cx="1073434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070189" y="1066800"/>
                <a:ext cx="2025811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𝑠𝑒𝑐𝑓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𝑡𝑎𝑛𝑓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189" y="1066800"/>
                <a:ext cx="2025811" cy="442942"/>
              </a:xfrm>
              <a:prstGeom prst="rect">
                <a:avLst/>
              </a:prstGeom>
              <a:blipFill rotWithShape="1">
                <a:blip r:embed="rId9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6985059" y="76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32659" y="381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89859" y="76200"/>
                <a:ext cx="8209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𝑐𝑜𝑡𝑥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59" y="76200"/>
                <a:ext cx="820930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289859" y="304800"/>
                <a:ext cx="1266244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=−</m:t>
                      </m:r>
                      <m:r>
                        <a:rPr lang="en-GB" sz="1200" b="0" i="1" smtClean="0">
                          <a:latin typeface="Cambria Math"/>
                        </a:rPr>
                        <m:t>𝑐𝑜𝑠𝑒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59" y="304800"/>
                <a:ext cx="1266244" cy="442942"/>
              </a:xfrm>
              <a:prstGeom prst="rect">
                <a:avLst/>
              </a:prstGeom>
              <a:blipFill rotWithShape="1">
                <a:blip r:embed="rId11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6985059" y="838200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56459" y="1143000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289859" y="838200"/>
                <a:ext cx="10675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𝑐𝑜𝑡</m:t>
                      </m:r>
                      <m:r>
                        <a:rPr lang="en-GB" sz="1200" b="0" i="1" smtClean="0">
                          <a:latin typeface="Cambria Math"/>
                        </a:rPr>
                        <m:t>⁡</m:t>
                      </m:r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59" y="838200"/>
                <a:ext cx="1067536" cy="276999"/>
              </a:xfrm>
              <a:prstGeom prst="rect">
                <a:avLst/>
              </a:prstGeom>
              <a:blipFill rotWithShape="1">
                <a:blip r:embed="rId1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289859" y="1066800"/>
                <a:ext cx="1838901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𝑐𝑜𝑠𝑒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59" y="1066800"/>
                <a:ext cx="1838901" cy="442942"/>
              </a:xfrm>
              <a:prstGeom prst="rect">
                <a:avLst/>
              </a:prstGeom>
              <a:blipFill rotWithShape="1">
                <a:blip r:embed="rId1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19305" r="50066" b="41110"/>
          <a:stretch>
            <a:fillRect/>
          </a:stretch>
        </p:blipFill>
        <p:spPr bwMode="auto">
          <a:xfrm>
            <a:off x="443484" y="2382558"/>
            <a:ext cx="4037076" cy="325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7489" y="3434038"/>
            <a:ext cx="3583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This is all the differentiation you get in the formula booklet, the rest you must learn!</a:t>
            </a:r>
          </a:p>
        </p:txBody>
      </p:sp>
    </p:spTree>
    <p:extLst>
      <p:ext uri="{BB962C8B-B14F-4D97-AF65-F5344CB8AC3E}">
        <p14:creationId xmlns:p14="http://schemas.microsoft.com/office/powerpoint/2010/main" val="10874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9897" y="2819400"/>
            <a:ext cx="58221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1200000"/>
              </a:camera>
              <a:lightRig rig="flat" dir="tl">
                <a:rot lat="0" lon="0" rev="6600000"/>
              </a:lightRig>
            </a:scene3d>
            <a:sp3d extrusionH="114300" contourW="8890" prstMaterial="dkEdge">
              <a:bevelT w="38100" h="31750"/>
              <a:extrusionClr>
                <a:schemeClr val="tx1"/>
              </a:extrusionClr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Teachings for Exercise 8J</a:t>
            </a:r>
            <a:endParaRPr lang="en-US" sz="4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1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764792" cy="320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Differentiate: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8J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1981200"/>
                <a:ext cx="12440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81200"/>
                <a:ext cx="1244059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>
            <a:off x="1752600" y="2133600"/>
            <a:ext cx="4572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209800" y="2209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Use 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2438400"/>
                <a:ext cx="1782604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438400"/>
                <a:ext cx="1782604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38600" y="1752600"/>
                <a:ext cx="8547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752600"/>
                <a:ext cx="85478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53200" y="1752600"/>
                <a:ext cx="10242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752600"/>
                <a:ext cx="1024255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62400" y="2209800"/>
                <a:ext cx="973408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209800"/>
                <a:ext cx="973408" cy="5598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77000" y="2209800"/>
                <a:ext cx="1163717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209800"/>
                <a:ext cx="1163717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4648200" y="1905000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>
            <a:off x="7363968" y="1905000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181600" y="2057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8600" y="2057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2400" y="32004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200400"/>
                <a:ext cx="694036" cy="5598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800" y="3352800"/>
                <a:ext cx="6345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52800"/>
                <a:ext cx="634597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66800" y="3352800"/>
                <a:ext cx="8288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352800"/>
                <a:ext cx="828881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52600" y="3352800"/>
                <a:ext cx="1051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(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352800"/>
                <a:ext cx="1051698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14600" y="3352800"/>
                <a:ext cx="6345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352800"/>
                <a:ext cx="634596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400" y="40386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0"/>
                <a:ext cx="694036" cy="5598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2000" y="4191000"/>
                <a:ext cx="8780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191000"/>
                <a:ext cx="878061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47800" y="4191000"/>
                <a:ext cx="11008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+ 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191000"/>
                <a:ext cx="1100878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2400" y="48006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6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800600"/>
                <a:ext cx="694036" cy="5598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2000" y="4953000"/>
                <a:ext cx="16855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953000"/>
                <a:ext cx="1685590" cy="338554"/>
              </a:xfrm>
              <a:prstGeom prst="rect">
                <a:avLst/>
              </a:prstGeom>
              <a:blipFill rotWithShape="1">
                <a:blip r:embed="rId1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2895600" y="2819400"/>
            <a:ext cx="4572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2895600" y="3581400"/>
            <a:ext cx="4572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2895600" y="4343400"/>
            <a:ext cx="4572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3352800" y="3048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76600" y="3810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76600" y="4572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26186"/>
          <a:stretch/>
        </p:blipFill>
        <p:spPr>
          <a:xfrm>
            <a:off x="228600" y="76200"/>
            <a:ext cx="533400" cy="13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9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200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be able to differentiate a function of a function, using the Chain Rule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8A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2590800"/>
                <a:ext cx="1409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=[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90800"/>
                <a:ext cx="1409873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3200400"/>
                <a:ext cx="240828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[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r>
                        <a:rPr lang="en-GB" b="0" i="1" smtClean="0">
                          <a:latin typeface="Cambria Math"/>
                        </a:rPr>
                        <m:t>′(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200400"/>
                <a:ext cx="2408288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38400" y="2514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The whole function is raised to a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31242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Multiply by the power and reduce it by 1 ‘as usual’</a:t>
            </a:r>
          </a:p>
          <a:p>
            <a:pPr algn="ctr"/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Also multiply by f’(x) 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8200" y="45720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Given that: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81200" y="4495800"/>
                <a:ext cx="1458413" cy="397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495800"/>
                <a:ext cx="1458413" cy="397353"/>
              </a:xfrm>
              <a:prstGeom prst="rect">
                <a:avLst/>
              </a:prstGeom>
              <a:blipFill rotWithShape="1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72000" y="3200400"/>
                <a:ext cx="15904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)=5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00400"/>
                <a:ext cx="1590435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72000" y="4191000"/>
                <a:ext cx="66422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𝑛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91000"/>
                <a:ext cx="664221" cy="4956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5867400" y="1600200"/>
            <a:ext cx="6096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5943600" y="33528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400800" y="167640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 in a ‘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differentiatable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’ form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0800" y="35052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f(x)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" y="49530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Find the value of f’(x) at (4,9)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72000" y="1447800"/>
                <a:ext cx="1458413" cy="397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1458413" cy="397353"/>
              </a:xfrm>
              <a:prstGeom prst="rect">
                <a:avLst/>
              </a:prstGeom>
              <a:blipFill rotWithShape="1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35424" y="1895856"/>
                <a:ext cx="1622303" cy="461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=(5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424" y="1895856"/>
                <a:ext cx="1622303" cy="461986"/>
              </a:xfrm>
              <a:prstGeom prst="rect">
                <a:avLst/>
              </a:prstGeom>
              <a:blipFill rotWithShape="1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334000" y="2438400"/>
                <a:ext cx="240828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[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r>
                        <a:rPr lang="en-GB" b="0" i="1" smtClean="0">
                          <a:latin typeface="Cambria Math"/>
                        </a:rPr>
                        <m:t>′(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438400"/>
                <a:ext cx="2408288" cy="618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72000" y="3733800"/>
                <a:ext cx="12921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𝑓</m:t>
                      </m:r>
                      <m:r>
                        <a:rPr lang="en-GB" sz="1600" b="0" i="1" smtClean="0">
                          <a:latin typeface="Cambria Math"/>
                        </a:rPr>
                        <m:t>′(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)=10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33800"/>
                <a:ext cx="1292149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05400" y="4800600"/>
                <a:ext cx="74167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800600"/>
                <a:ext cx="741677" cy="618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5943600" y="38862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477000" y="4038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n is just the power 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727192" y="4916424"/>
                <a:ext cx="304891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192" y="4916424"/>
                <a:ext cx="304891" cy="4380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806440" y="4876800"/>
                <a:ext cx="1344471" cy="461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(5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4876800"/>
                <a:ext cx="1344471" cy="461986"/>
              </a:xfrm>
              <a:prstGeom prst="rect">
                <a:avLst/>
              </a:prstGeom>
              <a:blipFill rotWithShape="1"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06768" y="4983480"/>
                <a:ext cx="743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(10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768" y="4983480"/>
                <a:ext cx="743922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102352" y="5529072"/>
                <a:ext cx="74167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52" y="5529072"/>
                <a:ext cx="741677" cy="61824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894832" y="5614416"/>
                <a:ext cx="1344471" cy="461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(5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832" y="5614416"/>
                <a:ext cx="1344471" cy="461986"/>
              </a:xfrm>
              <a:prstGeom prst="rect">
                <a:avLst/>
              </a:prstGeom>
              <a:blipFill rotWithShape="1">
                <a:blip r:embed="rId1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705856" y="5711952"/>
                <a:ext cx="4601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5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856" y="5711952"/>
                <a:ext cx="460191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/>
          <p:cNvSpPr/>
          <p:nvPr/>
        </p:nvSpPr>
        <p:spPr>
          <a:xfrm>
            <a:off x="7330440" y="5218176"/>
            <a:ext cx="515112" cy="68884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7763256" y="5242560"/>
            <a:ext cx="118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The ½ and 10x can be combined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Arc 70"/>
          <p:cNvSpPr/>
          <p:nvPr/>
        </p:nvSpPr>
        <p:spPr>
          <a:xfrm>
            <a:off x="7309104" y="5919216"/>
            <a:ext cx="515112" cy="68884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7714488" y="5961888"/>
            <a:ext cx="135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4 from the coordinate (calculator ok!)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446776" y="6165880"/>
                <a:ext cx="76976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776" y="6165880"/>
                <a:ext cx="769763" cy="6127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/>
          <p:nvPr/>
        </p:nvCxnSpPr>
        <p:spPr>
          <a:xfrm>
            <a:off x="6019800" y="2971800"/>
            <a:ext cx="1524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172200" y="2971800"/>
            <a:ext cx="9144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086600" y="2971800"/>
            <a:ext cx="5334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1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42" grpId="0"/>
      <p:bldP spid="45" grpId="0" animBg="1"/>
      <p:bldP spid="46" grpId="0" animBg="1"/>
      <p:bldP spid="47" grpId="0"/>
      <p:bldP spid="48" grpId="0"/>
      <p:bldP spid="34" grpId="0"/>
      <p:bldP spid="35" grpId="0"/>
      <p:bldP spid="49" grpId="0"/>
      <p:bldP spid="51" grpId="0"/>
      <p:bldP spid="53" grpId="0"/>
      <p:bldP spid="55" grpId="0"/>
      <p:bldP spid="56" grpId="0" animBg="1"/>
      <p:bldP spid="57" grpId="0"/>
      <p:bldP spid="58" grpId="0"/>
      <p:bldP spid="59" grpId="0"/>
      <p:bldP spid="60" grpId="0"/>
      <p:bldP spid="61" grpId="0"/>
      <p:bldP spid="63" grpId="0"/>
      <p:bldP spid="64" grpId="0"/>
      <p:bldP spid="69" grpId="0" animBg="1"/>
      <p:bldP spid="70" grpId="0"/>
      <p:bldP spid="71" grpId="0" animBg="1"/>
      <p:bldP spid="72" grpId="0"/>
      <p:bldP spid="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764792" cy="320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Differentiate: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8J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1981200"/>
                <a:ext cx="1024961" cy="559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𝑙𝑛𝑥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𝑠𝑖𝑛𝑥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81200"/>
                <a:ext cx="1024961" cy="5598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>
            <a:off x="1524000" y="2286000"/>
            <a:ext cx="457200" cy="6858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81200" y="2362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Use the quotient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14800" y="1676400"/>
                <a:ext cx="8394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676400"/>
                <a:ext cx="839461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35496" y="1676400"/>
                <a:ext cx="9187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496" y="1676400"/>
                <a:ext cx="918713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38600" y="2133600"/>
                <a:ext cx="784958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133600"/>
                <a:ext cx="784958" cy="501356"/>
              </a:xfrm>
              <a:prstGeom prst="rect">
                <a:avLst/>
              </a:prstGeom>
              <a:blipFill rotWithShape="1"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59296" y="2133600"/>
                <a:ext cx="1043747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296" y="2133600"/>
                <a:ext cx="1043747" cy="501356"/>
              </a:xfrm>
              <a:prstGeom prst="rect">
                <a:avLst/>
              </a:prstGeom>
              <a:blipFill rotWithShape="1"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4724400" y="1828800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Arc 13"/>
          <p:cNvSpPr/>
          <p:nvPr/>
        </p:nvSpPr>
        <p:spPr>
          <a:xfrm>
            <a:off x="7446264" y="1828800"/>
            <a:ext cx="533400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TextBox 14"/>
          <p:cNvSpPr txBox="1"/>
          <p:nvPr/>
        </p:nvSpPr>
        <p:spPr>
          <a:xfrm>
            <a:off x="5257800" y="19812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30896" y="19812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2590800"/>
                <a:ext cx="1583319" cy="643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90800"/>
                <a:ext cx="1583319" cy="64363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-6096" y="3505200"/>
                <a:ext cx="63036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96" y="3505200"/>
                <a:ext cx="630365" cy="501356"/>
              </a:xfrm>
              <a:prstGeom prst="rect">
                <a:avLst/>
              </a:prstGeom>
              <a:blipFill rotWithShape="1"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7200" y="3429000"/>
                <a:ext cx="7287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29000"/>
                <a:ext cx="728726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14400" y="3276600"/>
                <a:ext cx="545149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76600"/>
                <a:ext cx="545149" cy="57637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95400" y="3429000"/>
                <a:ext cx="8601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  (</m:t>
                      </m:r>
                      <m:r>
                        <a:rPr lang="en-GB" sz="1400" b="0" i="1" smtClean="0">
                          <a:latin typeface="Cambria Math"/>
                        </a:rPr>
                        <m:t>𝑙𝑛𝑥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429000"/>
                <a:ext cx="860172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05000" y="3429000"/>
                <a:ext cx="749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429000"/>
                <a:ext cx="749564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533400" y="3810000"/>
            <a:ext cx="19812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66800" y="3810000"/>
                <a:ext cx="8115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𝑠𝑖𝑛𝑥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10000"/>
                <a:ext cx="811504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528" y="4343400"/>
                <a:ext cx="63036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" y="4343400"/>
                <a:ext cx="630365" cy="501356"/>
              </a:xfrm>
              <a:prstGeom prst="rect">
                <a:avLst/>
              </a:prstGeom>
              <a:blipFill rotWithShape="1"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3128" y="4191000"/>
                <a:ext cx="581249" cy="49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𝑠𝑖𝑛𝑥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" y="4191000"/>
                <a:ext cx="581249" cy="49276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66800" y="4267200"/>
                <a:ext cx="10717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  </m:t>
                      </m:r>
                      <m:r>
                        <a:rPr lang="en-GB" sz="1400" b="0" i="1" smtClean="0">
                          <a:latin typeface="Cambria Math"/>
                        </a:rPr>
                        <m:t>𝑙𝑛𝑥𝑐𝑜𝑠𝑥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267200"/>
                <a:ext cx="1071768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90600" y="4648200"/>
                <a:ext cx="6728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48200"/>
                <a:ext cx="672813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643128" y="4648200"/>
            <a:ext cx="149047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6576" y="5181600"/>
                <a:ext cx="63036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" y="5181600"/>
                <a:ext cx="630365" cy="501356"/>
              </a:xfrm>
              <a:prstGeom prst="rect">
                <a:avLst/>
              </a:prstGeom>
              <a:blipFill rotWithShape="1"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6176" y="5029200"/>
                <a:ext cx="1511248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𝑠𝑖𝑛𝑥</m:t>
                          </m:r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r>
                            <a:rPr lang="en-GB" sz="1400" i="1">
                              <a:latin typeface="Cambria Math"/>
                            </a:rPr>
                            <m:t>𝑥𝑙𝑛𝑥𝑐𝑜𝑠𝑥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76" y="5029200"/>
                <a:ext cx="1511248" cy="50135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93648" y="5486400"/>
                <a:ext cx="6728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𝑠𝑖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48" y="5486400"/>
                <a:ext cx="672813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646176" y="5486400"/>
            <a:ext cx="1490472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3528" y="6019800"/>
                <a:ext cx="63036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" y="6019800"/>
                <a:ext cx="630365" cy="501356"/>
              </a:xfrm>
              <a:prstGeom prst="rect">
                <a:avLst/>
              </a:prstGeom>
              <a:blipFill rotWithShape="1"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09600" y="6019800"/>
                <a:ext cx="1511248" cy="514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𝑠𝑖𝑛𝑥</m:t>
                          </m:r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r>
                            <a:rPr lang="en-GB" sz="1400" i="1">
                              <a:latin typeface="Cambria Math"/>
                            </a:rPr>
                            <m:t>𝑥𝑙𝑛𝑥𝑐𝑜𝑠𝑥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𝑥𝑠𝑖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19800"/>
                <a:ext cx="1511248" cy="51450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2590800" y="3048000"/>
            <a:ext cx="4572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2590800" y="3886200"/>
            <a:ext cx="4572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2590800" y="4724400"/>
            <a:ext cx="4572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2590800" y="5562600"/>
            <a:ext cx="4572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2971800" y="3276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971800" y="4114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048000" y="4800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 </a:t>
            </a:r>
            <a:r>
              <a:rPr lang="en-GB" sz="1200" dirty="0" err="1" smtClean="0">
                <a:solidFill>
                  <a:srgbClr val="FF0000"/>
                </a:solidFill>
                <a:latin typeface="Comic Sans MS" pitchFamily="66" charset="0"/>
              </a:rPr>
              <a:t>lnxcosx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so it can be grouped (multiply top and bottom by x)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0" y="57912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26186"/>
          <a:stretch/>
        </p:blipFill>
        <p:spPr>
          <a:xfrm>
            <a:off x="228600" y="76200"/>
            <a:ext cx="533400" cy="13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9" grpId="0"/>
      <p:bldP spid="50" grpId="0"/>
      <p:bldP spid="52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Summary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itchFamily="66" charset="0"/>
              </a:rPr>
              <a:t>We have learnt how to differentiate combined functions using the Chain, Product and Quotient Rules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We have also seen how to differentiate the exponential, logarithmic and trigonometric functions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Remember that all this can be used alongside finding equations of tangents, </a:t>
            </a:r>
            <a:r>
              <a:rPr lang="en-GB" dirty="0" err="1" smtClean="0">
                <a:latin typeface="Comic Sans MS" pitchFamily="66" charset="0"/>
              </a:rPr>
              <a:t>normals</a:t>
            </a:r>
            <a:r>
              <a:rPr lang="en-GB" dirty="0" smtClean="0">
                <a:latin typeface="Comic Sans MS" pitchFamily="66" charset="0"/>
              </a:rPr>
              <a:t> and turning points!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200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be able to differentiate a function of a function, using the Chain Rule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8A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2667000"/>
                <a:ext cx="161736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67000"/>
                <a:ext cx="1617366" cy="61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33600" y="2438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This is another form of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2971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y is a function of u, and u is a function of x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038600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Given that: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00200" y="4038600"/>
                <a:ext cx="15868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−7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038600"/>
                <a:ext cx="158684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57200" y="4724400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Calculate 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4724400"/>
            <a:ext cx="2045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using the chain rule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71600" y="4572000"/>
                <a:ext cx="504433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572000"/>
                <a:ext cx="504433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038600" y="3048000"/>
                <a:ext cx="1325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−7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048000"/>
                <a:ext cx="1325106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91200" y="1600200"/>
                <a:ext cx="15868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−7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600200"/>
                <a:ext cx="1586845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91200" y="2133600"/>
                <a:ext cx="161736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133600"/>
                <a:ext cx="1617366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781800" y="3048000"/>
                <a:ext cx="8497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048000"/>
                <a:ext cx="849720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038600" y="3429000"/>
                <a:ext cx="134222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−7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429000"/>
                <a:ext cx="1342226" cy="5598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781800" y="3429000"/>
                <a:ext cx="108542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𝑑𝑢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429000"/>
                <a:ext cx="1085425" cy="5598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/>
          <p:cNvSpPr/>
          <p:nvPr/>
        </p:nvSpPr>
        <p:spPr>
          <a:xfrm>
            <a:off x="5029200" y="32004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486400" y="3048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Let u be the part in brackets, and 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" name="Arc 76"/>
          <p:cNvSpPr/>
          <p:nvPr/>
        </p:nvSpPr>
        <p:spPr>
          <a:xfrm>
            <a:off x="7543800" y="32004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8001000" y="3124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y in terms of u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038600" y="4343400"/>
                <a:ext cx="74167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343400"/>
                <a:ext cx="741678" cy="6182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648200" y="4495800"/>
                <a:ext cx="612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495800"/>
                <a:ext cx="61202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029200" y="4495800"/>
                <a:ext cx="1092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(2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−7)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495800"/>
                <a:ext cx="1092543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038600" y="5105400"/>
                <a:ext cx="74167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105400"/>
                <a:ext cx="741678" cy="6182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648200" y="5257800"/>
                <a:ext cx="1443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−7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57800"/>
                <a:ext cx="1443279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867400" y="5257800"/>
                <a:ext cx="1092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(2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−7)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257800"/>
                <a:ext cx="1092543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6705600" y="4648200"/>
            <a:ext cx="533400" cy="8382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7239000" y="49530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u = x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– 7x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3048000"/>
            <a:ext cx="11430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4876800" y="4572000"/>
            <a:ext cx="1524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1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5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  <p:bldP spid="8" grpId="0"/>
      <p:bldP spid="41" grpId="0"/>
      <p:bldP spid="43" grpId="0"/>
      <p:bldP spid="44" grpId="0"/>
      <p:bldP spid="50" grpId="0"/>
      <p:bldP spid="52" grpId="0"/>
      <p:bldP spid="54" grpId="0"/>
      <p:bldP spid="62" grpId="0"/>
      <p:bldP spid="65" grpId="0"/>
      <p:bldP spid="66" grpId="0"/>
      <p:bldP spid="67" grpId="0" animBg="1"/>
      <p:bldP spid="68" grpId="0"/>
      <p:bldP spid="77" grpId="0" animBg="1"/>
      <p:bldP spid="78" grpId="0"/>
      <p:bldP spid="79" grpId="0"/>
      <p:bldP spid="81" grpId="0"/>
      <p:bldP spid="82" grpId="0"/>
      <p:bldP spid="83" grpId="0"/>
      <p:bldP spid="84" grpId="0"/>
      <p:bldP spid="85" grpId="0"/>
      <p:bldP spid="86" grpId="0" animBg="1"/>
      <p:bldP spid="87" grpId="0"/>
      <p:bldP spid="11" grpId="0" animBg="1"/>
      <p:bldP spid="11" grpId="1" animBg="1"/>
      <p:bldP spid="88" grpId="0" animBg="1"/>
      <p:bldP spid="8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200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be able to differentiate a function of a function, using the Chain Rule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8A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2667000"/>
                <a:ext cx="161736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67000"/>
                <a:ext cx="1617366" cy="61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33600" y="2438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This is another form of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2971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y is a function of u, and u is a function of x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038600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Given that: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0" y="3886200"/>
                <a:ext cx="1355115" cy="60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886200"/>
                <a:ext cx="1355115" cy="600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81000" y="4724400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Calculate 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76400" y="4724400"/>
            <a:ext cx="2045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using the chain rule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295400" y="4572000"/>
                <a:ext cx="504433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572000"/>
                <a:ext cx="504433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/>
          <p:cNvSpPr/>
          <p:nvPr/>
        </p:nvSpPr>
        <p:spPr>
          <a:xfrm>
            <a:off x="4876800" y="32004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334000" y="29718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Let u be the part under the square root, and 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67400" y="1447800"/>
                <a:ext cx="1355115" cy="60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447800"/>
                <a:ext cx="1355115" cy="600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15000" y="2209800"/>
                <a:ext cx="161736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209800"/>
                <a:ext cx="1617366" cy="61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2400" y="3048000"/>
                <a:ext cx="12236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𝑢</m:t>
                      </m:r>
                      <m:r>
                        <a:rPr lang="en-GB" sz="1600" b="0" i="1" smtClean="0">
                          <a:latin typeface="Cambria Math"/>
                        </a:rPr>
                        <m:t>=6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048000"/>
                <a:ext cx="1223604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2400" y="3429000"/>
                <a:ext cx="868122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429000"/>
                <a:ext cx="868122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77000" y="2895600"/>
                <a:ext cx="958724" cy="448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895600"/>
                <a:ext cx="958724" cy="448777"/>
              </a:xfrm>
              <a:prstGeom prst="rect">
                <a:avLst/>
              </a:prstGeom>
              <a:blipFill rotWithShape="1"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24600" y="3429000"/>
                <a:ext cx="1467966" cy="564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𝑑𝑢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429000"/>
                <a:ext cx="1467966" cy="5643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7467600" y="3200400"/>
            <a:ext cx="533400" cy="5334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927848" y="3200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in terms of u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267200" y="4343400"/>
                <a:ext cx="74167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43400"/>
                <a:ext cx="741678" cy="618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76800" y="4419600"/>
                <a:ext cx="907941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419600"/>
                <a:ext cx="907941" cy="5533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267200" y="5105400"/>
                <a:ext cx="74167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105400"/>
                <a:ext cx="741678" cy="618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876800" y="5181600"/>
                <a:ext cx="839589" cy="449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181600"/>
                <a:ext cx="839589" cy="44929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62600" y="4572000"/>
                <a:ext cx="5293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(</m:t>
                      </m:r>
                      <m:r>
                        <a:rPr lang="en-GB" sz="1600" b="0" i="1" smtClean="0">
                          <a:latin typeface="Cambria Math"/>
                        </a:rPr>
                        <m:t>6)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572000"/>
                <a:ext cx="529312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67200" y="5867400"/>
                <a:ext cx="74167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867400"/>
                <a:ext cx="741678" cy="618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876800" y="5943600"/>
                <a:ext cx="1475212" cy="449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(6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−3)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943600"/>
                <a:ext cx="1475212" cy="449290"/>
              </a:xfrm>
              <a:prstGeom prst="rect">
                <a:avLst/>
              </a:prstGeom>
              <a:blipFill rotWithShape="1">
                <a:blip r:embed="rId1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6172200" y="4724400"/>
            <a:ext cx="5334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705600" y="487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Combine the 6 and -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6172200" y="5486400"/>
            <a:ext cx="5334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6705600" y="57150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Substitute in u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0" y="3048000"/>
            <a:ext cx="6858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5257800" y="5334000"/>
            <a:ext cx="1524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1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1" grpId="0"/>
      <p:bldP spid="43" grpId="0"/>
      <p:bldP spid="44" grpId="0"/>
      <p:bldP spid="67" grpId="0" animBg="1"/>
      <p:bldP spid="68" grpId="0"/>
      <p:bldP spid="33" grpId="0"/>
      <p:bldP spid="34" grpId="0"/>
      <p:bldP spid="5" grpId="0"/>
      <p:bldP spid="36" grpId="0"/>
      <p:bldP spid="37" grpId="0"/>
      <p:bldP spid="38" grpId="0"/>
      <p:bldP spid="39" grpId="0" animBg="1"/>
      <p:bldP spid="40" grpId="0"/>
      <p:bldP spid="42" grpId="0"/>
      <p:bldP spid="46" grpId="0"/>
      <p:bldP spid="48" grpId="0"/>
      <p:bldP spid="49" grpId="0"/>
      <p:bldP spid="51" grpId="0"/>
      <p:bldP spid="53" grpId="0"/>
      <p:bldP spid="55" grpId="0"/>
      <p:bldP spid="56" grpId="0" animBg="1"/>
      <p:bldP spid="57" grpId="0"/>
      <p:bldP spid="58" grpId="0" animBg="1"/>
      <p:bldP spid="59" grpId="0"/>
      <p:bldP spid="12" grpId="0" animBg="1"/>
      <p:bldP spid="12" grpId="1" animBg="1"/>
      <p:bldP spid="60" grpId="0" animBg="1"/>
      <p:bldP spid="6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Differentiation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200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itchFamily="66" charset="0"/>
              </a:rPr>
              <a:t>You need to be able to differentiate a function of a function, using the Chain Rule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4128" y="648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8A</a:t>
            </a:r>
            <a:endParaRPr lang="en-GB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2667000"/>
                <a:ext cx="1095749" cy="896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67000"/>
                <a:ext cx="1095749" cy="8962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76400" y="2743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This is a particular case of differentiating…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" y="3962400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Calculate 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76400" y="3962400"/>
            <a:ext cx="2709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f</a:t>
            </a:r>
            <a:r>
              <a:rPr lang="en-GB" sz="1600" dirty="0" smtClean="0">
                <a:latin typeface="Comic Sans MS" pitchFamily="66" charset="0"/>
              </a:rPr>
              <a:t>or the following equation,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295400" y="3810000"/>
                <a:ext cx="504433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810000"/>
                <a:ext cx="504433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81000" y="4419600"/>
            <a:ext cx="4001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and find the gradient at the point (2,1),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00200" y="4953000"/>
                <a:ext cx="12132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953000"/>
                <a:ext cx="1213281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029200" y="1524000"/>
                <a:ext cx="12132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524000"/>
                <a:ext cx="1213281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953000" y="1981200"/>
                <a:ext cx="1444306" cy="60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𝑑𝑦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=3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981200"/>
                <a:ext cx="1444306" cy="6018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953000" y="2743200"/>
                <a:ext cx="69403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743200"/>
                <a:ext cx="694036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486400" y="2743200"/>
                <a:ext cx="938847" cy="597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743200"/>
                <a:ext cx="938847" cy="5970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257800" y="3657600"/>
                <a:ext cx="3994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657600"/>
                <a:ext cx="399468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486400" y="3505200"/>
                <a:ext cx="1005916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505200"/>
                <a:ext cx="1005916" cy="59862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257800" y="4267200"/>
                <a:ext cx="570284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267200"/>
                <a:ext cx="570284" cy="5533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6248400" y="1676400"/>
            <a:ext cx="533400" cy="6096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705600" y="1600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Differentiate, only ‘the other way round’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(no real difference…)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65"/>
          <p:cNvSpPr/>
          <p:nvPr/>
        </p:nvSpPr>
        <p:spPr>
          <a:xfrm>
            <a:off x="6248400" y="2286000"/>
            <a:ext cx="5334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>
            <a:off x="6248400" y="3048000"/>
            <a:ext cx="5334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Arc 69"/>
          <p:cNvSpPr/>
          <p:nvPr/>
        </p:nvSpPr>
        <p:spPr>
          <a:xfrm>
            <a:off x="6248400" y="3810000"/>
            <a:ext cx="5334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6781800" y="2438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Invert the answer to get </a:t>
            </a:r>
            <a:r>
              <a:rPr lang="en-GB" sz="12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dy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 smtClean="0">
                <a:solidFill>
                  <a:srgbClr val="FF0000"/>
                </a:solidFill>
                <a:latin typeface="Comic Sans MS" pitchFamily="66" charset="0"/>
              </a:rPr>
              <a:t>dx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05600" y="3048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the y-coordinate since the equation is in terms of y (you’re used to only using x!)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58000" y="40386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And work it out!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1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5" grpId="0"/>
      <p:bldP spid="11" grpId="0"/>
      <p:bldP spid="47" grpId="0"/>
      <p:bldP spid="50" grpId="0"/>
      <p:bldP spid="52" grpId="0"/>
      <p:bldP spid="54" grpId="0"/>
      <p:bldP spid="61" grpId="0"/>
      <p:bldP spid="62" grpId="0"/>
      <p:bldP spid="63" grpId="0"/>
      <p:bldP spid="64" grpId="0" animBg="1"/>
      <p:bldP spid="65" grpId="0"/>
      <p:bldP spid="66" grpId="0" animBg="1"/>
      <p:bldP spid="69" grpId="0" animBg="1"/>
      <p:bldP spid="70" grpId="0" animBg="1"/>
      <p:bldP spid="71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7343" y="2819400"/>
            <a:ext cx="59872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1200000"/>
              </a:camera>
              <a:lightRig rig="flat" dir="tl">
                <a:rot lat="0" lon="0" rev="6600000"/>
              </a:lightRig>
            </a:scene3d>
            <a:sp3d extrusionH="114300" contourW="8890" prstMaterial="dkEdge">
              <a:bevelT w="38100" h="31750"/>
              <a:extrusionClr>
                <a:schemeClr val="tx1"/>
              </a:extrusionClr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Teachings for Exercise 8B</a:t>
            </a:r>
            <a:endParaRPr lang="en-US" sz="4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0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Comic Sans MS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6947</Words>
  <Application>Microsoft Office PowerPoint</Application>
  <PresentationFormat>On-screen Show (4:3)</PresentationFormat>
  <Paragraphs>1056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Introduction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PowerPoint Presentation</vt:lpstr>
      <vt:lpstr>PowerPoint Presentation</vt:lpstr>
      <vt:lpstr>PowerPoint Presentation</vt:lpstr>
      <vt:lpstr>PowerPoint Presentation</vt:lpstr>
      <vt:lpstr>Differentiation</vt:lpstr>
      <vt:lpstr>Differentiation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ProfileUser</cp:lastModifiedBy>
  <cp:revision>115</cp:revision>
  <dcterms:created xsi:type="dcterms:W3CDTF">2006-08-16T00:00:00Z</dcterms:created>
  <dcterms:modified xsi:type="dcterms:W3CDTF">2013-10-14T11:31:10Z</dcterms:modified>
</cp:coreProperties>
</file>