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4" r:id="rId9"/>
    <p:sldId id="268" r:id="rId10"/>
    <p:sldId id="269" r:id="rId11"/>
    <p:sldId id="262" r:id="rId12"/>
    <p:sldId id="263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BE53-34C4-4309-8701-B8CD7CE91AFB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0C52-E27A-46AD-BEB9-AC1D85455B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55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BE53-34C4-4309-8701-B8CD7CE91AFB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0C52-E27A-46AD-BEB9-AC1D85455B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746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BE53-34C4-4309-8701-B8CD7CE91AFB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0C52-E27A-46AD-BEB9-AC1D85455B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765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BE53-34C4-4309-8701-B8CD7CE91AFB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0C52-E27A-46AD-BEB9-AC1D85455B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972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BE53-34C4-4309-8701-B8CD7CE91AFB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0C52-E27A-46AD-BEB9-AC1D85455B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86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BE53-34C4-4309-8701-B8CD7CE91AFB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0C52-E27A-46AD-BEB9-AC1D85455B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20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BE53-34C4-4309-8701-B8CD7CE91AFB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0C52-E27A-46AD-BEB9-AC1D85455B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492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BE53-34C4-4309-8701-B8CD7CE91AFB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0C52-E27A-46AD-BEB9-AC1D85455B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752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BE53-34C4-4309-8701-B8CD7CE91AFB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0C52-E27A-46AD-BEB9-AC1D85455B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054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BE53-34C4-4309-8701-B8CD7CE91AFB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0C52-E27A-46AD-BEB9-AC1D85455B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98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BE53-34C4-4309-8701-B8CD7CE91AFB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0C52-E27A-46AD-BEB9-AC1D85455B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123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EBE53-34C4-4309-8701-B8CD7CE91AFB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C0C52-E27A-46AD-BEB9-AC1D85455B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284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azon.co.uk/Geography-Edexcel-Level-Year-Student/dp/0198366450/ref=sr_1_6?keywords=edexcel+a+level+geography&amp;qid=1560970090&amp;s=gateway&amp;sr=8-6" TargetMode="External"/><Relationship Id="rId2" Type="http://schemas.openxmlformats.org/officeDocument/2006/relationships/hyperlink" Target="https://www.amazon.co.uk/Edexcel-level-Geography-Book-Third/dp/1471856542/ref=sr_1_3?keywords=edexcel+a+level+geography&amp;qid=1560970043&amp;s=gateway&amp;sr=8-3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uturelearn.com/courses/categories/politics-and-the-modern-world-courses" TargetMode="External"/><Relationship Id="rId2" Type="http://schemas.openxmlformats.org/officeDocument/2006/relationships/hyperlink" Target="https://www.futurelearn.com/courses/categories/nature-and-environment-course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Welcome to Edexcel A Level Geography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‘Thinking Geographically’</a:t>
            </a:r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749" y="4725144"/>
            <a:ext cx="3492599" cy="1836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485" y="88306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486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16632"/>
            <a:ext cx="8712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 the first lesson back in September, your teachers will expect to see the notes you have made for the summer homework.  If these are not completed in detail a meeting will take place to discuss suitability for the A Level geography course.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14117" y="1118616"/>
            <a:ext cx="7022179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else </a:t>
            </a:r>
            <a:r>
              <a:rPr lang="en-GB" b="1" dirty="0" smtClean="0"/>
              <a:t>MUST </a:t>
            </a:r>
            <a:r>
              <a:rPr lang="en-GB" dirty="0" smtClean="0"/>
              <a:t>you get sorted for the first lesson in September:</a:t>
            </a:r>
          </a:p>
          <a:p>
            <a:pPr marL="342900" indent="-342900">
              <a:buAutoNum type="arabicParenR"/>
            </a:pPr>
            <a:r>
              <a:rPr lang="en-GB" dirty="0" smtClean="0"/>
              <a:t>Two level arch files – one for paper 1 work and the other for paper 2 work – organisation is vital at A level!</a:t>
            </a:r>
          </a:p>
          <a:p>
            <a:pPr marL="342900" indent="-342900">
              <a:buAutoNum type="arabicParenR"/>
            </a:pPr>
            <a:r>
              <a:rPr lang="en-GB" dirty="0" smtClean="0"/>
              <a:t>Dividers for your folders – you will need to divide your folders into sections for units of study</a:t>
            </a:r>
          </a:p>
          <a:p>
            <a:pPr marL="342900" indent="-342900">
              <a:buAutoNum type="arabicParenR"/>
            </a:pPr>
            <a:r>
              <a:rPr lang="en-GB" dirty="0" smtClean="0"/>
              <a:t>LOTS if lined paper pads – you wont have exercise books</a:t>
            </a:r>
          </a:p>
          <a:p>
            <a:pPr marL="342900" indent="-342900">
              <a:buAutoNum type="arabicParenR"/>
            </a:pPr>
            <a:r>
              <a:rPr lang="en-GB" dirty="0" smtClean="0"/>
              <a:t>You need to purchase the core text books for year 1 – purchase these once you place on the course is confirmed in September. You need to bring these text books to every geography lesson.</a:t>
            </a:r>
          </a:p>
          <a:p>
            <a:pPr marL="342900" indent="-342900">
              <a:buAutoNum type="arabicParenR"/>
            </a:pPr>
            <a:endParaRPr lang="en-GB" dirty="0" smtClean="0"/>
          </a:p>
          <a:p>
            <a:pPr marL="342900" indent="-342900">
              <a:buAutoNum type="arabicParenR"/>
            </a:pPr>
            <a:endParaRPr lang="en-GB" dirty="0" smtClean="0"/>
          </a:p>
          <a:p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www.amazon.co.uk/Edexcel-level-Geography-Book-Third/dp/1471856542/ref=sr_1_3?keywords=edexcel+a+level+geography&amp;qid=1560970043&amp;s=gateway&amp;sr=8-3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>
                <a:hlinkClick r:id="rId3"/>
              </a:rPr>
              <a:t>https://www.amazon.co.uk/Geography-Edexcel-Level-Year-Student/dp/0198366450/ref=sr_1_6?keywords=edexcel+a+level+geography&amp;qid=1560970090&amp;s=gateway&amp;sr=8-6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marL="342900" indent="-342900">
              <a:buAutoNum type="arabicParenR"/>
            </a:pPr>
            <a:endParaRPr lang="en-GB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345832"/>
            <a:ext cx="1217000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1675" y="3501008"/>
            <a:ext cx="1286242" cy="172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9887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94719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Optional Summer Homework – highly recommended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112568"/>
          </a:xfrm>
        </p:spPr>
        <p:txBody>
          <a:bodyPr>
            <a:normAutofit fontScale="55000" lnSpcReduction="20000"/>
          </a:bodyPr>
          <a:lstStyle/>
          <a:p>
            <a:r>
              <a:rPr lang="en-GB" sz="4400" dirty="0" smtClean="0"/>
              <a:t>MOOCS or Massive Open Online Courses</a:t>
            </a:r>
          </a:p>
          <a:p>
            <a:r>
              <a:rPr lang="en-GB" sz="4400" dirty="0" smtClean="0"/>
              <a:t>An opportunity for you to start exploring the world of Geography in your own time</a:t>
            </a:r>
          </a:p>
          <a:p>
            <a:r>
              <a:rPr lang="en-GB" sz="4400" dirty="0" smtClean="0"/>
              <a:t>Available MOOCs with Future Learn:</a:t>
            </a:r>
          </a:p>
          <a:p>
            <a:pPr marL="0" indent="0">
              <a:buNone/>
            </a:pPr>
            <a:r>
              <a:rPr lang="en-GB" sz="4400" dirty="0" smtClean="0">
                <a:hlinkClick r:id="rId2"/>
              </a:rPr>
              <a:t>https</a:t>
            </a:r>
            <a:r>
              <a:rPr lang="en-GB" sz="4400" dirty="0">
                <a:hlinkClick r:id="rId2"/>
              </a:rPr>
              <a:t>://</a:t>
            </a:r>
            <a:r>
              <a:rPr lang="en-GB" sz="4400" dirty="0" smtClean="0">
                <a:hlinkClick r:id="rId2"/>
              </a:rPr>
              <a:t>www.futurelearn.com/courses/categories/nature-and-environment-courses</a:t>
            </a:r>
            <a:endParaRPr lang="en-GB" sz="4400" dirty="0" smtClean="0"/>
          </a:p>
          <a:p>
            <a:pPr marL="0" indent="0">
              <a:buNone/>
            </a:pPr>
            <a:r>
              <a:rPr lang="en-GB" sz="4400" dirty="0">
                <a:hlinkClick r:id="rId3"/>
              </a:rPr>
              <a:t>https://</a:t>
            </a:r>
            <a:r>
              <a:rPr lang="en-GB" sz="4400" dirty="0" smtClean="0">
                <a:hlinkClick r:id="rId3"/>
              </a:rPr>
              <a:t>www.futurelearn.com/courses/categories/politics-and-the-modern-world-courses</a:t>
            </a:r>
            <a:endParaRPr lang="en-GB" sz="4400" dirty="0"/>
          </a:p>
          <a:p>
            <a:r>
              <a:rPr lang="en-GB" sz="4400" dirty="0" smtClean="0"/>
              <a:t>Free</a:t>
            </a:r>
          </a:p>
          <a:p>
            <a:r>
              <a:rPr lang="en-GB" sz="4400" dirty="0" smtClean="0"/>
              <a:t>In your own time</a:t>
            </a:r>
          </a:p>
          <a:p>
            <a:r>
              <a:rPr lang="en-GB" sz="4400" dirty="0" smtClean="0"/>
              <a:t>Excellent additional application evidence for</a:t>
            </a:r>
          </a:p>
          <a:p>
            <a:pPr lvl="1"/>
            <a:r>
              <a:rPr lang="en-GB" sz="4400" dirty="0" smtClean="0"/>
              <a:t>UCAS</a:t>
            </a:r>
          </a:p>
          <a:p>
            <a:pPr lvl="1"/>
            <a:r>
              <a:rPr lang="en-GB" sz="4400" dirty="0" smtClean="0"/>
              <a:t>Apprenticeships</a:t>
            </a:r>
          </a:p>
          <a:p>
            <a:pPr lvl="1"/>
            <a:r>
              <a:rPr lang="en-GB" sz="4400" dirty="0" smtClean="0"/>
              <a:t>Jobs</a:t>
            </a:r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73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What will you learn in A Level Geography?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8 main topics/units</a:t>
            </a:r>
          </a:p>
          <a:p>
            <a:r>
              <a:rPr lang="en-GB" dirty="0" smtClean="0"/>
              <a:t>The resources on the website alongside this PowerPoint include some areas of the </a:t>
            </a:r>
            <a:r>
              <a:rPr lang="en-GB" dirty="0" smtClean="0"/>
              <a:t>year 12 A </a:t>
            </a:r>
            <a:r>
              <a:rPr lang="en-GB" dirty="0" smtClean="0"/>
              <a:t>Level geography </a:t>
            </a:r>
            <a:r>
              <a:rPr lang="en-GB" dirty="0" smtClean="0"/>
              <a:t>specification (Year 1).  </a:t>
            </a:r>
            <a:r>
              <a:rPr lang="en-GB" dirty="0" smtClean="0"/>
              <a:t>Read through these and try and summarise each unit into one short paragraph.</a:t>
            </a:r>
          </a:p>
          <a:p>
            <a:r>
              <a:rPr lang="en-GB" dirty="0" smtClean="0"/>
              <a:t>Be ready to share in September.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26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Aim for today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Run through course</a:t>
            </a:r>
          </a:p>
          <a:p>
            <a:pPr lvl="1"/>
            <a:r>
              <a:rPr lang="en-GB" dirty="0" smtClean="0"/>
              <a:t>Content</a:t>
            </a:r>
          </a:p>
          <a:p>
            <a:pPr lvl="1"/>
            <a:r>
              <a:rPr lang="en-GB" dirty="0" smtClean="0"/>
              <a:t>Expectations</a:t>
            </a:r>
          </a:p>
          <a:p>
            <a:r>
              <a:rPr lang="en-GB" dirty="0" smtClean="0"/>
              <a:t>Set </a:t>
            </a:r>
            <a:r>
              <a:rPr lang="en-GB" dirty="0"/>
              <a:t>work for the summer break</a:t>
            </a:r>
          </a:p>
          <a:p>
            <a:r>
              <a:rPr lang="en-GB" dirty="0" smtClean="0"/>
              <a:t>Find out more about what you will be studying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7886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>Course Content: 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A Level Edexcel Geography</a:t>
            </a:r>
            <a:endParaRPr lang="en-GB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Year 1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79511" y="2174875"/>
            <a:ext cx="4465513" cy="3270349"/>
          </a:xfrm>
        </p:spPr>
        <p:txBody>
          <a:bodyPr/>
          <a:lstStyle/>
          <a:p>
            <a:r>
              <a:rPr lang="en-GB" b="1" dirty="0" smtClean="0">
                <a:solidFill>
                  <a:srgbClr val="00B050"/>
                </a:solidFill>
              </a:rPr>
              <a:t>Dynamic Landscapes (Paper 1)</a:t>
            </a:r>
          </a:p>
          <a:p>
            <a:pPr lvl="1"/>
            <a:r>
              <a:rPr lang="en-GB" dirty="0" smtClean="0">
                <a:solidFill>
                  <a:srgbClr val="00B050"/>
                </a:solidFill>
              </a:rPr>
              <a:t>Tectonic Processes and Hazards</a:t>
            </a:r>
          </a:p>
          <a:p>
            <a:pPr lvl="1"/>
            <a:r>
              <a:rPr lang="en-GB" dirty="0" smtClean="0">
                <a:solidFill>
                  <a:srgbClr val="00B050"/>
                </a:solidFill>
              </a:rPr>
              <a:t>Coastal Landscapes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Dynamic Places (Paper 2)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Globalisation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Diverse </a:t>
            </a:r>
            <a:r>
              <a:rPr lang="en-GB" dirty="0">
                <a:solidFill>
                  <a:srgbClr val="FF0000"/>
                </a:solidFill>
              </a:rPr>
              <a:t>P</a:t>
            </a:r>
            <a:r>
              <a:rPr lang="en-GB" dirty="0" smtClean="0">
                <a:solidFill>
                  <a:srgbClr val="FF0000"/>
                </a:solidFill>
              </a:rPr>
              <a:t>laces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Year 2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391471" cy="3702397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Physical </a:t>
            </a:r>
            <a:r>
              <a:rPr lang="en-GB" b="1" dirty="0">
                <a:solidFill>
                  <a:srgbClr val="00B050"/>
                </a:solidFill>
              </a:rPr>
              <a:t>S</a:t>
            </a:r>
            <a:r>
              <a:rPr lang="en-GB" b="1" dirty="0" smtClean="0">
                <a:solidFill>
                  <a:srgbClr val="00B050"/>
                </a:solidFill>
              </a:rPr>
              <a:t>ystems &amp; Sustainability (Paper 1)</a:t>
            </a:r>
          </a:p>
          <a:p>
            <a:pPr lvl="1"/>
            <a:r>
              <a:rPr lang="en-GB" dirty="0" smtClean="0">
                <a:solidFill>
                  <a:srgbClr val="00B050"/>
                </a:solidFill>
              </a:rPr>
              <a:t>Water Cycle and Water </a:t>
            </a:r>
            <a:r>
              <a:rPr lang="en-GB" dirty="0">
                <a:solidFill>
                  <a:srgbClr val="00B050"/>
                </a:solidFill>
              </a:rPr>
              <a:t>I</a:t>
            </a:r>
            <a:r>
              <a:rPr lang="en-GB" dirty="0" smtClean="0">
                <a:solidFill>
                  <a:srgbClr val="00B050"/>
                </a:solidFill>
              </a:rPr>
              <a:t>nsecurity</a:t>
            </a:r>
          </a:p>
          <a:p>
            <a:pPr lvl="1"/>
            <a:r>
              <a:rPr lang="en-GB" dirty="0" smtClean="0">
                <a:solidFill>
                  <a:srgbClr val="00B050"/>
                </a:solidFill>
              </a:rPr>
              <a:t>Carbon Cycle and Energy </a:t>
            </a:r>
            <a:r>
              <a:rPr lang="en-GB" dirty="0">
                <a:solidFill>
                  <a:srgbClr val="00B050"/>
                </a:solidFill>
              </a:rPr>
              <a:t>S</a:t>
            </a:r>
            <a:r>
              <a:rPr lang="en-GB" dirty="0" smtClean="0">
                <a:solidFill>
                  <a:srgbClr val="00B050"/>
                </a:solidFill>
              </a:rPr>
              <a:t>ecurity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Global Development &amp; Connections (Paper 2)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Superpowers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Migration, Identity and Sovereignty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576" y="5805264"/>
            <a:ext cx="7488832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Throughout the Course: Geographical Skills and Fieldwork Skills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56551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13467"/>
            <a:ext cx="8229600" cy="1143000"/>
          </a:xfrm>
        </p:spPr>
        <p:txBody>
          <a:bodyPr/>
          <a:lstStyle/>
          <a:p>
            <a:r>
              <a:rPr lang="en-GB" b="1" dirty="0" smtClean="0"/>
              <a:t>Assessment</a:t>
            </a:r>
            <a:endParaRPr lang="en-GB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/>
          </a:bodyPr>
          <a:lstStyle/>
          <a:p>
            <a:r>
              <a:rPr lang="en-GB" dirty="0" smtClean="0"/>
              <a:t>All at end of year 2</a:t>
            </a:r>
          </a:p>
          <a:p>
            <a:pPr lvl="1"/>
            <a:r>
              <a:rPr lang="en-GB" dirty="0" smtClean="0"/>
              <a:t>Paper 1 – Physical – 30%</a:t>
            </a:r>
          </a:p>
          <a:p>
            <a:pPr lvl="1"/>
            <a:r>
              <a:rPr lang="en-GB" dirty="0" smtClean="0"/>
              <a:t>Paper 2 – Human – 30%</a:t>
            </a:r>
          </a:p>
          <a:p>
            <a:pPr lvl="1"/>
            <a:r>
              <a:rPr lang="en-GB" dirty="0" smtClean="0"/>
              <a:t>Paper 3 – Synoptic Investigation – 20%</a:t>
            </a:r>
          </a:p>
          <a:p>
            <a:pPr lvl="2"/>
            <a:r>
              <a:rPr lang="en-GB" dirty="0" smtClean="0"/>
              <a:t>Resource booklet looking at themes of</a:t>
            </a:r>
          </a:p>
          <a:p>
            <a:pPr lvl="3"/>
            <a:r>
              <a:rPr lang="en-GB" dirty="0" smtClean="0"/>
              <a:t>Players</a:t>
            </a:r>
          </a:p>
          <a:p>
            <a:pPr lvl="3"/>
            <a:r>
              <a:rPr lang="en-GB" dirty="0" smtClean="0"/>
              <a:t>Attitudes and actions</a:t>
            </a:r>
          </a:p>
          <a:p>
            <a:pPr lvl="3"/>
            <a:r>
              <a:rPr lang="en-GB" dirty="0" smtClean="0"/>
              <a:t>Futures and uncertainties</a:t>
            </a:r>
          </a:p>
          <a:p>
            <a:pPr lvl="2"/>
            <a:r>
              <a:rPr lang="en-GB" dirty="0" smtClean="0"/>
              <a:t>Could be on any aspect of topics in paper 1 and/or 2</a:t>
            </a:r>
          </a:p>
          <a:p>
            <a:pPr lvl="1"/>
            <a:r>
              <a:rPr lang="en-GB" dirty="0" smtClean="0"/>
              <a:t>Independent Investigation – 20%</a:t>
            </a:r>
          </a:p>
          <a:p>
            <a:pPr lvl="2"/>
            <a:r>
              <a:rPr lang="en-GB" dirty="0" smtClean="0"/>
              <a:t>Own investigation on any aspect of course studied</a:t>
            </a:r>
          </a:p>
          <a:p>
            <a:pPr lvl="2"/>
            <a:r>
              <a:rPr lang="en-GB" dirty="0" smtClean="0"/>
              <a:t>Involves fieldwork</a:t>
            </a:r>
          </a:p>
          <a:p>
            <a:pPr lvl="2"/>
            <a:endParaRPr lang="en-GB" dirty="0" smtClean="0"/>
          </a:p>
          <a:p>
            <a:pPr lvl="1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2117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Minimum Entry Requirements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Average points score – 5.1</a:t>
            </a:r>
          </a:p>
          <a:p>
            <a:r>
              <a:rPr lang="en-GB" b="1" dirty="0" smtClean="0"/>
              <a:t>Grade 5</a:t>
            </a:r>
            <a:r>
              <a:rPr lang="en-GB" dirty="0" smtClean="0"/>
              <a:t> in GCSE Geography</a:t>
            </a:r>
          </a:p>
          <a:p>
            <a:r>
              <a:rPr lang="en-GB" b="1" dirty="0" smtClean="0"/>
              <a:t>Grade 5 </a:t>
            </a:r>
            <a:r>
              <a:rPr lang="en-GB" dirty="0" smtClean="0"/>
              <a:t>in GCSE English Language OR Literature</a:t>
            </a:r>
          </a:p>
          <a:p>
            <a:r>
              <a:rPr lang="en-GB" b="1" dirty="0" smtClean="0"/>
              <a:t>Grade 5 </a:t>
            </a:r>
            <a:r>
              <a:rPr lang="en-GB" dirty="0" smtClean="0"/>
              <a:t>in GCSE Maths (discussion with department if a grade 4)</a:t>
            </a:r>
          </a:p>
          <a:p>
            <a:r>
              <a:rPr lang="en-GB" dirty="0" smtClean="0"/>
              <a:t>The new A level contains a lot of Maths and Statistics along with extended essay writing.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6422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GB" b="1" dirty="0" smtClean="0"/>
              <a:t>Expectations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58924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A level Geography is hard work</a:t>
            </a:r>
          </a:p>
          <a:p>
            <a:r>
              <a:rPr lang="en-GB" dirty="0"/>
              <a:t>In order to achieve your best possible </a:t>
            </a:r>
            <a:r>
              <a:rPr lang="en-GB" dirty="0" smtClean="0"/>
              <a:t>grade will need</a:t>
            </a:r>
          </a:p>
          <a:p>
            <a:pPr lvl="1"/>
            <a:r>
              <a:rPr lang="en-GB" dirty="0" smtClean="0"/>
              <a:t>Good attendance</a:t>
            </a:r>
          </a:p>
          <a:p>
            <a:pPr lvl="1"/>
            <a:r>
              <a:rPr lang="en-GB" dirty="0" smtClean="0"/>
              <a:t>Punctuality</a:t>
            </a:r>
          </a:p>
          <a:p>
            <a:pPr lvl="1"/>
            <a:r>
              <a:rPr lang="en-GB" dirty="0" smtClean="0"/>
              <a:t>Focus</a:t>
            </a:r>
          </a:p>
          <a:p>
            <a:pPr lvl="1"/>
            <a:r>
              <a:rPr lang="en-GB" dirty="0" smtClean="0"/>
              <a:t>A determination to succeed</a:t>
            </a:r>
          </a:p>
          <a:p>
            <a:pPr lvl="1"/>
            <a:r>
              <a:rPr lang="en-GB" dirty="0" smtClean="0"/>
              <a:t>A Positive Mental Attitude – PMA!</a:t>
            </a:r>
          </a:p>
          <a:p>
            <a:pPr lvl="1"/>
            <a:r>
              <a:rPr lang="en-GB" dirty="0" smtClean="0"/>
              <a:t>To make most of ‘prep time’ and free periods</a:t>
            </a:r>
          </a:p>
          <a:p>
            <a:pPr lvl="1"/>
            <a:r>
              <a:rPr lang="en-GB" dirty="0" smtClean="0"/>
              <a:t>To read around the subject – follow us @</a:t>
            </a:r>
            <a:r>
              <a:rPr lang="en-GB" dirty="0" err="1" smtClean="0"/>
              <a:t>samwhitgeog</a:t>
            </a:r>
            <a:r>
              <a:rPr lang="en-GB" dirty="0" smtClean="0"/>
              <a:t> and use it!</a:t>
            </a:r>
          </a:p>
          <a:p>
            <a:pPr lvl="1"/>
            <a:r>
              <a:rPr lang="en-GB" dirty="0" smtClean="0"/>
              <a:t>Two level arch folders:  1 for Physical units and 1 for human units</a:t>
            </a:r>
          </a:p>
          <a:p>
            <a:r>
              <a:rPr lang="en-GB" dirty="0" smtClean="0"/>
              <a:t>In return</a:t>
            </a:r>
          </a:p>
          <a:p>
            <a:pPr lvl="1"/>
            <a:r>
              <a:rPr lang="en-GB" dirty="0" smtClean="0"/>
              <a:t>Supportive, dedicated, hard working teachers</a:t>
            </a:r>
          </a:p>
          <a:p>
            <a:pPr lvl="1"/>
            <a:r>
              <a:rPr lang="en-GB" dirty="0" smtClean="0"/>
              <a:t>Good resources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304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Fieldwork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689" y="1268760"/>
            <a:ext cx="8229600" cy="55892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i="1" dirty="0" smtClean="0"/>
              <a:t>Compulsory requirement by Edexcel to complete a minimum of 4 days of fieldwork over the 2 years of the course. </a:t>
            </a:r>
          </a:p>
          <a:p>
            <a:r>
              <a:rPr lang="en-GB" b="1" dirty="0" smtClean="0"/>
              <a:t>Residential Fieldwork in Wales for 5 days. </a:t>
            </a:r>
          </a:p>
          <a:p>
            <a:pPr lvl="1"/>
            <a:r>
              <a:rPr lang="en-GB" dirty="0" smtClean="0"/>
              <a:t>Provides you with ideas to develop your Independent Investigation on. </a:t>
            </a:r>
          </a:p>
          <a:p>
            <a:pPr lvl="1"/>
            <a:r>
              <a:rPr lang="en-GB" dirty="0" smtClean="0"/>
              <a:t>Cost approx. £350-400.</a:t>
            </a:r>
          </a:p>
          <a:p>
            <a:r>
              <a:rPr lang="en-GB" b="1" dirty="0" smtClean="0"/>
              <a:t>Local Fieldwork</a:t>
            </a:r>
          </a:p>
          <a:p>
            <a:r>
              <a:rPr lang="en-GB" b="1" i="1" dirty="0" smtClean="0"/>
              <a:t>Potential</a:t>
            </a:r>
            <a:r>
              <a:rPr lang="en-GB" b="1" dirty="0" smtClean="0"/>
              <a:t> for an Enrichment Fieldtrip at the end of Year 12. 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0764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346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Summer Homework for the Physical Units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579296" cy="5661248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Topic 1 – </a:t>
            </a:r>
            <a:r>
              <a:rPr lang="en-GB" b="1" dirty="0" smtClean="0"/>
              <a:t>Tectonics</a:t>
            </a:r>
          </a:p>
          <a:p>
            <a:r>
              <a:rPr lang="en-GB" dirty="0" smtClean="0"/>
              <a:t>Produce detailed notes and diagrams on the following aspects</a:t>
            </a:r>
          </a:p>
          <a:p>
            <a:pPr lvl="1"/>
            <a:r>
              <a:rPr lang="en-GB" dirty="0" smtClean="0"/>
              <a:t>Earth’s structure</a:t>
            </a:r>
          </a:p>
          <a:p>
            <a:pPr lvl="2"/>
            <a:r>
              <a:rPr lang="en-GB" dirty="0" smtClean="0"/>
              <a:t>Layers</a:t>
            </a:r>
          </a:p>
          <a:p>
            <a:pPr lvl="2"/>
            <a:r>
              <a:rPr lang="en-GB" dirty="0" smtClean="0"/>
              <a:t>Properties</a:t>
            </a:r>
          </a:p>
          <a:p>
            <a:pPr lvl="2"/>
            <a:r>
              <a:rPr lang="en-GB" dirty="0" smtClean="0"/>
              <a:t>Convection currents</a:t>
            </a:r>
          </a:p>
          <a:p>
            <a:pPr lvl="1"/>
            <a:r>
              <a:rPr lang="en-GB" dirty="0" smtClean="0"/>
              <a:t>The theory behind continental drift</a:t>
            </a:r>
          </a:p>
          <a:p>
            <a:pPr lvl="2"/>
            <a:r>
              <a:rPr lang="en-GB" dirty="0" smtClean="0"/>
              <a:t>Wegener’s theory</a:t>
            </a:r>
          </a:p>
          <a:p>
            <a:pPr lvl="2"/>
            <a:r>
              <a:rPr lang="en-GB" dirty="0" smtClean="0"/>
              <a:t>Biological evidence</a:t>
            </a:r>
          </a:p>
          <a:p>
            <a:pPr lvl="2"/>
            <a:r>
              <a:rPr lang="en-GB" dirty="0" smtClean="0"/>
              <a:t>Climatological evidence</a:t>
            </a:r>
          </a:p>
          <a:p>
            <a:pPr lvl="2"/>
            <a:r>
              <a:rPr lang="en-GB" dirty="0" smtClean="0"/>
              <a:t>Geological evidence</a:t>
            </a:r>
          </a:p>
          <a:p>
            <a:pPr lvl="2"/>
            <a:r>
              <a:rPr lang="en-GB" dirty="0" err="1" smtClean="0"/>
              <a:t>Palaeomagnetism</a:t>
            </a:r>
            <a:endParaRPr lang="en-GB" dirty="0" smtClean="0"/>
          </a:p>
          <a:p>
            <a:pPr lvl="1"/>
            <a:r>
              <a:rPr lang="en-GB" dirty="0" smtClean="0"/>
              <a:t>Plate boundaries</a:t>
            </a:r>
          </a:p>
          <a:p>
            <a:pPr lvl="2"/>
            <a:r>
              <a:rPr lang="en-GB" dirty="0"/>
              <a:t>Constructive (divergent)</a:t>
            </a:r>
          </a:p>
          <a:p>
            <a:pPr lvl="2"/>
            <a:r>
              <a:rPr lang="en-GB" dirty="0"/>
              <a:t>Destructive (convergent) - Subduction (oceanic + continental, oceanic + oceanic)</a:t>
            </a:r>
          </a:p>
          <a:p>
            <a:pPr lvl="2"/>
            <a:r>
              <a:rPr lang="en-GB" dirty="0"/>
              <a:t>Destructive (convergent) - Collision</a:t>
            </a:r>
          </a:p>
          <a:p>
            <a:pPr lvl="2"/>
            <a:r>
              <a:rPr lang="en-GB" dirty="0"/>
              <a:t>Conservative</a:t>
            </a:r>
          </a:p>
          <a:p>
            <a:pPr lvl="1"/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652121" y="2420888"/>
            <a:ext cx="3312367" cy="286232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Up your game!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Use A level terminology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Start a ‘key terms’ list with definitions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Put work in to your own words – don’t just copy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Learn it!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Be prepared to use it on your return in September</a:t>
            </a:r>
          </a:p>
        </p:txBody>
      </p:sp>
    </p:spTree>
    <p:extLst>
      <p:ext uri="{BB962C8B-B14F-4D97-AF65-F5344CB8AC3E}">
        <p14:creationId xmlns:p14="http://schemas.microsoft.com/office/powerpoint/2010/main" val="2074709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346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Summer Homework for the Human Units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66124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Topic 1 – </a:t>
            </a:r>
            <a:r>
              <a:rPr lang="en-GB" b="1" dirty="0" smtClean="0"/>
              <a:t>GLOBALISATION</a:t>
            </a:r>
          </a:p>
          <a:p>
            <a:r>
              <a:rPr lang="en-GB" dirty="0" smtClean="0"/>
              <a:t>Produce detailed notes and on the following aspects</a:t>
            </a:r>
          </a:p>
          <a:p>
            <a:pPr lvl="1">
              <a:buFontTx/>
              <a:buChar char="-"/>
            </a:pPr>
            <a:r>
              <a:rPr lang="en-GB" dirty="0" smtClean="0"/>
              <a:t>What is globalisation?</a:t>
            </a:r>
          </a:p>
          <a:p>
            <a:pPr lvl="1">
              <a:buFontTx/>
              <a:buChar char="-"/>
            </a:pPr>
            <a:r>
              <a:rPr lang="en-GB" dirty="0" smtClean="0"/>
              <a:t>Causes of globalisation</a:t>
            </a:r>
          </a:p>
          <a:p>
            <a:pPr lvl="1">
              <a:buFontTx/>
              <a:buChar char="-"/>
            </a:pPr>
            <a:r>
              <a:rPr lang="en-GB" dirty="0" smtClean="0"/>
              <a:t>How does free trade increase</a:t>
            </a:r>
          </a:p>
          <a:p>
            <a:pPr marL="457200" lvl="1" indent="0">
              <a:buNone/>
            </a:pPr>
            <a:r>
              <a:rPr lang="en-GB" dirty="0" smtClean="0"/>
              <a:t>    globalisation?</a:t>
            </a:r>
          </a:p>
          <a:p>
            <a:pPr lvl="1">
              <a:buFontTx/>
              <a:buChar char="-"/>
            </a:pPr>
            <a:r>
              <a:rPr lang="en-GB" dirty="0" smtClean="0"/>
              <a:t>What is the International</a:t>
            </a:r>
          </a:p>
          <a:p>
            <a:pPr marL="457200" lvl="1" indent="0">
              <a:buNone/>
            </a:pPr>
            <a:r>
              <a:rPr lang="en-GB" dirty="0"/>
              <a:t> </a:t>
            </a:r>
            <a:r>
              <a:rPr lang="en-GB" dirty="0" smtClean="0"/>
              <a:t>   Monetary Fund (IMF)?</a:t>
            </a:r>
          </a:p>
          <a:p>
            <a:pPr lvl="1">
              <a:buFontTx/>
              <a:buChar char="-"/>
            </a:pPr>
            <a:r>
              <a:rPr lang="en-GB" dirty="0" smtClean="0"/>
              <a:t>What is the World Bank?</a:t>
            </a:r>
          </a:p>
          <a:p>
            <a:pPr lvl="1">
              <a:buFontTx/>
              <a:buChar char="-"/>
            </a:pPr>
            <a:r>
              <a:rPr lang="en-GB" dirty="0" smtClean="0"/>
              <a:t>What is the World Trade Organisation (WTO)?</a:t>
            </a:r>
          </a:p>
          <a:p>
            <a:pPr lvl="1">
              <a:buFontTx/>
              <a:buChar char="-"/>
            </a:pPr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652121" y="2420888"/>
            <a:ext cx="3312367" cy="286232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Up your game!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Use A level terminology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Start a ‘key terms’ list with definitions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Put work in to your own words – don’t just copy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Learn it!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Be prepared to use it on your return in September</a:t>
            </a:r>
          </a:p>
        </p:txBody>
      </p:sp>
    </p:spTree>
    <p:extLst>
      <p:ext uri="{BB962C8B-B14F-4D97-AF65-F5344CB8AC3E}">
        <p14:creationId xmlns:p14="http://schemas.microsoft.com/office/powerpoint/2010/main" val="125740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1266</TotalTime>
  <Words>837</Words>
  <Application>Microsoft Office PowerPoint</Application>
  <PresentationFormat>On-screen Show (4:3)</PresentationFormat>
  <Paragraphs>137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Welcome to Edexcel A Level Geography</vt:lpstr>
      <vt:lpstr>Aim for today</vt:lpstr>
      <vt:lpstr>Course Content:  A Level Edexcel Geography</vt:lpstr>
      <vt:lpstr>Assessment</vt:lpstr>
      <vt:lpstr>Minimum Entry Requirements</vt:lpstr>
      <vt:lpstr>Expectations</vt:lpstr>
      <vt:lpstr>Fieldwork</vt:lpstr>
      <vt:lpstr>Summer Homework for the Physical Units</vt:lpstr>
      <vt:lpstr>Summer Homework for the Human Units</vt:lpstr>
      <vt:lpstr>PowerPoint Presentation</vt:lpstr>
      <vt:lpstr>Optional Summer Homework – highly recommended</vt:lpstr>
      <vt:lpstr>What will you learn in A Level Geography?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Edexcel A Level Geography</dc:title>
  <dc:creator>lcoulson</dc:creator>
  <cp:lastModifiedBy>lhuckle</cp:lastModifiedBy>
  <cp:revision>32</cp:revision>
  <cp:lastPrinted>2019-07-16T12:38:11Z</cp:lastPrinted>
  <dcterms:created xsi:type="dcterms:W3CDTF">2016-06-27T10:44:42Z</dcterms:created>
  <dcterms:modified xsi:type="dcterms:W3CDTF">2020-06-02T11:31:00Z</dcterms:modified>
</cp:coreProperties>
</file>