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256" r:id="rId2"/>
    <p:sldId id="257" r:id="rId3"/>
    <p:sldId id="258" r:id="rId4"/>
    <p:sldId id="259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60" r:id="rId16"/>
    <p:sldId id="261" r:id="rId17"/>
    <p:sldId id="285" r:id="rId18"/>
    <p:sldId id="286" r:id="rId19"/>
    <p:sldId id="287" r:id="rId20"/>
    <p:sldId id="288" r:id="rId21"/>
    <p:sldId id="289" r:id="rId22"/>
    <p:sldId id="290" r:id="rId23"/>
    <p:sldId id="262" r:id="rId24"/>
    <p:sldId id="263" r:id="rId25"/>
    <p:sldId id="291" r:id="rId26"/>
    <p:sldId id="292" r:id="rId27"/>
    <p:sldId id="264" r:id="rId28"/>
    <p:sldId id="265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266" r:id="rId38"/>
    <p:sldId id="267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268" r:id="rId48"/>
    <p:sldId id="269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270" r:id="rId73"/>
    <p:sldId id="271" r:id="rId74"/>
    <p:sldId id="332" r:id="rId75"/>
    <p:sldId id="333" r:id="rId76"/>
    <p:sldId id="334" r:id="rId77"/>
    <p:sldId id="272" r:id="rId78"/>
    <p:sldId id="273" r:id="rId79"/>
    <p:sldId id="335" r:id="rId80"/>
    <p:sldId id="336" r:id="rId81"/>
    <p:sldId id="337" r:id="rId82"/>
    <p:sldId id="338" r:id="rId83"/>
    <p:sldId id="339" r:id="rId84"/>
    <p:sldId id="274" r:id="rId8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40" autoAdjust="0"/>
  </p:normalViewPr>
  <p:slideViewPr>
    <p:cSldViewPr>
      <p:cViewPr>
        <p:scale>
          <a:sx n="100" d="100"/>
          <a:sy n="100" d="100"/>
        </p:scale>
        <p:origin x="390" y="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BF88A-F575-4F3D-990E-1BC5E8FC9349}" type="datetimeFigureOut">
              <a:rPr lang="en-GB" smtClean="0"/>
              <a:t>14/10/2013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A7A8B-729E-4283-8AA1-4D78BA67F0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67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7A8B-729E-4283-8AA1-4D78BA67F0F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810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7A8B-729E-4283-8AA1-4D78BA67F0F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810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7A8B-729E-4283-8AA1-4D78BA67F0F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810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7A8B-729E-4283-8AA1-4D78BA67F0F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329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7A8B-729E-4283-8AA1-4D78BA67F0F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329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7A8B-729E-4283-8AA1-4D78BA67F0FA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329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7A8B-729E-4283-8AA1-4D78BA67F0FA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77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7A8B-729E-4283-8AA1-4D78BA67F0FA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77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7A8B-729E-4283-8AA1-4D78BA67F0FA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77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7A8B-729E-4283-8AA1-4D78BA67F0F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810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7A8B-729E-4283-8AA1-4D78BA67F0F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810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7A8B-729E-4283-8AA1-4D78BA67F0F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810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7A8B-729E-4283-8AA1-4D78BA67F0F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810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7A8B-729E-4283-8AA1-4D78BA67F0F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810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7A8B-729E-4283-8AA1-4D78BA67F0F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810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7A8B-729E-4283-8AA1-4D78BA67F0F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810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7A8B-729E-4283-8AA1-4D78BA67F0F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810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tint val="66000"/>
                <a:satMod val="160000"/>
              </a:schemeClr>
            </a:gs>
            <a:gs pos="0">
              <a:schemeClr val="accent1">
                <a:tint val="44500"/>
                <a:satMod val="160000"/>
              </a:schemeClr>
            </a:gs>
            <a:gs pos="86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15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8.jpe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8.jpe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9.jpeg"/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73.png"/><Relationship Id="rId5" Type="http://schemas.openxmlformats.org/officeDocument/2006/relationships/image" Target="../media/image6.jpeg"/><Relationship Id="rId10" Type="http://schemas.openxmlformats.org/officeDocument/2006/relationships/image" Target="../media/image72.png"/><Relationship Id="rId4" Type="http://schemas.openxmlformats.org/officeDocument/2006/relationships/image" Target="../media/image67.png"/><Relationship Id="rId9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6.png"/><Relationship Id="rId7" Type="http://schemas.openxmlformats.org/officeDocument/2006/relationships/image" Target="../media/image7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6.jpeg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6.png"/><Relationship Id="rId7" Type="http://schemas.openxmlformats.org/officeDocument/2006/relationships/image" Target="../media/image7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6.jpeg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5.png"/><Relationship Id="rId12" Type="http://schemas.openxmlformats.org/officeDocument/2006/relationships/image" Target="../media/image9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79.png"/><Relationship Id="rId5" Type="http://schemas.openxmlformats.org/officeDocument/2006/relationships/image" Target="../media/image6.jpeg"/><Relationship Id="rId10" Type="http://schemas.openxmlformats.org/officeDocument/2006/relationships/image" Target="../media/image78.png"/><Relationship Id="rId4" Type="http://schemas.openxmlformats.org/officeDocument/2006/relationships/image" Target="../media/image67.png"/><Relationship Id="rId9" Type="http://schemas.openxmlformats.org/officeDocument/2006/relationships/image" Target="../media/image7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66.png"/><Relationship Id="rId7" Type="http://schemas.openxmlformats.org/officeDocument/2006/relationships/image" Target="../media/image8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9.jpeg"/><Relationship Id="rId5" Type="http://schemas.openxmlformats.org/officeDocument/2006/relationships/image" Target="../media/image76.png"/><Relationship Id="rId10" Type="http://schemas.openxmlformats.org/officeDocument/2006/relationships/image" Target="../media/image84.png"/><Relationship Id="rId4" Type="http://schemas.openxmlformats.org/officeDocument/2006/relationships/image" Target="../media/image67.png"/><Relationship Id="rId9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65.png"/><Relationship Id="rId7" Type="http://schemas.openxmlformats.org/officeDocument/2006/relationships/image" Target="../media/image85.pn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8.png"/><Relationship Id="rId5" Type="http://schemas.openxmlformats.org/officeDocument/2006/relationships/image" Target="../media/image67.png"/><Relationship Id="rId10" Type="http://schemas.openxmlformats.org/officeDocument/2006/relationships/image" Target="../media/image87.png"/><Relationship Id="rId4" Type="http://schemas.openxmlformats.org/officeDocument/2006/relationships/image" Target="../media/image66.png"/><Relationship Id="rId9" Type="http://schemas.openxmlformats.org/officeDocument/2006/relationships/image" Target="../media/image7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65.png"/><Relationship Id="rId7" Type="http://schemas.openxmlformats.org/officeDocument/2006/relationships/image" Target="../media/image90.pn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67.png"/><Relationship Id="rId10" Type="http://schemas.openxmlformats.org/officeDocument/2006/relationships/image" Target="../media/image93.png"/><Relationship Id="rId4" Type="http://schemas.openxmlformats.org/officeDocument/2006/relationships/image" Target="../media/image66.png"/><Relationship Id="rId9" Type="http://schemas.openxmlformats.org/officeDocument/2006/relationships/image" Target="../media/image9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68.png"/><Relationship Id="rId2" Type="http://schemas.openxmlformats.org/officeDocument/2006/relationships/image" Target="../media/image9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11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image" Target="../media/image68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12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7" Type="http://schemas.openxmlformats.org/officeDocument/2006/relationships/image" Target="../media/image68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131.png"/><Relationship Id="rId7" Type="http://schemas.openxmlformats.org/officeDocument/2006/relationships/image" Target="../media/image13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23.png"/><Relationship Id="rId4" Type="http://schemas.openxmlformats.org/officeDocument/2006/relationships/image" Target="../media/image13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5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5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7" Type="http://schemas.openxmlformats.org/officeDocument/2006/relationships/image" Target="../media/image2.gif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155.png"/><Relationship Id="rId7" Type="http://schemas.openxmlformats.org/officeDocument/2006/relationships/image" Target="../media/image161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4" Type="http://schemas.openxmlformats.org/officeDocument/2006/relationships/image" Target="../media/image156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10" Type="http://schemas.openxmlformats.org/officeDocument/2006/relationships/image" Target="../media/image2.gif"/><Relationship Id="rId4" Type="http://schemas.openxmlformats.org/officeDocument/2006/relationships/image" Target="../media/image164.png"/><Relationship Id="rId9" Type="http://schemas.openxmlformats.org/officeDocument/2006/relationships/image" Target="../media/image16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171.png"/><Relationship Id="rId7" Type="http://schemas.openxmlformats.org/officeDocument/2006/relationships/image" Target="../media/image175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177.png"/><Relationship Id="rId7" Type="http://schemas.openxmlformats.org/officeDocument/2006/relationships/image" Target="../media/image181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Relationship Id="rId9" Type="http://schemas.openxmlformats.org/officeDocument/2006/relationships/image" Target="../media/image2.gi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3" Type="http://schemas.openxmlformats.org/officeDocument/2006/relationships/image" Target="../media/image184.png"/><Relationship Id="rId7" Type="http://schemas.openxmlformats.org/officeDocument/2006/relationships/image" Target="../media/image188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png"/><Relationship Id="rId11" Type="http://schemas.openxmlformats.org/officeDocument/2006/relationships/image" Target="../media/image2.gif"/><Relationship Id="rId5" Type="http://schemas.openxmlformats.org/officeDocument/2006/relationships/image" Target="../media/image186.png"/><Relationship Id="rId10" Type="http://schemas.openxmlformats.org/officeDocument/2006/relationships/image" Target="../media/image191.png"/><Relationship Id="rId4" Type="http://schemas.openxmlformats.org/officeDocument/2006/relationships/image" Target="../media/image185.png"/><Relationship Id="rId9" Type="http://schemas.openxmlformats.org/officeDocument/2006/relationships/image" Target="../media/image19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195.png"/><Relationship Id="rId4" Type="http://schemas.openxmlformats.org/officeDocument/2006/relationships/image" Target="../media/image194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3" Type="http://schemas.openxmlformats.org/officeDocument/2006/relationships/image" Target="../media/image197.png"/><Relationship Id="rId7" Type="http://schemas.openxmlformats.org/officeDocument/2006/relationships/image" Target="../media/image201.png"/><Relationship Id="rId12" Type="http://schemas.openxmlformats.org/officeDocument/2006/relationships/image" Target="../media/image2.gif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11" Type="http://schemas.openxmlformats.org/officeDocument/2006/relationships/image" Target="../media/image205.png"/><Relationship Id="rId5" Type="http://schemas.openxmlformats.org/officeDocument/2006/relationships/image" Target="../media/image199.png"/><Relationship Id="rId10" Type="http://schemas.openxmlformats.org/officeDocument/2006/relationships/image" Target="../media/image204.png"/><Relationship Id="rId4" Type="http://schemas.openxmlformats.org/officeDocument/2006/relationships/image" Target="../media/image198.png"/><Relationship Id="rId9" Type="http://schemas.openxmlformats.org/officeDocument/2006/relationships/image" Target="../media/image20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20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212.png"/><Relationship Id="rId4" Type="http://schemas.openxmlformats.org/officeDocument/2006/relationships/image" Target="../media/image21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21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2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7.jpe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219.png"/><Relationship Id="rId7" Type="http://schemas.openxmlformats.org/officeDocument/2006/relationships/image" Target="../media/image223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2.png"/><Relationship Id="rId5" Type="http://schemas.openxmlformats.org/officeDocument/2006/relationships/image" Target="../media/image221.png"/><Relationship Id="rId4" Type="http://schemas.openxmlformats.org/officeDocument/2006/relationships/image" Target="../media/image22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226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28.png"/><Relationship Id="rId7" Type="http://schemas.openxmlformats.org/officeDocument/2006/relationships/image" Target="../media/image232.png"/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5" Type="http://schemas.openxmlformats.org/officeDocument/2006/relationships/image" Target="../media/image230.png"/><Relationship Id="rId4" Type="http://schemas.openxmlformats.org/officeDocument/2006/relationships/image" Target="../media/image229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png"/><Relationship Id="rId3" Type="http://schemas.openxmlformats.org/officeDocument/2006/relationships/image" Target="../media/image234.png"/><Relationship Id="rId7" Type="http://schemas.openxmlformats.org/officeDocument/2006/relationships/image" Target="../media/image238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7.png"/><Relationship Id="rId5" Type="http://schemas.openxmlformats.org/officeDocument/2006/relationships/image" Target="../media/image236.png"/><Relationship Id="rId4" Type="http://schemas.openxmlformats.org/officeDocument/2006/relationships/image" Target="../media/image235.png"/><Relationship Id="rId9" Type="http://schemas.openxmlformats.org/officeDocument/2006/relationships/image" Target="../media/image5.jp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png"/><Relationship Id="rId3" Type="http://schemas.openxmlformats.org/officeDocument/2006/relationships/image" Target="../media/image240.png"/><Relationship Id="rId7" Type="http://schemas.openxmlformats.org/officeDocument/2006/relationships/image" Target="../media/image244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3.png"/><Relationship Id="rId5" Type="http://schemas.openxmlformats.org/officeDocument/2006/relationships/image" Target="../media/image242.png"/><Relationship Id="rId10" Type="http://schemas.openxmlformats.org/officeDocument/2006/relationships/image" Target="../media/image247.png"/><Relationship Id="rId4" Type="http://schemas.openxmlformats.org/officeDocument/2006/relationships/image" Target="../media/image241.png"/><Relationship Id="rId9" Type="http://schemas.openxmlformats.org/officeDocument/2006/relationships/image" Target="../media/image24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250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9.png"/><Relationship Id="rId5" Type="http://schemas.openxmlformats.org/officeDocument/2006/relationships/image" Target="../media/image248.png"/><Relationship Id="rId4" Type="http://schemas.openxmlformats.org/officeDocument/2006/relationships/image" Target="../media/image241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4.png"/><Relationship Id="rId4" Type="http://schemas.openxmlformats.org/officeDocument/2006/relationships/image" Target="../media/image253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8.png"/><Relationship Id="rId3" Type="http://schemas.openxmlformats.org/officeDocument/2006/relationships/image" Target="../media/image252.png"/><Relationship Id="rId7" Type="http://schemas.openxmlformats.org/officeDocument/2006/relationships/image" Target="../media/image257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6.png"/><Relationship Id="rId5" Type="http://schemas.openxmlformats.org/officeDocument/2006/relationships/image" Target="../media/image255.png"/><Relationship Id="rId4" Type="http://schemas.openxmlformats.org/officeDocument/2006/relationships/image" Target="../media/image253.png"/><Relationship Id="rId9" Type="http://schemas.openxmlformats.org/officeDocument/2006/relationships/image" Target="../media/image25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png"/><Relationship Id="rId3" Type="http://schemas.openxmlformats.org/officeDocument/2006/relationships/image" Target="../media/image252.png"/><Relationship Id="rId7" Type="http://schemas.openxmlformats.org/officeDocument/2006/relationships/image" Target="../media/image261.png"/><Relationship Id="rId12" Type="http://schemas.openxmlformats.org/officeDocument/2006/relationships/image" Target="../media/image266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1" Type="http://schemas.openxmlformats.org/officeDocument/2006/relationships/image" Target="../media/image265.png"/><Relationship Id="rId5" Type="http://schemas.openxmlformats.org/officeDocument/2006/relationships/image" Target="../media/image255.png"/><Relationship Id="rId10" Type="http://schemas.openxmlformats.org/officeDocument/2006/relationships/image" Target="../media/image264.png"/><Relationship Id="rId4" Type="http://schemas.openxmlformats.org/officeDocument/2006/relationships/image" Target="../media/image253.png"/><Relationship Id="rId9" Type="http://schemas.openxmlformats.org/officeDocument/2006/relationships/image" Target="../media/image263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9.png"/><Relationship Id="rId3" Type="http://schemas.openxmlformats.org/officeDocument/2006/relationships/image" Target="../media/image252.png"/><Relationship Id="rId7" Type="http://schemas.openxmlformats.org/officeDocument/2006/relationships/image" Target="../media/image268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7.png"/><Relationship Id="rId5" Type="http://schemas.openxmlformats.org/officeDocument/2006/relationships/image" Target="../media/image255.png"/><Relationship Id="rId4" Type="http://schemas.openxmlformats.org/officeDocument/2006/relationships/image" Target="../media/image253.png"/><Relationship Id="rId9" Type="http://schemas.openxmlformats.org/officeDocument/2006/relationships/image" Target="../media/image270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png"/><Relationship Id="rId3" Type="http://schemas.openxmlformats.org/officeDocument/2006/relationships/image" Target="../media/image252.png"/><Relationship Id="rId7" Type="http://schemas.openxmlformats.org/officeDocument/2006/relationships/image" Target="../media/image272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1.png"/><Relationship Id="rId5" Type="http://schemas.openxmlformats.org/officeDocument/2006/relationships/image" Target="../media/image255.png"/><Relationship Id="rId4" Type="http://schemas.openxmlformats.org/officeDocument/2006/relationships/image" Target="../media/image253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6.png"/><Relationship Id="rId13" Type="http://schemas.openxmlformats.org/officeDocument/2006/relationships/image" Target="../media/image281.png"/><Relationship Id="rId3" Type="http://schemas.openxmlformats.org/officeDocument/2006/relationships/image" Target="../media/image252.png"/><Relationship Id="rId7" Type="http://schemas.openxmlformats.org/officeDocument/2006/relationships/image" Target="../media/image275.png"/><Relationship Id="rId12" Type="http://schemas.openxmlformats.org/officeDocument/2006/relationships/image" Target="../media/image280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4.png"/><Relationship Id="rId11" Type="http://schemas.openxmlformats.org/officeDocument/2006/relationships/image" Target="../media/image279.png"/><Relationship Id="rId5" Type="http://schemas.openxmlformats.org/officeDocument/2006/relationships/image" Target="../media/image255.png"/><Relationship Id="rId10" Type="http://schemas.openxmlformats.org/officeDocument/2006/relationships/image" Target="../media/image278.png"/><Relationship Id="rId4" Type="http://schemas.openxmlformats.org/officeDocument/2006/relationships/image" Target="../media/image253.png"/><Relationship Id="rId9" Type="http://schemas.openxmlformats.org/officeDocument/2006/relationships/image" Target="../media/image277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2133600"/>
            <a:ext cx="77846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Dynamics of a Particle moving in a Straight 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ine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343400"/>
            <a:ext cx="3607465" cy="19841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04800"/>
            <a:ext cx="1314450" cy="186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191000"/>
            <a:ext cx="3195600" cy="2282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52400"/>
            <a:ext cx="1864766" cy="1895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228601"/>
            <a:ext cx="14605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8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Dynamics of a Particle moving in a Straight </a:t>
            </a:r>
            <a:r>
              <a:rPr lang="en-GB" sz="3200" dirty="0">
                <a:latin typeface="Comic Sans MS" pitchFamily="66" charset="0"/>
              </a:rPr>
              <a:t>L</a:t>
            </a:r>
            <a:r>
              <a:rPr lang="en-GB" sz="3200" dirty="0" smtClean="0">
                <a:latin typeface="Comic Sans MS" pitchFamily="66" charset="0"/>
              </a:rPr>
              <a:t>ine</a:t>
            </a:r>
            <a:endParaRPr lang="en-GB" sz="32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191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use Newton’s Laws and the formula F = ma to solve problems involving forces and acceleration</a:t>
            </a:r>
            <a:endParaRPr lang="en-GB" sz="1400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3A</a:t>
            </a:r>
            <a:endParaRPr lang="en-GB" dirty="0">
              <a:latin typeface="Comic Sans MS" pitchFamily="6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95400" y="3429000"/>
            <a:ext cx="1981200" cy="600456"/>
            <a:chOff x="5105400" y="2523744"/>
            <a:chExt cx="1981200" cy="600456"/>
          </a:xfrm>
        </p:grpSpPr>
        <p:sp>
          <p:nvSpPr>
            <p:cNvPr id="9" name="Rectangle 8"/>
            <p:cNvSpPr/>
            <p:nvPr/>
          </p:nvSpPr>
          <p:spPr>
            <a:xfrm>
              <a:off x="5105400" y="2895600"/>
              <a:ext cx="1981200" cy="2286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08" t="40993" r="21753" b="41111"/>
            <a:stretch/>
          </p:blipFill>
          <p:spPr>
            <a:xfrm>
              <a:off x="5562600" y="2523744"/>
              <a:ext cx="1085088" cy="361696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2286000" y="2895600"/>
            <a:ext cx="0" cy="9052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86000" y="3810000"/>
            <a:ext cx="0" cy="7813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33600" y="25908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4572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mg (mass x gravity)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0" y="2438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Normal Reaction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295400" y="5715000"/>
            <a:ext cx="1981200" cy="600456"/>
            <a:chOff x="5105400" y="2523744"/>
            <a:chExt cx="1981200" cy="600456"/>
          </a:xfrm>
        </p:grpSpPr>
        <p:sp>
          <p:nvSpPr>
            <p:cNvPr id="18" name="Rectangle 17"/>
            <p:cNvSpPr/>
            <p:nvPr/>
          </p:nvSpPr>
          <p:spPr>
            <a:xfrm>
              <a:off x="5105400" y="2895600"/>
              <a:ext cx="1981200" cy="2286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08" t="40993" r="21753" b="41111"/>
            <a:stretch/>
          </p:blipFill>
          <p:spPr>
            <a:xfrm>
              <a:off x="5562600" y="2523744"/>
              <a:ext cx="1085088" cy="361696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  <p:cxnSp>
        <p:nvCxnSpPr>
          <p:cNvPr id="20" name="Straight Arrow Connector 19"/>
          <p:cNvCxnSpPr/>
          <p:nvPr/>
        </p:nvCxnSpPr>
        <p:spPr>
          <a:xfrm>
            <a:off x="2819400" y="5867400"/>
            <a:ext cx="1143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48000" y="5257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Direction of motion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5257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Frictional Force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85800" y="5867400"/>
            <a:ext cx="1066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5638800" y="4419600"/>
            <a:ext cx="1981200" cy="600456"/>
            <a:chOff x="5105400" y="2523744"/>
            <a:chExt cx="1981200" cy="600456"/>
          </a:xfrm>
        </p:grpSpPr>
        <p:sp>
          <p:nvSpPr>
            <p:cNvPr id="26" name="Rectangle 25"/>
            <p:cNvSpPr/>
            <p:nvPr/>
          </p:nvSpPr>
          <p:spPr>
            <a:xfrm>
              <a:off x="5105400" y="2895600"/>
              <a:ext cx="1981200" cy="2286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08" t="40993" r="21753" b="41111"/>
            <a:stretch/>
          </p:blipFill>
          <p:spPr>
            <a:xfrm>
              <a:off x="5562600" y="2523744"/>
              <a:ext cx="1085088" cy="361696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  <p:cxnSp>
        <p:nvCxnSpPr>
          <p:cNvPr id="28" name="Straight Arrow Connector 27"/>
          <p:cNvCxnSpPr/>
          <p:nvPr/>
        </p:nvCxnSpPr>
        <p:spPr>
          <a:xfrm>
            <a:off x="7162800" y="4572000"/>
            <a:ext cx="1143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391400" y="4191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Tension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638800" y="5715000"/>
            <a:ext cx="1981200" cy="600456"/>
            <a:chOff x="5105400" y="2523744"/>
            <a:chExt cx="1981200" cy="600456"/>
          </a:xfrm>
        </p:grpSpPr>
        <p:sp>
          <p:nvSpPr>
            <p:cNvPr id="31" name="Rectangle 30"/>
            <p:cNvSpPr/>
            <p:nvPr/>
          </p:nvSpPr>
          <p:spPr>
            <a:xfrm>
              <a:off x="5105400" y="2895600"/>
              <a:ext cx="1981200" cy="2286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08" t="40993" r="21753" b="41111"/>
            <a:stretch/>
          </p:blipFill>
          <p:spPr>
            <a:xfrm>
              <a:off x="5562600" y="2523744"/>
              <a:ext cx="1085088" cy="361696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  <p:cxnSp>
        <p:nvCxnSpPr>
          <p:cNvPr id="33" name="Straight Arrow Connector 32"/>
          <p:cNvCxnSpPr/>
          <p:nvPr/>
        </p:nvCxnSpPr>
        <p:spPr>
          <a:xfrm>
            <a:off x="4953000" y="5867400"/>
            <a:ext cx="1143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953000" y="54864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Thrust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019800" y="2971800"/>
                <a:ext cx="11065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𝑊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𝑚𝑔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971800"/>
                <a:ext cx="1106585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096000" y="2514600"/>
                <a:ext cx="10168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𝐹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514600"/>
                <a:ext cx="1016881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022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8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Dynamics of a Particle moving in a Straight </a:t>
            </a:r>
            <a:r>
              <a:rPr lang="en-GB" sz="3200" dirty="0">
                <a:latin typeface="Comic Sans MS" pitchFamily="66" charset="0"/>
              </a:rPr>
              <a:t>L</a:t>
            </a:r>
            <a:r>
              <a:rPr lang="en-GB" sz="3200" dirty="0" smtClean="0">
                <a:latin typeface="Comic Sans MS" pitchFamily="66" charset="0"/>
              </a:rPr>
              <a:t>ine</a:t>
            </a:r>
            <a:endParaRPr lang="en-GB" sz="32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733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use Newton’s Laws and the formula F = ma to solve problems involving forces and acceleration</a:t>
            </a: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Find the weight in </a:t>
            </a:r>
            <a:r>
              <a:rPr lang="en-GB" sz="1400" dirty="0" err="1" smtClean="0">
                <a:latin typeface="Comic Sans MS" pitchFamily="66" charset="0"/>
              </a:rPr>
              <a:t>Newtons</a:t>
            </a:r>
            <a:r>
              <a:rPr lang="en-GB" sz="1400" dirty="0" smtClean="0">
                <a:latin typeface="Comic Sans MS" pitchFamily="66" charset="0"/>
              </a:rPr>
              <a:t>, of a particle of mass 12kg</a:t>
            </a: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3A</a:t>
            </a:r>
            <a:endParaRPr lang="en-GB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0" y="0"/>
                <a:ext cx="12904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𝐹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r>
                        <a:rPr lang="en-GB" sz="2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90481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600200" y="3352800"/>
                <a:ext cx="10168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𝐹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352800"/>
                <a:ext cx="1016881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600200" y="3886200"/>
                <a:ext cx="15177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𝐹</m:t>
                      </m:r>
                      <m:r>
                        <a:rPr lang="en-GB" b="0" i="1" smtClean="0">
                          <a:latin typeface="Cambria Math"/>
                        </a:rPr>
                        <m:t>=12×9.8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886200"/>
                <a:ext cx="151778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600200" y="4419600"/>
                <a:ext cx="1424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𝐹</m:t>
                      </m:r>
                      <m:r>
                        <a:rPr lang="en-GB" b="0" i="1" smtClean="0">
                          <a:latin typeface="Cambria Math"/>
                        </a:rPr>
                        <m:t>=117.6</m:t>
                      </m:r>
                      <m:r>
                        <a:rPr lang="en-GB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419600"/>
                <a:ext cx="1424044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600200" y="4953000"/>
                <a:ext cx="12477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𝐹</m:t>
                      </m:r>
                      <m:r>
                        <a:rPr lang="en-GB" b="0" i="1" smtClean="0">
                          <a:latin typeface="Cambria Math"/>
                        </a:rPr>
                        <m:t>=120</m:t>
                      </m:r>
                      <m:r>
                        <a:rPr lang="en-GB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953000"/>
                <a:ext cx="1247714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c 41"/>
          <p:cNvSpPr/>
          <p:nvPr/>
        </p:nvSpPr>
        <p:spPr>
          <a:xfrm>
            <a:off x="2971800" y="3581400"/>
            <a:ext cx="53340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3429000" y="35814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 mass is already in kg, and use acceleration due to gravity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" name="Arc 43"/>
          <p:cNvSpPr/>
          <p:nvPr/>
        </p:nvSpPr>
        <p:spPr>
          <a:xfrm>
            <a:off x="2971800" y="4038600"/>
            <a:ext cx="533400" cy="5334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44"/>
          <p:cNvSpPr/>
          <p:nvPr/>
        </p:nvSpPr>
        <p:spPr>
          <a:xfrm>
            <a:off x="2971800" y="4572000"/>
            <a:ext cx="533400" cy="5334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3429000" y="41910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29000" y="4495800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As the acceleration was given to 2sf, you should give you answer to the same accuracy</a:t>
            </a:r>
          </a:p>
          <a:p>
            <a:pPr algn="ctr"/>
            <a:endParaRPr lang="en-GB" sz="12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Ensure you use the exact amount in any subsequent calculations though!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55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 animBg="1"/>
      <p:bldP spid="43" grpId="0"/>
      <p:bldP spid="44" grpId="0" animBg="1"/>
      <p:bldP spid="45" grpId="0" animBg="1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Dynamics of a Particle moving in a Straight </a:t>
            </a:r>
            <a:r>
              <a:rPr lang="en-GB" sz="3200" dirty="0">
                <a:latin typeface="Comic Sans MS" pitchFamily="66" charset="0"/>
              </a:rPr>
              <a:t>L</a:t>
            </a:r>
            <a:r>
              <a:rPr lang="en-GB" sz="3200" dirty="0" smtClean="0">
                <a:latin typeface="Comic Sans MS" pitchFamily="66" charset="0"/>
              </a:rPr>
              <a:t>ine</a:t>
            </a:r>
            <a:endParaRPr lang="en-GB" sz="32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733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use Newton’s Laws and the formula F = ma to solve problems involving forces and acceleration</a:t>
            </a: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Find the acceleration when a particle of mass 1.5kg is acted on by a force of 6N</a:t>
            </a: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3A</a:t>
            </a:r>
            <a:endParaRPr lang="en-GB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0" y="0"/>
                <a:ext cx="12904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𝐹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r>
                        <a:rPr lang="en-GB" sz="2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90481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00200" y="3352800"/>
                <a:ext cx="10168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𝐹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352800"/>
                <a:ext cx="1016881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16"/>
          <p:cNvSpPr/>
          <p:nvPr/>
        </p:nvSpPr>
        <p:spPr>
          <a:xfrm>
            <a:off x="2971800" y="3581400"/>
            <a:ext cx="53340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3276600" y="36576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F and m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00200" y="3886200"/>
                <a:ext cx="11056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6=1.5</m:t>
                      </m:r>
                      <m:r>
                        <a:rPr lang="en-GB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886200"/>
                <a:ext cx="1105624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2971800" y="4038600"/>
            <a:ext cx="53340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3352800" y="41148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Divide by 1.5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600200" y="4343400"/>
                <a:ext cx="801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4=</m:t>
                      </m:r>
                      <m:r>
                        <a:rPr lang="en-GB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343400"/>
                <a:ext cx="801053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371600" y="5029200"/>
                <a:ext cx="13465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𝑎</m:t>
                      </m:r>
                      <m:r>
                        <a:rPr lang="en-GB" b="0" i="1" smtClean="0">
                          <a:latin typeface="Cambria Math"/>
                        </a:rPr>
                        <m:t>=4</m:t>
                      </m:r>
                      <m:r>
                        <a:rPr lang="en-GB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029200"/>
                <a:ext cx="134652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963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  <p:bldP spid="19" grpId="0"/>
      <p:bldP spid="20" grpId="0" animBg="1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Dynamics of a Particle moving in a Straight </a:t>
            </a:r>
            <a:r>
              <a:rPr lang="en-GB" sz="3200" dirty="0">
                <a:latin typeface="Comic Sans MS" pitchFamily="66" charset="0"/>
              </a:rPr>
              <a:t>L</a:t>
            </a:r>
            <a:r>
              <a:rPr lang="en-GB" sz="3200" dirty="0" smtClean="0">
                <a:latin typeface="Comic Sans MS" pitchFamily="66" charset="0"/>
              </a:rPr>
              <a:t>ine</a:t>
            </a:r>
            <a:endParaRPr lang="en-GB" sz="32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733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use Newton’s Laws and the formula F = ma to solve problems involving forces and acceleration</a:t>
            </a: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Find the values of the missing forces acting on the object in the diagram below</a:t>
            </a: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3A</a:t>
            </a:r>
            <a:endParaRPr lang="en-GB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0" y="0"/>
                <a:ext cx="12904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𝐹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r>
                        <a:rPr lang="en-GB" sz="2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90481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676400" y="4572000"/>
            <a:ext cx="762000" cy="457200"/>
          </a:xfrm>
          <a:prstGeom prst="rect">
            <a:avLst/>
          </a:prstGeom>
          <a:solidFill>
            <a:srgbClr val="FF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057400" y="3962400"/>
            <a:ext cx="0" cy="609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057400" y="5029200"/>
            <a:ext cx="0" cy="609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438400" y="4800600"/>
            <a:ext cx="6096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1066800" y="4800600"/>
            <a:ext cx="6096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752600" y="3581400"/>
            <a:ext cx="533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828800" y="3581400"/>
            <a:ext cx="3048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048000" y="4648200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X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05000" y="3733800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Y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86128" y="5641848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2g N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" y="4648200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4N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52600" y="3276600"/>
            <a:ext cx="644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2ms</a:t>
            </a:r>
            <a:r>
              <a:rPr lang="en-GB" sz="1400" baseline="30000" dirty="0" smtClean="0">
                <a:latin typeface="Comic Sans MS" pitchFamily="66" charset="0"/>
              </a:rPr>
              <a:t>-2</a:t>
            </a:r>
            <a:endParaRPr lang="en-GB" sz="1400" baseline="30000" dirty="0"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62400" y="1600200"/>
            <a:ext cx="502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In this example you </a:t>
            </a:r>
            <a:r>
              <a:rPr lang="en-GB" sz="1400" u="sng" dirty="0" smtClean="0">
                <a:latin typeface="Comic Sans MS" pitchFamily="66" charset="0"/>
              </a:rPr>
              <a:t>need to consider the horizontal forces and vertical forces separately</a:t>
            </a:r>
            <a:r>
              <a:rPr lang="en-GB" sz="1400" dirty="0" smtClean="0">
                <a:latin typeface="Comic Sans MS" pitchFamily="66" charset="0"/>
              </a:rPr>
              <a:t> (This is called resolving)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91000" y="24384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 smtClean="0">
                <a:latin typeface="Comic Sans MS" pitchFamily="66" charset="0"/>
              </a:rPr>
              <a:t>Resolving Horizontally</a:t>
            </a:r>
            <a:endParaRPr lang="en-GB" sz="1400" u="sng" dirty="0"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91000" y="27432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Take the direction of acceleration as the positive one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267200" y="3124200"/>
                <a:ext cx="922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𝐹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124200"/>
                <a:ext cx="922432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267200" y="3505200"/>
                <a:ext cx="16305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𝑋</m:t>
                      </m:r>
                      <m:r>
                        <a:rPr lang="en-GB" sz="1600" b="0" i="1" smtClean="0">
                          <a:latin typeface="Cambria Math"/>
                        </a:rPr>
                        <m:t>−4=(2×2)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505200"/>
                <a:ext cx="1630575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1828800" y="4648200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FF00"/>
                </a:solidFill>
                <a:latin typeface="Comic Sans MS" pitchFamily="66" charset="0"/>
              </a:rPr>
              <a:t>2kg</a:t>
            </a:r>
            <a:endParaRPr lang="en-GB" sz="1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267200" y="3886200"/>
                <a:ext cx="11097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𝑋</m:t>
                      </m:r>
                      <m:r>
                        <a:rPr lang="en-GB" sz="1600" b="0" i="1" smtClean="0">
                          <a:latin typeface="Cambria Math"/>
                        </a:rPr>
                        <m:t>−4=4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886200"/>
                <a:ext cx="1109791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267200" y="4267200"/>
                <a:ext cx="90659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𝑋</m:t>
                      </m:r>
                      <m:r>
                        <a:rPr lang="en-GB" sz="1600" b="0" i="1" smtClean="0">
                          <a:latin typeface="Cambria Math"/>
                        </a:rPr>
                        <m:t>=8</m:t>
                      </m:r>
                      <m:r>
                        <a:rPr lang="en-GB" sz="16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267200"/>
                <a:ext cx="906595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4267200" y="47244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 smtClean="0">
                <a:latin typeface="Comic Sans MS" pitchFamily="66" charset="0"/>
              </a:rPr>
              <a:t>Resolving Vertically</a:t>
            </a:r>
            <a:endParaRPr lang="en-GB" sz="1400" u="sng" dirty="0"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67200" y="502920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Take the direction of the force Y as positive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267200" y="5334000"/>
                <a:ext cx="922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𝐹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334000"/>
                <a:ext cx="922432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267200" y="5715000"/>
                <a:ext cx="17495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𝑌</m:t>
                      </m:r>
                      <m:r>
                        <a:rPr lang="en-GB" sz="1600" b="0" i="1" smtClean="0">
                          <a:latin typeface="Cambria Math"/>
                        </a:rPr>
                        <m:t>−2</m:t>
                      </m:r>
                      <m:r>
                        <a:rPr lang="en-GB" sz="1600" b="0" i="1" smtClean="0">
                          <a:latin typeface="Cambria Math"/>
                        </a:rPr>
                        <m:t>𝑔</m:t>
                      </m:r>
                      <m:r>
                        <a:rPr lang="en-GB" sz="1600" b="0" i="1" smtClean="0">
                          <a:latin typeface="Cambria Math"/>
                        </a:rPr>
                        <m:t>=(2×0)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715000"/>
                <a:ext cx="1749518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267200" y="6096000"/>
                <a:ext cx="12287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𝑌</m:t>
                      </m:r>
                      <m:r>
                        <a:rPr lang="en-GB" sz="1600" b="0" i="1" smtClean="0">
                          <a:latin typeface="Cambria Math"/>
                        </a:rPr>
                        <m:t>−2</m:t>
                      </m:r>
                      <m:r>
                        <a:rPr lang="en-GB" sz="1600" b="0" i="1" smtClean="0">
                          <a:latin typeface="Cambria Math"/>
                        </a:rPr>
                        <m:t>𝑔</m:t>
                      </m:r>
                      <m:r>
                        <a:rPr lang="en-GB" sz="16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6096000"/>
                <a:ext cx="1228734" cy="338554"/>
              </a:xfrm>
              <a:prstGeom prst="rect">
                <a:avLst/>
              </a:prstGeom>
              <a:blipFill rotWithShape="1">
                <a:blip r:embed="rId10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267200" y="6493009"/>
                <a:ext cx="16234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𝑌</m:t>
                      </m:r>
                      <m:r>
                        <a:rPr lang="en-GB" sz="1600" b="0" i="1" smtClean="0">
                          <a:latin typeface="Cambria Math"/>
                        </a:rPr>
                        <m:t>=2</m:t>
                      </m:r>
                      <m:r>
                        <a:rPr lang="en-GB" sz="1600" b="0" i="1" smtClean="0">
                          <a:latin typeface="Cambria Math"/>
                        </a:rPr>
                        <m:t>𝑔</m:t>
                      </m:r>
                      <m:r>
                        <a:rPr lang="en-GB" sz="1600" b="0" i="1" smtClean="0">
                          <a:latin typeface="Cambria Math"/>
                        </a:rPr>
                        <m:t> (19.6</m:t>
                      </m:r>
                      <m:r>
                        <a:rPr lang="en-GB" sz="1600" b="0" i="1" smtClean="0">
                          <a:latin typeface="Cambria Math"/>
                        </a:rPr>
                        <m:t>𝑁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6493009"/>
                <a:ext cx="1623458" cy="338554"/>
              </a:xfrm>
              <a:prstGeom prst="rect">
                <a:avLst/>
              </a:prstGeom>
              <a:blipFill rotWithShape="1">
                <a:blip r:embed="rId11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51"/>
          <p:cNvSpPr/>
          <p:nvPr/>
        </p:nvSpPr>
        <p:spPr>
          <a:xfrm>
            <a:off x="5638800" y="32766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6172200" y="3200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values. You must </a:t>
            </a:r>
            <a:r>
              <a:rPr lang="en-GB" sz="1200" b="1" u="sng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subtract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any forces acting in the </a:t>
            </a:r>
            <a:r>
              <a:rPr lang="en-GB" sz="1200" b="1" u="sng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opposite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direction!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4" name="Arc 53"/>
          <p:cNvSpPr/>
          <p:nvPr/>
        </p:nvSpPr>
        <p:spPr>
          <a:xfrm>
            <a:off x="5638800" y="36576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c 54"/>
          <p:cNvSpPr/>
          <p:nvPr/>
        </p:nvSpPr>
        <p:spPr>
          <a:xfrm>
            <a:off x="5638800" y="40386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6096000" y="37338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172200" y="41148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Add 4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8" name="Arc 57"/>
          <p:cNvSpPr/>
          <p:nvPr/>
        </p:nvSpPr>
        <p:spPr>
          <a:xfrm>
            <a:off x="5715000" y="54864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59" name="Arc 58"/>
          <p:cNvSpPr/>
          <p:nvPr/>
        </p:nvSpPr>
        <p:spPr>
          <a:xfrm>
            <a:off x="5715000" y="58674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60" name="Arc 59"/>
          <p:cNvSpPr/>
          <p:nvPr/>
        </p:nvSpPr>
        <p:spPr>
          <a:xfrm>
            <a:off x="5715000" y="62484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172200" y="5410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Sub in values. Acceleration is 0 as there is none in the vertical direction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72200" y="59436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248400" y="63246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Add 2g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21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6" grpId="0"/>
      <p:bldP spid="38" grpId="0"/>
      <p:bldP spid="33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 animBg="1"/>
      <p:bldP spid="53" grpId="0"/>
      <p:bldP spid="54" grpId="0" animBg="1"/>
      <p:bldP spid="55" grpId="0" animBg="1"/>
      <p:bldP spid="56" grpId="0"/>
      <p:bldP spid="57" grpId="0"/>
      <p:bldP spid="58" grpId="0" animBg="1"/>
      <p:bldP spid="59" grpId="0" animBg="1"/>
      <p:bldP spid="60" grpId="0" animBg="1"/>
      <p:bldP spid="61" grpId="0"/>
      <p:bldP spid="64" grpId="0"/>
      <p:bldP spid="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Dynamics of a Particle moving in a Straight </a:t>
            </a:r>
            <a:r>
              <a:rPr lang="en-GB" sz="3200" dirty="0">
                <a:latin typeface="Comic Sans MS" pitchFamily="66" charset="0"/>
              </a:rPr>
              <a:t>L</a:t>
            </a:r>
            <a:r>
              <a:rPr lang="en-GB" sz="3200" dirty="0" smtClean="0">
                <a:latin typeface="Comic Sans MS" pitchFamily="66" charset="0"/>
              </a:rPr>
              <a:t>ine</a:t>
            </a:r>
            <a:endParaRPr lang="en-GB" sz="32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733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use Newton’s Laws and the formula F = ma to solve problems involving forces and acceleration</a:t>
            </a: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Find the values of the missing forces acting on the object in the diagram below</a:t>
            </a: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3A</a:t>
            </a:r>
            <a:endParaRPr lang="en-GB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0" y="0"/>
                <a:ext cx="12904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𝐹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r>
                        <a:rPr lang="en-GB" sz="2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90481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676400" y="4572000"/>
            <a:ext cx="762000" cy="457200"/>
          </a:xfrm>
          <a:prstGeom prst="rect">
            <a:avLst/>
          </a:prstGeom>
          <a:solidFill>
            <a:srgbClr val="FF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057400" y="3962400"/>
            <a:ext cx="0" cy="609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057400" y="5029200"/>
            <a:ext cx="0" cy="609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438400" y="4800600"/>
            <a:ext cx="6096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1066800" y="4800600"/>
            <a:ext cx="6096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1752600" y="3581400"/>
            <a:ext cx="533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905000" y="3581400"/>
            <a:ext cx="3048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048000" y="4648200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X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05000" y="3733800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Y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86128" y="5641848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4g N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3400" y="4648200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80N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52600" y="3276600"/>
            <a:ext cx="644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2ms</a:t>
            </a:r>
            <a:r>
              <a:rPr lang="en-GB" sz="1400" baseline="30000" dirty="0" smtClean="0">
                <a:latin typeface="Comic Sans MS" pitchFamily="66" charset="0"/>
              </a:rPr>
              <a:t>-2</a:t>
            </a:r>
            <a:endParaRPr lang="en-GB" sz="1400" baseline="30000" dirty="0"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62400" y="1600200"/>
            <a:ext cx="502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In this example you </a:t>
            </a:r>
            <a:r>
              <a:rPr lang="en-GB" sz="1400" u="sng" dirty="0" smtClean="0">
                <a:latin typeface="Comic Sans MS" pitchFamily="66" charset="0"/>
              </a:rPr>
              <a:t>need to consider the horizontal forces and vertical forces separately</a:t>
            </a:r>
            <a:r>
              <a:rPr lang="en-GB" sz="1400" dirty="0" smtClean="0">
                <a:latin typeface="Comic Sans MS" pitchFamily="66" charset="0"/>
              </a:rPr>
              <a:t> (This is called resolving)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91000" y="24384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 smtClean="0">
                <a:latin typeface="Comic Sans MS" pitchFamily="66" charset="0"/>
              </a:rPr>
              <a:t>Resolving Horizontally</a:t>
            </a:r>
            <a:endParaRPr lang="en-GB" sz="1400" u="sng" dirty="0"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91000" y="27432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Take the direction of acceleration as the positive one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267200" y="3124200"/>
                <a:ext cx="922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𝐹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124200"/>
                <a:ext cx="922432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267200" y="3505200"/>
                <a:ext cx="17443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80−</m:t>
                      </m:r>
                      <m:r>
                        <a:rPr lang="en-GB" sz="1600" b="0" i="1" smtClean="0">
                          <a:latin typeface="Cambria Math"/>
                        </a:rPr>
                        <m:t>𝑋</m:t>
                      </m:r>
                      <m:r>
                        <a:rPr lang="en-GB" sz="1600" b="0" i="1" smtClean="0">
                          <a:latin typeface="Cambria Math"/>
                        </a:rPr>
                        <m:t>=(4×2)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505200"/>
                <a:ext cx="1744388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1828800" y="4648200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FF00"/>
                </a:solidFill>
                <a:latin typeface="Comic Sans MS" pitchFamily="66" charset="0"/>
              </a:rPr>
              <a:t>4kg</a:t>
            </a:r>
            <a:endParaRPr lang="en-GB" sz="1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267200" y="3886200"/>
                <a:ext cx="12236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80−</m:t>
                      </m:r>
                      <m:r>
                        <a:rPr lang="en-GB" sz="1600" b="0" i="1" smtClean="0">
                          <a:latin typeface="Cambria Math"/>
                        </a:rPr>
                        <m:t>𝑋</m:t>
                      </m:r>
                      <m:r>
                        <a:rPr lang="en-GB" sz="1600" b="0" i="1" smtClean="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886200"/>
                <a:ext cx="1223605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267200" y="4267200"/>
                <a:ext cx="10204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72</m:t>
                      </m:r>
                      <m:r>
                        <a:rPr lang="en-GB" sz="1600" b="0" i="1" smtClean="0">
                          <a:latin typeface="Cambria Math"/>
                        </a:rPr>
                        <m:t>𝑁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267200"/>
                <a:ext cx="1020408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4267200" y="47244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 smtClean="0">
                <a:latin typeface="Comic Sans MS" pitchFamily="66" charset="0"/>
              </a:rPr>
              <a:t>Resolving Vertically</a:t>
            </a:r>
            <a:endParaRPr lang="en-GB" sz="1400" u="sng" dirty="0"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67200" y="502920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Take the direction of the force Y as positive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267200" y="5334000"/>
                <a:ext cx="922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𝐹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334000"/>
                <a:ext cx="922432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267200" y="5715000"/>
                <a:ext cx="22222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𝑌</m:t>
                      </m:r>
                      <m:r>
                        <a:rPr lang="en-GB" sz="1600" b="0" i="1" smtClean="0">
                          <a:latin typeface="Cambria Math"/>
                        </a:rPr>
                        <m:t>−20−4</m:t>
                      </m:r>
                      <m:r>
                        <a:rPr lang="en-GB" sz="1600" b="0" i="1" smtClean="0">
                          <a:latin typeface="Cambria Math"/>
                        </a:rPr>
                        <m:t>𝑔</m:t>
                      </m:r>
                      <m:r>
                        <a:rPr lang="en-GB" sz="1600" b="0" i="1" smtClean="0">
                          <a:latin typeface="Cambria Math"/>
                        </a:rPr>
                        <m:t>=(4×0)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715000"/>
                <a:ext cx="2222211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267200" y="6096000"/>
                <a:ext cx="17014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𝑌</m:t>
                      </m:r>
                      <m:r>
                        <a:rPr lang="en-GB" sz="1600" b="0" i="1" smtClean="0">
                          <a:latin typeface="Cambria Math"/>
                        </a:rPr>
                        <m:t>−20−4</m:t>
                      </m:r>
                      <m:r>
                        <a:rPr lang="en-GB" sz="1600" b="0" i="1" smtClean="0">
                          <a:latin typeface="Cambria Math"/>
                        </a:rPr>
                        <m:t>𝑔</m:t>
                      </m:r>
                      <m:r>
                        <a:rPr lang="en-GB" sz="16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6096000"/>
                <a:ext cx="1701428" cy="338554"/>
              </a:xfrm>
              <a:prstGeom prst="rect">
                <a:avLst/>
              </a:prstGeom>
              <a:blipFill rotWithShape="1">
                <a:blip r:embed="rId10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267200" y="6493009"/>
                <a:ext cx="20961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𝑌</m:t>
                      </m:r>
                      <m:r>
                        <a:rPr lang="en-GB" sz="1600" b="0" i="1" smtClean="0">
                          <a:latin typeface="Cambria Math"/>
                        </a:rPr>
                        <m:t>=20+4</m:t>
                      </m:r>
                      <m:r>
                        <a:rPr lang="en-GB" sz="1600" b="0" i="1" smtClean="0">
                          <a:latin typeface="Cambria Math"/>
                        </a:rPr>
                        <m:t>𝑔</m:t>
                      </m:r>
                      <m:r>
                        <a:rPr lang="en-GB" sz="1600" b="0" i="1" smtClean="0">
                          <a:latin typeface="Cambria Math"/>
                        </a:rPr>
                        <m:t> (59.2</m:t>
                      </m:r>
                      <m:r>
                        <a:rPr lang="en-GB" sz="1600" b="0" i="1" smtClean="0">
                          <a:latin typeface="Cambria Math"/>
                        </a:rPr>
                        <m:t>𝑁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6493009"/>
                <a:ext cx="2096151" cy="338554"/>
              </a:xfrm>
              <a:prstGeom prst="rect">
                <a:avLst/>
              </a:prstGeom>
              <a:blipFill rotWithShape="1">
                <a:blip r:embed="rId11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51"/>
          <p:cNvSpPr/>
          <p:nvPr/>
        </p:nvSpPr>
        <p:spPr>
          <a:xfrm>
            <a:off x="5638800" y="32766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6172200" y="3200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values. You must </a:t>
            </a:r>
            <a:r>
              <a:rPr lang="en-GB" sz="1200" b="1" u="sng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subtract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any forces acting in the </a:t>
            </a:r>
            <a:r>
              <a:rPr lang="en-GB" sz="1200" b="1" u="sng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opposite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direction!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4" name="Arc 53"/>
          <p:cNvSpPr/>
          <p:nvPr/>
        </p:nvSpPr>
        <p:spPr>
          <a:xfrm>
            <a:off x="5638800" y="36576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c 54"/>
          <p:cNvSpPr/>
          <p:nvPr/>
        </p:nvSpPr>
        <p:spPr>
          <a:xfrm>
            <a:off x="5638800" y="40386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6096000" y="37338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19800" y="403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Add X and Subtract 8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8" name="Arc 57"/>
          <p:cNvSpPr/>
          <p:nvPr/>
        </p:nvSpPr>
        <p:spPr>
          <a:xfrm>
            <a:off x="6096000" y="54864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59" name="Arc 58"/>
          <p:cNvSpPr/>
          <p:nvPr/>
        </p:nvSpPr>
        <p:spPr>
          <a:xfrm>
            <a:off x="6096000" y="58674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60" name="Arc 59"/>
          <p:cNvSpPr/>
          <p:nvPr/>
        </p:nvSpPr>
        <p:spPr>
          <a:xfrm>
            <a:off x="6096000" y="62484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29400" y="5334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Sub in values. Acceleration is 0 as there is none in the vertical direction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553200" y="59436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629400" y="63246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Add 20, add 4g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1752600" y="4343400"/>
            <a:ext cx="0" cy="228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524000" y="4038600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20N</a:t>
            </a:r>
            <a:endParaRPr lang="en-GB" sz="1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76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6" grpId="0"/>
      <p:bldP spid="38" grpId="0"/>
      <p:bldP spid="33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 animBg="1"/>
      <p:bldP spid="53" grpId="0"/>
      <p:bldP spid="54" grpId="0" animBg="1"/>
      <p:bldP spid="55" grpId="0" animBg="1"/>
      <p:bldP spid="56" grpId="0"/>
      <p:bldP spid="57" grpId="0"/>
      <p:bldP spid="58" grpId="0" animBg="1"/>
      <p:bldP spid="59" grpId="0" animBg="1"/>
      <p:bldP spid="60" grpId="0" animBg="1"/>
      <p:bldP spid="61" grpId="0"/>
      <p:bldP spid="64" grpId="0"/>
      <p:bldP spid="65" grpId="0"/>
      <p:bldP spid="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743200"/>
            <a:ext cx="78608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Teachings for Exercise 3B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97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962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solve problems involving forces by drawing a diagram including all relevant forces, and then resolving in multiple directions if necessary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A particle of mass 5kg is pulled along a rough horizontal table by a force of 20N, with a frictional force of 4N acting against it. Given that the particle is initially at rest, find: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The acceleration of the particle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The distance travelled by the particle in the first 4 seconds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The magnitude of the normal reaction between the particle and the table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3B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1600" y="2590800"/>
            <a:ext cx="762000" cy="457200"/>
          </a:xfrm>
          <a:prstGeom prst="rect">
            <a:avLst/>
          </a:prstGeom>
          <a:solidFill>
            <a:srgbClr val="0066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562600" y="3048000"/>
            <a:ext cx="0" cy="304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943600" y="2819400"/>
            <a:ext cx="3048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876800" y="2819400"/>
            <a:ext cx="3048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257800" y="1828800"/>
            <a:ext cx="533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334000" y="1828800"/>
            <a:ext cx="3048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48400" y="2667000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20N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3352800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5g N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1981200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R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800" y="1524000"/>
            <a:ext cx="67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  <a:r>
              <a:rPr lang="en-GB" sz="1400" dirty="0" smtClean="0">
                <a:latin typeface="Comic Sans MS" pitchFamily="66" charset="0"/>
              </a:rPr>
              <a:t> ms</a:t>
            </a:r>
            <a:r>
              <a:rPr lang="en-GB" sz="1400" baseline="30000" dirty="0" smtClean="0">
                <a:latin typeface="Comic Sans MS" pitchFamily="66" charset="0"/>
              </a:rPr>
              <a:t>-2</a:t>
            </a:r>
            <a:endParaRPr lang="en-GB" sz="1400" baseline="300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0" y="2667000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FF00"/>
                </a:solidFill>
                <a:latin typeface="Comic Sans MS" pitchFamily="66" charset="0"/>
              </a:rPr>
              <a:t>5kg</a:t>
            </a:r>
            <a:endParaRPr lang="en-GB" sz="1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562600" y="2286000"/>
            <a:ext cx="0" cy="304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19600" y="2667000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4N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10400" y="1676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Start by drawing a diagram 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876800" y="3886200"/>
                <a:ext cx="922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𝐹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886200"/>
                <a:ext cx="922432" cy="3385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4572000" y="38862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a)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419600" y="4267200"/>
                <a:ext cx="17251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20−4=(5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267200"/>
                <a:ext cx="1725152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876800" y="4648200"/>
                <a:ext cx="13706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r>
                        <a:rPr lang="en-GB" sz="1600" b="0" i="1" smtClean="0">
                          <a:latin typeface="Cambria Math"/>
                        </a:rPr>
                        <m:t>=3.2</m:t>
                      </m:r>
                      <m:r>
                        <a:rPr lang="en-GB" sz="16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648200"/>
                <a:ext cx="1370632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33"/>
          <p:cNvSpPr/>
          <p:nvPr/>
        </p:nvSpPr>
        <p:spPr>
          <a:xfrm>
            <a:off x="6019800" y="41148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6477000" y="3962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Resolve horizontally and sub in values. Take the direction of acceleration as positive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Arc 35"/>
          <p:cNvSpPr/>
          <p:nvPr/>
        </p:nvSpPr>
        <p:spPr>
          <a:xfrm>
            <a:off x="6019800" y="44958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6477000" y="45720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  a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8" y="152399"/>
            <a:ext cx="1124713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9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2" grpId="1"/>
      <p:bldP spid="14" grpId="0"/>
      <p:bldP spid="15" grpId="0"/>
      <p:bldP spid="16" grpId="0"/>
      <p:bldP spid="16" grpId="1"/>
      <p:bldP spid="17" grpId="0"/>
      <p:bldP spid="19" grpId="0"/>
      <p:bldP spid="19" grpId="1"/>
      <p:bldP spid="29" grpId="0"/>
      <p:bldP spid="30" grpId="0"/>
      <p:bldP spid="31" grpId="0"/>
      <p:bldP spid="32" grpId="0"/>
      <p:bldP spid="33" grpId="0"/>
      <p:bldP spid="34" grpId="0" animBg="1"/>
      <p:bldP spid="35" grpId="0"/>
      <p:bldP spid="36" grpId="0" animBg="1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solve problems involving forces by drawing a diagram including all relevant forces, and then resolving in multiple directions if necessary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A particle of mass 5kg is pulled along a rough horizontal table by a force of 20N, with a frictional force of 4N acting against it. Given that the particle is initially at rest, find: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The acceleration of the particle – 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3.2ms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-2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The distance travelled by the particle in the first 4 seconds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The magnitude of the normal reaction between the particle and the table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3B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1600" y="2590800"/>
            <a:ext cx="762000" cy="457200"/>
          </a:xfrm>
          <a:prstGeom prst="rect">
            <a:avLst/>
          </a:prstGeom>
          <a:solidFill>
            <a:srgbClr val="0066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562600" y="3048000"/>
            <a:ext cx="0" cy="304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943600" y="2819400"/>
            <a:ext cx="304800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876800" y="2819400"/>
            <a:ext cx="304800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257800" y="1828800"/>
            <a:ext cx="533400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334000" y="1828800"/>
            <a:ext cx="304800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48400" y="2667000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20N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3352800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5g N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1981200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R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800" y="1524000"/>
            <a:ext cx="798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3.2ms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-2</a:t>
            </a:r>
            <a:endParaRPr lang="en-GB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0" y="2667000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FF00"/>
                </a:solidFill>
                <a:latin typeface="Comic Sans MS" pitchFamily="66" charset="0"/>
              </a:rPr>
              <a:t>5kg</a:t>
            </a:r>
            <a:endParaRPr lang="en-GB" sz="1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562600" y="2286000"/>
            <a:ext cx="0" cy="304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19600" y="2667000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4N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10400" y="1676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Start by drawing a diagram 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48200" y="3733800"/>
                <a:ext cx="6117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733800"/>
                <a:ext cx="61170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257800" y="3733800"/>
                <a:ext cx="6656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3733800"/>
                <a:ext cx="665695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943600" y="3733800"/>
                <a:ext cx="6318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733800"/>
                <a:ext cx="631840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553200" y="3733800"/>
                <a:ext cx="7985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=3.2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3733800"/>
                <a:ext cx="798552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315200" y="3733800"/>
                <a:ext cx="633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733800"/>
                <a:ext cx="633443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48200" y="4267200"/>
                <a:ext cx="1334531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𝑢𝑡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267200"/>
                <a:ext cx="1334531" cy="495649"/>
              </a:xfrm>
              <a:prstGeom prst="rect">
                <a:avLst/>
              </a:prstGeom>
              <a:blipFill rotWithShape="1">
                <a:blip r:embed="rId7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648200" y="4876800"/>
                <a:ext cx="2148922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=(0×4)+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(3.2)(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876800"/>
                <a:ext cx="2148922" cy="495649"/>
              </a:xfrm>
              <a:prstGeom prst="rect">
                <a:avLst/>
              </a:prstGeom>
              <a:blipFill rotWithShape="1">
                <a:blip r:embed="rId8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648200" y="5562600"/>
                <a:ext cx="10349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=25.6</m:t>
                      </m:r>
                      <m:r>
                        <a:rPr lang="en-GB" sz="14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562600"/>
                <a:ext cx="1034963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7086600" y="32766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Use SUVAT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" name="Arc 43"/>
          <p:cNvSpPr/>
          <p:nvPr/>
        </p:nvSpPr>
        <p:spPr>
          <a:xfrm>
            <a:off x="6477000" y="4572000"/>
            <a:ext cx="533400" cy="5334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6934200" y="47244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6" name="Arc 45"/>
          <p:cNvSpPr/>
          <p:nvPr/>
        </p:nvSpPr>
        <p:spPr>
          <a:xfrm>
            <a:off x="6477000" y="5181600"/>
            <a:ext cx="533400" cy="5334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6934200" y="53340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19600" y="37338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b)</a:t>
            </a:r>
            <a:endParaRPr lang="en-GB" sz="1400" dirty="0">
              <a:latin typeface="Comic Sans MS" pitchFamily="66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8" y="152399"/>
            <a:ext cx="1124713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1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  <p:bldP spid="38" grpId="0"/>
      <p:bldP spid="39" grpId="0"/>
      <p:bldP spid="40" grpId="0"/>
      <p:bldP spid="13" grpId="0"/>
      <p:bldP spid="41" grpId="0"/>
      <p:bldP spid="42" grpId="0"/>
      <p:bldP spid="43" grpId="0"/>
      <p:bldP spid="44" grpId="0" animBg="1"/>
      <p:bldP spid="45" grpId="0"/>
      <p:bldP spid="46" grpId="0" animBg="1"/>
      <p:bldP spid="47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solve problems involving forces by drawing a diagram including all relevant forces, and then resolving in multiple directions if necessary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A particle of mass 5kg is pulled along a rough horizontal table by a force of 20N, with a frictional force of 4N acting against it. Given that the particle is initially at rest, find: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The acceleration of the particle – 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3.2ms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-2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The distance travelled by the particle in the first 4 seconds – 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25.6m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The magnitude of the normal reaction between the particle and the table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3B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1600" y="2590800"/>
            <a:ext cx="762000" cy="457200"/>
          </a:xfrm>
          <a:prstGeom prst="rect">
            <a:avLst/>
          </a:prstGeom>
          <a:solidFill>
            <a:srgbClr val="0066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562600" y="3048000"/>
            <a:ext cx="0" cy="304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943600" y="2819400"/>
            <a:ext cx="304800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876800" y="2819400"/>
            <a:ext cx="304800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257800" y="1828800"/>
            <a:ext cx="533400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334000" y="1828800"/>
            <a:ext cx="304800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48400" y="2667000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20N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3352800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5g N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1981200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R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800" y="1524000"/>
            <a:ext cx="798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3.2ms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-2</a:t>
            </a:r>
            <a:endParaRPr lang="en-GB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0" y="2667000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FF00"/>
                </a:solidFill>
                <a:latin typeface="Comic Sans MS" pitchFamily="66" charset="0"/>
              </a:rPr>
              <a:t>5kg</a:t>
            </a:r>
            <a:endParaRPr lang="en-GB" sz="1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562600" y="2286000"/>
            <a:ext cx="0" cy="304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19600" y="2667000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4N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10400" y="1676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Start by drawing a diagram 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95800" y="38862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c)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029200" y="3886200"/>
                <a:ext cx="922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𝐹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886200"/>
                <a:ext cx="922432" cy="3385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572000" y="4343400"/>
                <a:ext cx="17585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𝑅</m:t>
                      </m:r>
                      <m:r>
                        <a:rPr lang="en-GB" sz="1600" b="0" i="1" smtClean="0">
                          <a:latin typeface="Cambria Math"/>
                        </a:rPr>
                        <m:t>−5</m:t>
                      </m:r>
                      <m:r>
                        <a:rPr lang="en-GB" sz="1600" b="0" i="1" smtClean="0">
                          <a:latin typeface="Cambria Math"/>
                        </a:rPr>
                        <m:t>𝑔</m:t>
                      </m:r>
                      <m:r>
                        <a:rPr lang="en-GB" sz="1600" b="0" i="1" smtClean="0">
                          <a:latin typeface="Cambria Math"/>
                        </a:rPr>
                        <m:t>=(5×0)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343400"/>
                <a:ext cx="1758558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105400" y="4800600"/>
                <a:ext cx="14770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𝑅</m:t>
                      </m:r>
                      <m:r>
                        <a:rPr lang="en-GB" sz="1600" b="0" i="1" smtClean="0">
                          <a:latin typeface="Cambria Math"/>
                        </a:rPr>
                        <m:t>=5</m:t>
                      </m:r>
                      <m:r>
                        <a:rPr lang="en-GB" sz="1600" b="0" i="1" smtClean="0">
                          <a:latin typeface="Cambria Math"/>
                        </a:rPr>
                        <m:t>𝑔</m:t>
                      </m:r>
                      <m:r>
                        <a:rPr lang="en-GB" sz="1600" b="0" i="1" smtClean="0">
                          <a:latin typeface="Cambria Math"/>
                        </a:rPr>
                        <m:t> (49</m:t>
                      </m:r>
                      <m:r>
                        <a:rPr lang="en-GB" sz="1600" b="0" i="1" smtClean="0">
                          <a:latin typeface="Cambria Math"/>
                        </a:rPr>
                        <m:t>𝑁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800600"/>
                <a:ext cx="1477007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/>
          <p:cNvSpPr/>
          <p:nvPr/>
        </p:nvSpPr>
        <p:spPr>
          <a:xfrm>
            <a:off x="6096000" y="4038600"/>
            <a:ext cx="53340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6781800" y="46482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8" name="Arc 47"/>
          <p:cNvSpPr/>
          <p:nvPr/>
        </p:nvSpPr>
        <p:spPr>
          <a:xfrm>
            <a:off x="6324600" y="4572000"/>
            <a:ext cx="53340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6553200" y="4038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Resolve vertically, taking R as the positive direction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8" y="152399"/>
            <a:ext cx="1124713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8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2" grpId="0"/>
      <p:bldP spid="33" grpId="0"/>
      <p:bldP spid="34" grpId="0"/>
      <p:bldP spid="35" grpId="0"/>
      <p:bldP spid="36" grpId="0" animBg="1"/>
      <p:bldP spid="37" grpId="0"/>
      <p:bldP spid="48" grpId="0" animBg="1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657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solve problems involving forces by drawing a diagram including all relevant forces, and then resolving in multiple directions if necessary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A small pebble of mass 500g is attached to the lower end of a light string. Find the tension in the string when the pebble is: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Moving upwards with an acceleration of 2ms</a:t>
            </a:r>
            <a:r>
              <a:rPr lang="en-GB" sz="1400" baseline="30000" dirty="0" smtClean="0">
                <a:latin typeface="Comic Sans MS" pitchFamily="66" charset="0"/>
              </a:rPr>
              <a:t>-2</a:t>
            </a:r>
          </a:p>
          <a:p>
            <a:pPr algn="ctr"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Moving downwards with a deceleration of 4ms</a:t>
            </a:r>
            <a:r>
              <a:rPr lang="en-GB" sz="1400" baseline="30000" dirty="0" smtClean="0">
                <a:latin typeface="Comic Sans MS" pitchFamily="66" charset="0"/>
              </a:rPr>
              <a:t>-2</a:t>
            </a:r>
            <a:endParaRPr lang="en-GB" sz="1400" baseline="300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3B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334000" y="2362200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781800" y="1600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Start by drawing a diagram 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562600" y="1752600"/>
            <a:ext cx="0" cy="609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562600" y="2819400"/>
            <a:ext cx="0" cy="609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81600" y="3429000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0.5g N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1524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T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6200000">
            <a:off x="4914900" y="2552700"/>
            <a:ext cx="533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>
            <a:off x="5029200" y="2590800"/>
            <a:ext cx="3048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95800" y="2438400"/>
            <a:ext cx="644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2ms</a:t>
            </a:r>
            <a:r>
              <a:rPr lang="en-GB" sz="1400" baseline="30000" dirty="0" smtClean="0">
                <a:latin typeface="Comic Sans MS" pitchFamily="66" charset="0"/>
              </a:rPr>
              <a:t>-2</a:t>
            </a:r>
            <a:endParaRPr lang="en-GB" sz="1400" baseline="300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2438400"/>
            <a:ext cx="63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0.5kg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95800" y="38862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a)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029200" y="3886200"/>
                <a:ext cx="922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𝐹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886200"/>
                <a:ext cx="922432" cy="3385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6172200" y="4038600"/>
            <a:ext cx="53340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6705600" y="3962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Resolve vertically, taking the direction of the acceleration as positive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419600" y="4343400"/>
                <a:ext cx="20583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𝑇</m:t>
                      </m:r>
                      <m:r>
                        <a:rPr lang="en-GB" sz="1600" b="0" i="1" smtClean="0">
                          <a:latin typeface="Cambria Math"/>
                        </a:rPr>
                        <m:t>−0.5</m:t>
                      </m:r>
                      <m:r>
                        <a:rPr lang="en-GB" sz="1600" b="0" i="1" smtClean="0">
                          <a:latin typeface="Cambria Math"/>
                        </a:rPr>
                        <m:t>𝑔</m:t>
                      </m:r>
                      <m:r>
                        <a:rPr lang="en-GB" sz="1600" b="0" i="1" smtClean="0">
                          <a:latin typeface="Cambria Math"/>
                        </a:rPr>
                        <m:t>=(0.5×2)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343400"/>
                <a:ext cx="2058384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068824" y="4809744"/>
                <a:ext cx="13821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𝑇</m:t>
                      </m:r>
                      <m:r>
                        <a:rPr lang="en-GB" sz="1600" b="0" i="1" smtClean="0">
                          <a:latin typeface="Cambria Math"/>
                        </a:rPr>
                        <m:t>=1+0.5</m:t>
                      </m:r>
                      <m:r>
                        <a:rPr lang="en-GB" sz="1600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824" y="4809744"/>
                <a:ext cx="1382110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>
            <a:off x="6172200" y="4495800"/>
            <a:ext cx="53340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6705600" y="4572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Calculate T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68824" y="5266944"/>
                <a:ext cx="10503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𝑇</m:t>
                      </m:r>
                      <m:r>
                        <a:rPr lang="en-GB" sz="1600" b="0" i="1" smtClean="0">
                          <a:latin typeface="Cambria Math"/>
                        </a:rPr>
                        <m:t>=5.9</m:t>
                      </m:r>
                      <m:r>
                        <a:rPr lang="en-GB" sz="16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824" y="5266944"/>
                <a:ext cx="1050352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8" y="152399"/>
            <a:ext cx="1124713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2" grpId="1"/>
      <p:bldP spid="16" grpId="0"/>
      <p:bldP spid="16" grpId="1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 animBg="1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Introduction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51054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latin typeface="Comic Sans MS" pitchFamily="66" charset="0"/>
              </a:rPr>
              <a:t>This chapter teaches you how to deal with forces acting on an object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You will learn how to use several formulae (inspired by Isaac Newton)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You will learn how to model situations involving friction, particles moving on slopes and when joined over pulleys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Y</a:t>
            </a:r>
            <a:r>
              <a:rPr lang="en-GB" dirty="0" smtClean="0">
                <a:latin typeface="Comic Sans MS" pitchFamily="66" charset="0"/>
              </a:rPr>
              <a:t>ou will also learn laws of momentum and impulse</a:t>
            </a:r>
          </a:p>
        </p:txBody>
      </p:sp>
    </p:spTree>
    <p:extLst>
      <p:ext uri="{BB962C8B-B14F-4D97-AF65-F5344CB8AC3E}">
        <p14:creationId xmlns:p14="http://schemas.microsoft.com/office/powerpoint/2010/main" val="303567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657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solve problems involving forces by drawing a diagram including all relevant forces, and then resolving in multiple directions if necessary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A small pebble of mass 500g is attached to the lower end of a light string. Find the tension in the string when the pebble is: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Moving upwards with an acceleration of 2ms</a:t>
            </a:r>
            <a:r>
              <a:rPr lang="en-GB" sz="1400" baseline="30000" dirty="0" smtClean="0">
                <a:latin typeface="Comic Sans MS" pitchFamily="66" charset="0"/>
              </a:rPr>
              <a:t>-2</a:t>
            </a:r>
            <a:r>
              <a:rPr lang="en-GB" sz="1400" dirty="0" smtClean="0">
                <a:latin typeface="Comic Sans MS" pitchFamily="66" charset="0"/>
              </a:rPr>
              <a:t> – </a:t>
            </a:r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5.9N</a:t>
            </a:r>
            <a:endParaRPr lang="en-GB" sz="1400" baseline="300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algn="ctr"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Moving downwards with a deceleration of 4ms</a:t>
            </a:r>
            <a:r>
              <a:rPr lang="en-GB" sz="1400" baseline="30000" dirty="0" smtClean="0">
                <a:latin typeface="Comic Sans MS" pitchFamily="66" charset="0"/>
              </a:rPr>
              <a:t>-2</a:t>
            </a:r>
            <a:endParaRPr lang="en-GB" sz="1400" baseline="300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3B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334000" y="2362200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781800" y="1600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Start by drawing a diagram 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562600" y="1752600"/>
            <a:ext cx="0" cy="609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562600" y="2819400"/>
            <a:ext cx="0" cy="609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81600" y="3429000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0.5g N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1524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T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 flipV="1">
            <a:off x="4914900" y="2552700"/>
            <a:ext cx="533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V="1">
            <a:off x="5029200" y="2514600"/>
            <a:ext cx="3048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95800" y="2438400"/>
            <a:ext cx="720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-4ms</a:t>
            </a:r>
            <a:r>
              <a:rPr lang="en-GB" sz="1400" baseline="30000" dirty="0" smtClean="0">
                <a:latin typeface="Comic Sans MS" pitchFamily="66" charset="0"/>
              </a:rPr>
              <a:t>-2</a:t>
            </a:r>
            <a:endParaRPr lang="en-GB" sz="1400" baseline="300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2438400"/>
            <a:ext cx="63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0.5kg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95800" y="38862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b)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029200" y="3886200"/>
                <a:ext cx="922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𝐹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886200"/>
                <a:ext cx="922432" cy="3385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6324600" y="4038600"/>
            <a:ext cx="53340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6821424" y="3962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Resolve vertically, taking the direction of movement as positive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419600" y="4343400"/>
                <a:ext cx="22122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0.5</m:t>
                      </m:r>
                      <m:r>
                        <a:rPr lang="en-GB" sz="1600" b="0" i="1" smtClean="0">
                          <a:latin typeface="Cambria Math"/>
                        </a:rPr>
                        <m:t>𝑔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r>
                        <a:rPr lang="en-GB" sz="1600" b="0" i="1" smtClean="0">
                          <a:latin typeface="Cambria Math"/>
                        </a:rPr>
                        <m:t>𝑇</m:t>
                      </m:r>
                      <m:r>
                        <a:rPr lang="en-GB" sz="1600" b="0" i="1" smtClean="0">
                          <a:latin typeface="Cambria Math"/>
                        </a:rPr>
                        <m:t>=(0.5×−4)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343400"/>
                <a:ext cx="2212272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068824" y="4809744"/>
                <a:ext cx="13821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𝑇</m:t>
                      </m:r>
                      <m:r>
                        <a:rPr lang="en-GB" sz="1600" b="0" i="1" smtClean="0">
                          <a:latin typeface="Cambria Math"/>
                        </a:rPr>
                        <m:t>=2+0.5</m:t>
                      </m:r>
                      <m:r>
                        <a:rPr lang="en-GB" sz="1600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824" y="4809744"/>
                <a:ext cx="1382110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>
            <a:off x="6324600" y="4495800"/>
            <a:ext cx="53340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6821424" y="4572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Calculate T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68824" y="5266944"/>
                <a:ext cx="10503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𝑇</m:t>
                      </m:r>
                      <m:r>
                        <a:rPr lang="en-GB" sz="1600" b="0" i="1" smtClean="0">
                          <a:latin typeface="Cambria Math"/>
                        </a:rPr>
                        <m:t>=6.9</m:t>
                      </m:r>
                      <m:r>
                        <a:rPr lang="en-GB" sz="16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824" y="5266944"/>
                <a:ext cx="1050352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3962400" y="579120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Even though the pebble is moving downwards, there is more tension in the string as the pebble is decelerating – the string is working </a:t>
            </a:r>
            <a:r>
              <a:rPr lang="en-GB" sz="1400" u="sng" dirty="0" smtClean="0">
                <a:solidFill>
                  <a:srgbClr val="FF0000"/>
                </a:solidFill>
                <a:latin typeface="Comic Sans MS" pitchFamily="66" charset="0"/>
              </a:rPr>
              <a:t>against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 gravity!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00800" y="2438400"/>
            <a:ext cx="2743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In this case, the pebble is moving downwards at a decreasing rate, so you can put the acceleration on as negative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8" y="152399"/>
            <a:ext cx="1124713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7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2" grpId="1"/>
      <p:bldP spid="16" grpId="0"/>
      <p:bldP spid="16" grpId="1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 animBg="1"/>
      <p:bldP spid="25" grpId="0"/>
      <p:bldP spid="26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657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solve problems involving forces by drawing a diagram including all relevant forces, and then resolving in multiple directions if necessary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A particle of mass 3kg is projected at an initial speed of 10ms</a:t>
            </a:r>
            <a:r>
              <a:rPr lang="en-GB" sz="1400" baseline="30000" dirty="0" smtClean="0">
                <a:latin typeface="Comic Sans MS" pitchFamily="66" charset="0"/>
              </a:rPr>
              <a:t>-1</a:t>
            </a:r>
            <a:r>
              <a:rPr lang="en-GB" sz="1400" dirty="0" smtClean="0">
                <a:latin typeface="Comic Sans MS" pitchFamily="66" charset="0"/>
              </a:rPr>
              <a:t> in the horizontal direction. As it travels, it meets a constant resistance of magnitude 6N. Calculate the deceleration of the particle and the distance travelled by the time it comes to rest.</a:t>
            </a:r>
            <a:endParaRPr lang="en-GB" sz="1400" baseline="300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3B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7800" y="2286000"/>
            <a:ext cx="457200" cy="457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5257800" y="23622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3kg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4724400" y="2514600"/>
            <a:ext cx="533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486400" y="2743200"/>
            <a:ext cx="0" cy="304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5486400" y="1981200"/>
            <a:ext cx="0" cy="304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334000" y="17526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R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81600" y="30480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3g N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43400" y="23622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6N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5181600" y="1676400"/>
            <a:ext cx="533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257800" y="1676400"/>
            <a:ext cx="3048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105400" y="13716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a ms</a:t>
            </a:r>
            <a:r>
              <a:rPr lang="en-GB" sz="1400" baseline="30000" dirty="0" smtClean="0">
                <a:latin typeface="Comic Sans MS" pitchFamily="66" charset="0"/>
              </a:rPr>
              <a:t>-2</a:t>
            </a:r>
            <a:endParaRPr lang="en-GB" sz="1400" baseline="30000" dirty="0"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81800" y="1524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Start by drawing a diagram 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24600" y="2286000"/>
            <a:ext cx="2590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It is important to note that the initial projection speed is NOT a force, there are actually no forces acting in the positive direction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95800" y="38100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 smtClean="0">
                <a:latin typeface="Comic Sans MS" pitchFamily="66" charset="0"/>
              </a:rPr>
              <a:t>Deceleration</a:t>
            </a:r>
            <a:endParaRPr lang="en-GB" sz="1400" u="sng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648200" y="4191000"/>
                <a:ext cx="922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𝐹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191000"/>
                <a:ext cx="922432" cy="3385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343400" y="4648200"/>
                <a:ext cx="161133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0−6=(3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648200"/>
                <a:ext cx="1611339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572000" y="5105400"/>
                <a:ext cx="8855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−2=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105400"/>
                <a:ext cx="885563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c 48"/>
          <p:cNvSpPr/>
          <p:nvPr/>
        </p:nvSpPr>
        <p:spPr>
          <a:xfrm>
            <a:off x="5715000" y="4343400"/>
            <a:ext cx="53340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6248400" y="4191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Take the direction of movement as positive – remember to include 0 as the positive force!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1" name="Arc 50"/>
          <p:cNvSpPr/>
          <p:nvPr/>
        </p:nvSpPr>
        <p:spPr>
          <a:xfrm>
            <a:off x="5715000" y="4800600"/>
            <a:ext cx="53340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6248400" y="48768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 a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14800" y="56388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So the </a:t>
            </a:r>
            <a:r>
              <a:rPr lang="en-GB" sz="1200" u="sng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deceleration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is 2ms</a:t>
            </a:r>
            <a:r>
              <a:rPr lang="en-GB" sz="1200" baseline="30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-2</a:t>
            </a:r>
            <a:endParaRPr lang="en-GB" sz="12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8" y="152399"/>
            <a:ext cx="1124713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0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5" grpId="0"/>
      <p:bldP spid="36" grpId="0"/>
      <p:bldP spid="38" grpId="0"/>
      <p:bldP spid="38" grpId="1"/>
      <p:bldP spid="42" grpId="0"/>
      <p:bldP spid="42" grpId="1"/>
      <p:bldP spid="43" grpId="0"/>
      <p:bldP spid="44" grpId="0"/>
      <p:bldP spid="45" grpId="0"/>
      <p:bldP spid="46" grpId="0"/>
      <p:bldP spid="47" grpId="0"/>
      <p:bldP spid="48" grpId="0"/>
      <p:bldP spid="49" grpId="0" animBg="1"/>
      <p:bldP spid="50" grpId="0"/>
      <p:bldP spid="51" grpId="0" animBg="1"/>
      <p:bldP spid="52" grpId="0"/>
      <p:bldP spid="5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657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solve problems involving forces by drawing a diagram including all relevant forces, and then resolving in multiple directions if necessary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A particle of mass 3kg is projected at an initial speed of 10ms</a:t>
            </a:r>
            <a:r>
              <a:rPr lang="en-GB" sz="1400" baseline="30000" dirty="0" smtClean="0">
                <a:latin typeface="Comic Sans MS" pitchFamily="66" charset="0"/>
              </a:rPr>
              <a:t>-1</a:t>
            </a:r>
            <a:r>
              <a:rPr lang="en-GB" sz="1400" dirty="0" smtClean="0">
                <a:latin typeface="Comic Sans MS" pitchFamily="66" charset="0"/>
              </a:rPr>
              <a:t> in the horizontal direction. As it travels, it meets a constant resistance of magnitude 6N. Calculate the deceleration of the particle and the distance travelled by the time it comes to rest.</a:t>
            </a:r>
          </a:p>
          <a:p>
            <a:pPr marL="0" indent="0" algn="ctr">
              <a:buNone/>
            </a:pPr>
            <a:endParaRPr lang="en-GB" sz="1400" baseline="300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Deceleration = 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2ms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-2</a:t>
            </a:r>
            <a:endParaRPr lang="en-GB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3B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7800" y="2286000"/>
            <a:ext cx="457200" cy="457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5257800" y="23622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3kg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4724400" y="2514600"/>
            <a:ext cx="533400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486400" y="2743200"/>
            <a:ext cx="0" cy="304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5486400" y="1981200"/>
            <a:ext cx="0" cy="304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334000" y="17526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R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81600" y="30480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3g N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43400" y="23622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6N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5181600" y="1676400"/>
            <a:ext cx="533400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257800" y="1676400"/>
            <a:ext cx="304800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105400" y="13716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a ms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-2</a:t>
            </a:r>
            <a:endParaRPr lang="en-GB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81800" y="1524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Start by drawing a diagram 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24600" y="2286000"/>
            <a:ext cx="2590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It is important to note that the initial projection speed is NOT a force, there are actually no forces acting in the positive direction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67200" y="38100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 smtClean="0">
                <a:latin typeface="Comic Sans MS" pitchFamily="66" charset="0"/>
              </a:rPr>
              <a:t>Distance travelled</a:t>
            </a:r>
            <a:endParaRPr lang="en-GB" sz="1400" u="sng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19600" y="4191000"/>
                <a:ext cx="6117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191000"/>
                <a:ext cx="61170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029200" y="4191000"/>
                <a:ext cx="7650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191000"/>
                <a:ext cx="765081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715000" y="4191000"/>
                <a:ext cx="6615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4191000"/>
                <a:ext cx="661591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324600" y="4191000"/>
                <a:ext cx="7969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=−2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4191000"/>
                <a:ext cx="796949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086600" y="4191000"/>
                <a:ext cx="5595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4191000"/>
                <a:ext cx="559512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19600" y="4648200"/>
                <a:ext cx="13403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+2</m:t>
                      </m:r>
                      <m:r>
                        <a:rPr lang="en-GB" sz="1400" b="0" i="1" smtClean="0">
                          <a:latin typeface="Cambria Math"/>
                        </a:rPr>
                        <m:t>𝑎𝑠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648200"/>
                <a:ext cx="1340367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419600" y="5029200"/>
                <a:ext cx="17052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+2(−2)</m:t>
                      </m:r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029200"/>
                <a:ext cx="1705210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495800" y="5410200"/>
                <a:ext cx="12575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0</m:t>
                      </m:r>
                      <m:r>
                        <a:rPr lang="en-GB" sz="1400" b="0" i="1" smtClean="0">
                          <a:latin typeface="Cambria Math"/>
                        </a:rPr>
                        <m:t>=100−4</m:t>
                      </m:r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410200"/>
                <a:ext cx="1257524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514088" y="5800344"/>
                <a:ext cx="8987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=25</m:t>
                      </m:r>
                      <m:r>
                        <a:rPr lang="en-GB" sz="14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088" y="5800344"/>
                <a:ext cx="898708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56"/>
          <p:cNvSpPr/>
          <p:nvPr/>
        </p:nvSpPr>
        <p:spPr>
          <a:xfrm>
            <a:off x="5943600" y="48006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6477000" y="48768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9" name="Arc 58"/>
          <p:cNvSpPr/>
          <p:nvPr/>
        </p:nvSpPr>
        <p:spPr>
          <a:xfrm>
            <a:off x="5943600" y="51816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c 59"/>
          <p:cNvSpPr/>
          <p:nvPr/>
        </p:nvSpPr>
        <p:spPr>
          <a:xfrm>
            <a:off x="5943600" y="55626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6477000" y="5181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Work through to calculate 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8" y="152399"/>
            <a:ext cx="1124713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8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27" grpId="0"/>
      <p:bldP spid="28" grpId="0"/>
      <p:bldP spid="32" grpId="0"/>
      <p:bldP spid="37" grpId="0"/>
      <p:bldP spid="41" grpId="0"/>
      <p:bldP spid="5" grpId="0"/>
      <p:bldP spid="54" grpId="0"/>
      <p:bldP spid="55" grpId="0"/>
      <p:bldP spid="56" grpId="0"/>
      <p:bldP spid="57" grpId="0" animBg="1"/>
      <p:bldP spid="58" grpId="0"/>
      <p:bldP spid="59" grpId="0" animBg="1"/>
      <p:bldP spid="60" grpId="0" animBg="1"/>
      <p:bldP spid="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743200"/>
            <a:ext cx="78608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Teachings for Exercise 3C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517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657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If a force at applied at an angle to the direction of motion you can resolve it to find the component of the force acting in the direction of motion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3C</a:t>
            </a:r>
            <a:endParaRPr lang="en-GB" dirty="0">
              <a:latin typeface="Comic Sans MS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0" y="3657600"/>
            <a:ext cx="1981200" cy="600456"/>
            <a:chOff x="5105400" y="2523744"/>
            <a:chExt cx="1981200" cy="600456"/>
          </a:xfrm>
        </p:grpSpPr>
        <p:sp>
          <p:nvSpPr>
            <p:cNvPr id="6" name="Rectangle 5"/>
            <p:cNvSpPr/>
            <p:nvPr/>
          </p:nvSpPr>
          <p:spPr>
            <a:xfrm>
              <a:off x="5105400" y="2895600"/>
              <a:ext cx="1981200" cy="2286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08" t="40993" r="21753" b="41111"/>
            <a:stretch/>
          </p:blipFill>
          <p:spPr>
            <a:xfrm>
              <a:off x="5562600" y="2523744"/>
              <a:ext cx="1085088" cy="361696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  <p:cxnSp>
        <p:nvCxnSpPr>
          <p:cNvPr id="8" name="Straight Arrow Connector 7"/>
          <p:cNvCxnSpPr/>
          <p:nvPr/>
        </p:nvCxnSpPr>
        <p:spPr>
          <a:xfrm>
            <a:off x="1923660" y="3828661"/>
            <a:ext cx="13716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04800" y="5867400"/>
            <a:ext cx="1981200" cy="600456"/>
            <a:chOff x="5105400" y="2523744"/>
            <a:chExt cx="1981200" cy="600456"/>
          </a:xfrm>
        </p:grpSpPr>
        <p:sp>
          <p:nvSpPr>
            <p:cNvPr id="12" name="Rectangle 11"/>
            <p:cNvSpPr/>
            <p:nvPr/>
          </p:nvSpPr>
          <p:spPr>
            <a:xfrm>
              <a:off x="5105400" y="2895600"/>
              <a:ext cx="1981200" cy="2286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08" t="40993" r="21753" b="41111"/>
            <a:stretch/>
          </p:blipFill>
          <p:spPr>
            <a:xfrm>
              <a:off x="5562600" y="2523744"/>
              <a:ext cx="1085088" cy="361696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  <p:cxnSp>
        <p:nvCxnSpPr>
          <p:cNvPr id="14" name="Straight Arrow Connector 13"/>
          <p:cNvCxnSpPr/>
          <p:nvPr/>
        </p:nvCxnSpPr>
        <p:spPr>
          <a:xfrm flipV="1">
            <a:off x="1295400" y="5019869"/>
            <a:ext cx="0" cy="838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4800" y="28194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A horizontal force has no effect on the object in the vertical direction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29947" y="3685591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10N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81200" y="495300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A vertical force has no effect on the object in the horizontal direction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7923" y="4771053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10N</a:t>
            </a:r>
            <a:endParaRPr lang="en-GB" sz="1400" dirty="0">
              <a:latin typeface="Comic Sans MS" pitchFamily="66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572000" y="4267200"/>
            <a:ext cx="1981200" cy="600456"/>
            <a:chOff x="5105400" y="2523744"/>
            <a:chExt cx="1981200" cy="600456"/>
          </a:xfrm>
        </p:grpSpPr>
        <p:sp>
          <p:nvSpPr>
            <p:cNvPr id="21" name="Rectangle 20"/>
            <p:cNvSpPr/>
            <p:nvPr/>
          </p:nvSpPr>
          <p:spPr>
            <a:xfrm>
              <a:off x="5105400" y="2895600"/>
              <a:ext cx="1981200" cy="2286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08" t="40993" r="21753" b="41111"/>
            <a:stretch/>
          </p:blipFill>
          <p:spPr>
            <a:xfrm>
              <a:off x="5562600" y="2523744"/>
              <a:ext cx="1085088" cy="361696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  <p:cxnSp>
        <p:nvCxnSpPr>
          <p:cNvPr id="23" name="Straight Arrow Connector 22"/>
          <p:cNvCxnSpPr/>
          <p:nvPr/>
        </p:nvCxnSpPr>
        <p:spPr>
          <a:xfrm flipV="1">
            <a:off x="6123992" y="3295261"/>
            <a:ext cx="2057400" cy="1143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133322" y="4428930"/>
            <a:ext cx="2057400" cy="12442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8173616" y="3265713"/>
            <a:ext cx="1555" cy="1149222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879702" y="2971799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10N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3" name="Arc 32"/>
          <p:cNvSpPr/>
          <p:nvPr/>
        </p:nvSpPr>
        <p:spPr>
          <a:xfrm>
            <a:off x="5728996" y="3939073"/>
            <a:ext cx="914400" cy="914400"/>
          </a:xfrm>
          <a:prstGeom prst="arc">
            <a:avLst>
              <a:gd name="adj1" fmla="val 19987541"/>
              <a:gd name="adj2" fmla="val 16409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6606072" y="4125686"/>
            <a:ext cx="47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20°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05800" y="3581400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>
                <a:solidFill>
                  <a:srgbClr val="FF0000"/>
                </a:solidFill>
                <a:latin typeface="Comic Sans MS" pitchFamily="66" charset="0"/>
              </a:rPr>
              <a:t>Opp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0" y="3429000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>
                <a:solidFill>
                  <a:srgbClr val="FF0000"/>
                </a:solidFill>
                <a:latin typeface="Comic Sans MS" pitchFamily="66" charset="0"/>
              </a:rPr>
              <a:t>Hyp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86600" y="4495800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>
                <a:solidFill>
                  <a:srgbClr val="FF0000"/>
                </a:solidFill>
                <a:latin typeface="Comic Sans MS" pitchFamily="66" charset="0"/>
              </a:rPr>
              <a:t>Adj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24400" y="2362200"/>
            <a:ext cx="309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876800" y="21336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O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29200" y="23622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H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86400" y="2362200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C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38800" y="21336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A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91200" y="23622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H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250003" y="2362200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T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00800" y="21336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O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53200" y="23622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A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4724400" y="2057400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5486400" y="2057400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4343400" y="2895600"/>
            <a:ext cx="1433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err="1" smtClean="0">
                <a:latin typeface="Comic Sans MS" pitchFamily="66" charset="0"/>
              </a:rPr>
              <a:t>Opp</a:t>
            </a:r>
            <a:r>
              <a:rPr lang="en-GB" sz="1200" dirty="0" smtClean="0">
                <a:latin typeface="Comic Sans MS" pitchFamily="66" charset="0"/>
              </a:rPr>
              <a:t> = Sin</a:t>
            </a:r>
            <a:r>
              <a:rPr lang="el-GR" sz="1200" dirty="0" smtClean="0">
                <a:latin typeface="Comic Sans MS" pitchFamily="66" charset="0"/>
              </a:rPr>
              <a:t>θ</a:t>
            </a:r>
            <a:r>
              <a:rPr lang="en-GB" sz="1200" dirty="0" smtClean="0">
                <a:latin typeface="Comic Sans MS" pitchFamily="66" charset="0"/>
              </a:rPr>
              <a:t> x </a:t>
            </a:r>
            <a:r>
              <a:rPr lang="en-GB" sz="1200" dirty="0" err="1" smtClean="0">
                <a:latin typeface="Comic Sans MS" pitchFamily="66" charset="0"/>
              </a:rPr>
              <a:t>Hyp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43400" y="3200400"/>
            <a:ext cx="1410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err="1" smtClean="0">
                <a:latin typeface="Comic Sans MS" pitchFamily="66" charset="0"/>
              </a:rPr>
              <a:t>Opp</a:t>
            </a:r>
            <a:r>
              <a:rPr lang="en-GB" sz="1200" dirty="0" smtClean="0">
                <a:latin typeface="Comic Sans MS" pitchFamily="66" charset="0"/>
              </a:rPr>
              <a:t> = Sin20 x 10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175098" y="3886200"/>
            <a:ext cx="824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10sin20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79698" y="4800600"/>
            <a:ext cx="867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10cos20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81600" y="2895600"/>
            <a:ext cx="1428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err="1" smtClean="0">
                <a:latin typeface="Comic Sans MS" pitchFamily="66" charset="0"/>
              </a:rPr>
              <a:t>Adj</a:t>
            </a:r>
            <a:r>
              <a:rPr lang="en-GB" sz="1200" dirty="0" smtClean="0">
                <a:latin typeface="Comic Sans MS" pitchFamily="66" charset="0"/>
              </a:rPr>
              <a:t> = Cos</a:t>
            </a:r>
            <a:r>
              <a:rPr lang="el-GR" sz="1200" dirty="0" smtClean="0">
                <a:latin typeface="Comic Sans MS" pitchFamily="66" charset="0"/>
              </a:rPr>
              <a:t>θ</a:t>
            </a:r>
            <a:r>
              <a:rPr lang="en-GB" sz="1200" dirty="0" smtClean="0">
                <a:latin typeface="Comic Sans MS" pitchFamily="66" charset="0"/>
              </a:rPr>
              <a:t> x </a:t>
            </a:r>
            <a:r>
              <a:rPr lang="en-GB" sz="1200" dirty="0" err="1" smtClean="0">
                <a:latin typeface="Comic Sans MS" pitchFamily="66" charset="0"/>
              </a:rPr>
              <a:t>Hyp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81600" y="3200400"/>
            <a:ext cx="1406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err="1" smtClean="0">
                <a:latin typeface="Comic Sans MS" pitchFamily="66" charset="0"/>
              </a:rPr>
              <a:t>Adj</a:t>
            </a:r>
            <a:r>
              <a:rPr lang="en-GB" sz="1200" dirty="0" smtClean="0">
                <a:latin typeface="Comic Sans MS" pitchFamily="66" charset="0"/>
              </a:rPr>
              <a:t> = Cos20 x 10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19600" y="54864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So a force can be split into its horizontal and vertical components using Trigonometry!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29400" y="121920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However, a force at an angle will have some effect in BOTH the horizontal and vertical directions!</a:t>
            </a:r>
            <a:endParaRPr lang="en-GB" sz="1400" dirty="0">
              <a:latin typeface="Comic Sans MS" pitchFamily="66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52400"/>
            <a:ext cx="1173479" cy="83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3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32" grpId="0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50" grpId="1"/>
      <p:bldP spid="51" grpId="0"/>
      <p:bldP spid="52" grpId="0"/>
      <p:bldP spid="53" grpId="0"/>
      <p:bldP spid="53" grpId="1"/>
      <p:bldP spid="54" grpId="0"/>
      <p:bldP spid="54" grpId="1"/>
      <p:bldP spid="55" grpId="0"/>
      <p:bldP spid="5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657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If a force at applied at an angle to the direction of motion you can resolve it to find the component of the force acting in the direction of motion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Find the component of each force in the x and y-directions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3C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400800" y="1600200"/>
            <a:ext cx="0" cy="23622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 flipV="1">
            <a:off x="6477000" y="1600200"/>
            <a:ext cx="0" cy="24384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400800" y="1981200"/>
            <a:ext cx="11430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467600" y="1752600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9N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696200" y="2667000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x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248400" y="12954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y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61" name="Arc 60"/>
          <p:cNvSpPr/>
          <p:nvPr/>
        </p:nvSpPr>
        <p:spPr>
          <a:xfrm>
            <a:off x="5791200" y="2362200"/>
            <a:ext cx="914400" cy="914400"/>
          </a:xfrm>
          <a:prstGeom prst="arc">
            <a:avLst>
              <a:gd name="adj1" fmla="val 20196459"/>
              <a:gd name="adj2" fmla="val 2157733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6629400" y="2514600"/>
            <a:ext cx="47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40°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6400800" y="2819400"/>
            <a:ext cx="1143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7543800" y="1981200"/>
            <a:ext cx="0" cy="8382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629400" y="2819400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9Cos40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543800" y="2209800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9Sin40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38600" y="4191000"/>
            <a:ext cx="2193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 smtClean="0">
                <a:latin typeface="Comic Sans MS" pitchFamily="66" charset="0"/>
              </a:rPr>
              <a:t>Force in the x-direction</a:t>
            </a:r>
            <a:endParaRPr lang="en-GB" sz="1400" u="sng" dirty="0">
              <a:latin typeface="Comic Sans MS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400800" y="4191000"/>
            <a:ext cx="2193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 smtClean="0">
                <a:latin typeface="Comic Sans MS" pitchFamily="66" charset="0"/>
              </a:rPr>
              <a:t>Force in the y-direction</a:t>
            </a:r>
            <a:endParaRPr lang="en-GB" sz="1400" u="sng" dirty="0">
              <a:latin typeface="Comic Sans MS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114800" y="4572000"/>
            <a:ext cx="946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= 9Cos40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114800" y="4953000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= 6.89N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477000" y="4572000"/>
            <a:ext cx="925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= 9Sin40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477000" y="4953000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= 5.79N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52400"/>
            <a:ext cx="1173479" cy="83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9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8" grpId="0"/>
      <p:bldP spid="59" grpId="0"/>
      <p:bldP spid="61" grpId="0" animBg="1"/>
      <p:bldP spid="62" grpId="0"/>
      <p:bldP spid="65" grpId="0"/>
      <p:bldP spid="66" grpId="0"/>
      <p:bldP spid="31" grpId="0"/>
      <p:bldP spid="67" grpId="0"/>
      <p:bldP spid="68" grpId="0"/>
      <p:bldP spid="69" grpId="0"/>
      <p:bldP spid="70" grpId="0"/>
      <p:bldP spid="7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657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If a force at applied at an angle to the direction of motion you can resolve it to find the component of the force acting in the direction of motion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Find the component of each force in the x and y-directions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3C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400800" y="1600200"/>
            <a:ext cx="0" cy="23622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 flipV="1">
            <a:off x="6477000" y="1600200"/>
            <a:ext cx="0" cy="24384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5181600" y="2286000"/>
            <a:ext cx="12192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724400" y="2057400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12N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696200" y="2667000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x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248400" y="12954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y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61" name="Arc 60"/>
          <p:cNvSpPr/>
          <p:nvPr/>
        </p:nvSpPr>
        <p:spPr>
          <a:xfrm>
            <a:off x="6019800" y="2362200"/>
            <a:ext cx="914400" cy="914400"/>
          </a:xfrm>
          <a:prstGeom prst="arc">
            <a:avLst>
              <a:gd name="adj1" fmla="val 10837953"/>
              <a:gd name="adj2" fmla="val 1206814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5562600" y="25908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23°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H="1">
            <a:off x="5181600" y="2819400"/>
            <a:ext cx="12192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5181600" y="2286000"/>
            <a:ext cx="0" cy="5334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334000" y="2819400"/>
            <a:ext cx="88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12Cos23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343400" y="2438400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12Sin23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38600" y="4191000"/>
            <a:ext cx="2193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 smtClean="0">
                <a:latin typeface="Comic Sans MS" pitchFamily="66" charset="0"/>
              </a:rPr>
              <a:t>Force in the x-direction</a:t>
            </a:r>
            <a:endParaRPr lang="en-GB" sz="1400" u="sng" dirty="0">
              <a:latin typeface="Comic Sans MS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400800" y="4191000"/>
            <a:ext cx="2193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 smtClean="0">
                <a:latin typeface="Comic Sans MS" pitchFamily="66" charset="0"/>
              </a:rPr>
              <a:t>Force in the y-direction</a:t>
            </a:r>
            <a:endParaRPr lang="en-GB" sz="1400" u="sng" dirty="0">
              <a:latin typeface="Comic Sans MS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114800" y="4572000"/>
            <a:ext cx="1026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= 12Cos23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114800" y="4953000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= 11.05N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477000" y="4572000"/>
            <a:ext cx="1005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= 12Sin23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477000" y="4953000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= 4.69N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14800" y="5334000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= -11.05N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58674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(This will be negative as it is the opposite direction to x!)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52400"/>
            <a:ext cx="1173479" cy="83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3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31" grpId="0"/>
      <p:bldP spid="67" grpId="0"/>
      <p:bldP spid="68" grpId="0"/>
      <p:bldP spid="69" grpId="0"/>
      <p:bldP spid="70" grpId="0"/>
      <p:bldP spid="71" grpId="0"/>
      <p:bldP spid="2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743200"/>
            <a:ext cx="78608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Teachings for Exercise 3D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041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343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calculate the magnitude of a frictional force using the coefficient of friction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u="sng" dirty="0" smtClean="0">
                <a:latin typeface="Comic Sans MS" pitchFamily="66" charset="0"/>
              </a:rPr>
              <a:t>Friction</a:t>
            </a:r>
            <a:r>
              <a:rPr lang="en-GB" sz="1400" dirty="0" smtClean="0">
                <a:latin typeface="Comic Sans MS" pitchFamily="66" charset="0"/>
              </a:rPr>
              <a:t> is a force which opposes movement between two ‘rough’ surfaces.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It is dependent on two things: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1) The </a:t>
            </a:r>
            <a:r>
              <a:rPr lang="en-GB" sz="1400" u="sng" dirty="0" smtClean="0">
                <a:latin typeface="Comic Sans MS" pitchFamily="66" charset="0"/>
              </a:rPr>
              <a:t>normal reaction</a:t>
            </a:r>
            <a:r>
              <a:rPr lang="en-GB" sz="1400" dirty="0" smtClean="0">
                <a:latin typeface="Comic Sans MS" pitchFamily="66" charset="0"/>
              </a:rPr>
              <a:t> between the two surfaces</a:t>
            </a: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2) The </a:t>
            </a:r>
            <a:r>
              <a:rPr lang="en-GB" sz="1400" u="sng" dirty="0" smtClean="0">
                <a:latin typeface="Comic Sans MS" pitchFamily="66" charset="0"/>
              </a:rPr>
              <a:t>coefficient of friction</a:t>
            </a:r>
            <a:r>
              <a:rPr lang="en-GB" sz="1400" dirty="0" smtClean="0">
                <a:latin typeface="Comic Sans MS" pitchFamily="66" charset="0"/>
              </a:rPr>
              <a:t> between the two surfaces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The maximum frictional force is calculated as follows: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If a surface is described as ‘smooth’, the implication is that the coefficient of friction is 0.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3D</a:t>
            </a:r>
            <a:endParaRPr lang="en-GB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5181600"/>
                <a:ext cx="11965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81600"/>
                <a:ext cx="1196545" cy="338554"/>
              </a:xfrm>
              <a:prstGeom prst="rect">
                <a:avLst/>
              </a:prstGeom>
              <a:blipFill rotWithShape="1">
                <a:blip r:embed="rId2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09800" y="5105400"/>
                <a:ext cx="24355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𝑐𝑜𝑒𝑓𝑓𝑖𝑐𝑖𝑒𝑛𝑡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𝑜𝑓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𝐹𝑟𝑖𝑐𝑡𝑖𝑜𝑛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105400"/>
                <a:ext cx="2435539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09800" y="5410200"/>
                <a:ext cx="22036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𝑡h𝑒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𝑛𝑜𝑟𝑚𝑎𝑙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𝑟𝑒𝑎𝑐𝑡𝑖𝑜𝑛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410200"/>
                <a:ext cx="2203617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52400"/>
            <a:ext cx="1173479" cy="83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0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343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calculate the magnitude of a frictional force using the coefficient of friction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Friction is a force which opposes movement between two ‘rough’ surfaces.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A block of mass 5kg is lying at rest on rough </a:t>
            </a:r>
            <a:r>
              <a:rPr lang="en-GB" sz="1400" dirty="0">
                <a:latin typeface="Comic Sans MS" pitchFamily="66" charset="0"/>
              </a:rPr>
              <a:t>h</a:t>
            </a:r>
            <a:r>
              <a:rPr lang="en-GB" sz="1400" dirty="0" smtClean="0">
                <a:latin typeface="Comic Sans MS" pitchFamily="66" charset="0"/>
              </a:rPr>
              <a:t>orizontal ground. The coefficient of friction between the block and the ground is 0.4. A rough horizontal force, P, is applied to the block. Find the magnitude of the frictional force acting on the block and its acceleration when: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P = 10N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P = 19.6N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P = 30N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3D</a:t>
            </a:r>
            <a:endParaRPr lang="en-GB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2971800"/>
                <a:ext cx="11965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71800"/>
                <a:ext cx="1196545" cy="338554"/>
              </a:xfrm>
              <a:prstGeom prst="rect">
                <a:avLst/>
              </a:prstGeom>
              <a:blipFill rotWithShape="1">
                <a:blip r:embed="rId2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2600" y="2895600"/>
                <a:ext cx="24355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𝑐𝑜𝑒𝑓𝑓𝑖𝑐𝑖𝑒𝑛𝑡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𝑜𝑓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𝐹𝑟𝑖𝑐𝑡𝑖𝑜𝑛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895600"/>
                <a:ext cx="2435539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52600" y="3200400"/>
                <a:ext cx="22036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𝑡h𝑒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𝑛𝑜𝑟𝑚𝑎𝑙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𝑟𝑒𝑎𝑐𝑡𝑖𝑜𝑛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200400"/>
                <a:ext cx="2203617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867400" y="2362200"/>
            <a:ext cx="1676400" cy="533400"/>
            <a:chOff x="5105400" y="2523744"/>
            <a:chExt cx="1981200" cy="600456"/>
          </a:xfrm>
        </p:grpSpPr>
        <p:sp>
          <p:nvSpPr>
            <p:cNvPr id="9" name="Rectangle 8"/>
            <p:cNvSpPr/>
            <p:nvPr/>
          </p:nvSpPr>
          <p:spPr>
            <a:xfrm>
              <a:off x="5105400" y="2895600"/>
              <a:ext cx="1981200" cy="228600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08" t="40993" r="21753" b="41111"/>
            <a:stretch/>
          </p:blipFill>
          <p:spPr>
            <a:xfrm>
              <a:off x="5562600" y="2523744"/>
              <a:ext cx="1085088" cy="361696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  <p:cxnSp>
        <p:nvCxnSpPr>
          <p:cNvPr id="11" name="Straight Arrow Connector 10"/>
          <p:cNvCxnSpPr/>
          <p:nvPr/>
        </p:nvCxnSpPr>
        <p:spPr>
          <a:xfrm>
            <a:off x="7171944" y="2514600"/>
            <a:ext cx="10668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29600" y="23622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10N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23622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F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257800" y="2514600"/>
            <a:ext cx="9906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05600" y="2694432"/>
            <a:ext cx="0" cy="533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705600" y="1981200"/>
            <a:ext cx="0" cy="35356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477000" y="16764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R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00800" y="23622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5kg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00800" y="32004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5g N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15200" y="1295400"/>
            <a:ext cx="1471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Draw a diagram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477000" y="1600200"/>
            <a:ext cx="533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553200" y="1600200"/>
            <a:ext cx="3048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00800" y="12954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a ms</a:t>
            </a:r>
            <a:r>
              <a:rPr lang="en-GB" sz="1400" baseline="30000" dirty="0" smtClean="0">
                <a:latin typeface="Comic Sans MS" pitchFamily="66" charset="0"/>
              </a:rPr>
              <a:t>-2</a:t>
            </a:r>
            <a:endParaRPr lang="en-GB" sz="1400" baseline="30000" dirty="0"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24400" y="3505200"/>
            <a:ext cx="4088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We need to find the maximum possible frictional force</a:t>
            </a:r>
          </a:p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To do this we need R, the normal reaction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029200" y="4038600"/>
                <a:ext cx="922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𝐹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038600"/>
                <a:ext cx="922432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72000" y="4419600"/>
                <a:ext cx="16736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𝑅</m:t>
                    </m:r>
                    <m:r>
                      <a:rPr lang="en-GB" sz="1600" b="0" i="1" smtClean="0">
                        <a:latin typeface="Cambria Math"/>
                      </a:rPr>
                      <m:t>−5</m:t>
                    </m:r>
                    <m:r>
                      <a:rPr lang="en-GB" sz="1600" b="0" i="1" smtClean="0">
                        <a:latin typeface="Cambria Math"/>
                      </a:rPr>
                      <m:t>𝑔</m:t>
                    </m:r>
                    <m:r>
                      <a:rPr lang="en-GB" sz="1600" b="0" i="1" smtClean="0">
                        <a:latin typeface="Cambria Math"/>
                      </a:rPr>
                      <m:t>=(5×0</m:t>
                    </m:r>
                  </m:oMath>
                </a14:m>
                <a:r>
                  <a:rPr lang="en-GB" sz="1600" dirty="0" smtClean="0"/>
                  <a:t>)</a:t>
                </a:r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419600"/>
                <a:ext cx="1673600" cy="338554"/>
              </a:xfrm>
              <a:prstGeom prst="rect">
                <a:avLst/>
              </a:prstGeom>
              <a:blipFill rotWithShape="1">
                <a:blip r:embed="rId8"/>
                <a:stretch>
                  <a:fillRect t="-5357" r="-1455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029200" y="4876800"/>
                <a:ext cx="14770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𝑅</m:t>
                      </m:r>
                      <m:r>
                        <a:rPr lang="en-GB" sz="1600" b="0" i="1" smtClean="0">
                          <a:latin typeface="Cambria Math"/>
                        </a:rPr>
                        <m:t>=5</m:t>
                      </m:r>
                      <m:r>
                        <a:rPr lang="en-GB" sz="1600" b="0" i="1" smtClean="0">
                          <a:latin typeface="Cambria Math"/>
                        </a:rPr>
                        <m:t>𝑔</m:t>
                      </m:r>
                      <m:r>
                        <a:rPr lang="en-GB" sz="1600" b="0" i="1" smtClean="0">
                          <a:latin typeface="Cambria Math"/>
                        </a:rPr>
                        <m:t> (49</m:t>
                      </m:r>
                      <m:r>
                        <a:rPr lang="en-GB" sz="1600" b="0" i="1" smtClean="0">
                          <a:latin typeface="Cambria Math"/>
                        </a:rPr>
                        <m:t>𝑁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876800"/>
                <a:ext cx="1477007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33"/>
          <p:cNvSpPr/>
          <p:nvPr/>
        </p:nvSpPr>
        <p:spPr>
          <a:xfrm>
            <a:off x="6172200" y="41910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6705600" y="4267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Resolve vertically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6" name="Arc 35"/>
          <p:cNvSpPr/>
          <p:nvPr/>
        </p:nvSpPr>
        <p:spPr>
          <a:xfrm>
            <a:off x="6172200" y="46482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6629400" y="47244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Calculate R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724400" y="5562600"/>
                <a:ext cx="11965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5562600"/>
                <a:ext cx="1196545" cy="338554"/>
              </a:xfrm>
              <a:prstGeom prst="rect">
                <a:avLst/>
              </a:prstGeom>
              <a:blipFill rotWithShape="1">
                <a:blip r:embed="rId10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4495800" y="5257800"/>
            <a:ext cx="4501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Now we can calculate the maximum possible frictional force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724400" y="5943600"/>
                <a:ext cx="18507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=(0.4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×49)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5943600"/>
                <a:ext cx="1850763" cy="338554"/>
              </a:xfrm>
              <a:prstGeom prst="rect">
                <a:avLst/>
              </a:prstGeom>
              <a:blipFill rotWithShape="1">
                <a:blip r:embed="rId11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724400" y="6324600"/>
                <a:ext cx="14856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=19.6</m:t>
                      </m:r>
                      <m:r>
                        <a:rPr lang="en-GB" sz="16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6324600"/>
                <a:ext cx="1485663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c 41"/>
          <p:cNvSpPr/>
          <p:nvPr/>
        </p:nvSpPr>
        <p:spPr>
          <a:xfrm>
            <a:off x="6248400" y="57150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c 42"/>
          <p:cNvSpPr/>
          <p:nvPr/>
        </p:nvSpPr>
        <p:spPr>
          <a:xfrm>
            <a:off x="6248400" y="61722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6781800" y="57912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705600" y="62484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 F</a:t>
            </a:r>
            <a:r>
              <a:rPr lang="en-GB" sz="1200" baseline="-25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MAX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52400"/>
            <a:ext cx="1173479" cy="83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0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2" grpId="0"/>
      <p:bldP spid="22" grpId="1"/>
      <p:bldP spid="23" grpId="0"/>
      <p:bldP spid="24" grpId="0"/>
      <p:bldP spid="24" grpId="1"/>
      <p:bldP spid="25" grpId="0"/>
      <p:bldP spid="29" grpId="0"/>
      <p:bldP spid="30" grpId="0"/>
      <p:bldP spid="31" grpId="0"/>
      <p:bldP spid="32" grpId="0"/>
      <p:bldP spid="33" grpId="0"/>
      <p:bldP spid="34" grpId="0" animBg="1"/>
      <p:bldP spid="35" grpId="0"/>
      <p:bldP spid="36" grpId="0" animBg="1"/>
      <p:bldP spid="37" grpId="0"/>
      <p:bldP spid="38" grpId="0"/>
      <p:bldP spid="39" grpId="0"/>
      <p:bldP spid="40" grpId="0"/>
      <p:bldP spid="41" grpId="0"/>
      <p:bldP spid="42" grpId="0" animBg="1"/>
      <p:bldP spid="43" grpId="0" animBg="1"/>
      <p:bldP spid="44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743200"/>
            <a:ext cx="78608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Teachings for Exercise 3A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287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343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calculate the magnitude of a frictional force using the coefficient of friction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Friction is a force which opposes movement between two ‘rough’ surfaces.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A block of mass 5kg is lying at rest on rough </a:t>
            </a:r>
            <a:r>
              <a:rPr lang="en-GB" sz="1400" dirty="0">
                <a:latin typeface="Comic Sans MS" pitchFamily="66" charset="0"/>
              </a:rPr>
              <a:t>h</a:t>
            </a:r>
            <a:r>
              <a:rPr lang="en-GB" sz="1400" dirty="0" smtClean="0">
                <a:latin typeface="Comic Sans MS" pitchFamily="66" charset="0"/>
              </a:rPr>
              <a:t>orizontal ground. The coefficient of friction between the block and the ground is 0.4. A rough horizontal force, P, is applied to the block. Find the magnitude of the frictional force acting on the block and its acceleration when: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P = 10N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P = 19.6N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P = 30N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3D</a:t>
            </a:r>
            <a:endParaRPr lang="en-GB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2971800"/>
                <a:ext cx="11965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71800"/>
                <a:ext cx="1196545" cy="338554"/>
              </a:xfrm>
              <a:prstGeom prst="rect">
                <a:avLst/>
              </a:prstGeom>
              <a:blipFill rotWithShape="1">
                <a:blip r:embed="rId2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2600" y="2895600"/>
                <a:ext cx="24355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𝑐𝑜𝑒𝑓𝑓𝑖𝑐𝑖𝑒𝑛𝑡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𝑜𝑓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𝐹𝑟𝑖𝑐𝑡𝑖𝑜𝑛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895600"/>
                <a:ext cx="2435539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52600" y="3200400"/>
                <a:ext cx="22036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𝑡h𝑒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𝑛𝑜𝑟𝑚𝑎𝑙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𝑟𝑒𝑎𝑐𝑡𝑖𝑜𝑛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200400"/>
                <a:ext cx="2203617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867400" y="2362200"/>
            <a:ext cx="1676400" cy="533400"/>
            <a:chOff x="5105400" y="2523744"/>
            <a:chExt cx="1981200" cy="600456"/>
          </a:xfrm>
        </p:grpSpPr>
        <p:sp>
          <p:nvSpPr>
            <p:cNvPr id="9" name="Rectangle 8"/>
            <p:cNvSpPr/>
            <p:nvPr/>
          </p:nvSpPr>
          <p:spPr>
            <a:xfrm>
              <a:off x="5105400" y="2895600"/>
              <a:ext cx="1981200" cy="228600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08" t="40993" r="21753" b="41111"/>
            <a:stretch/>
          </p:blipFill>
          <p:spPr>
            <a:xfrm>
              <a:off x="5562600" y="2523744"/>
              <a:ext cx="1085088" cy="361696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  <p:cxnSp>
        <p:nvCxnSpPr>
          <p:cNvPr id="11" name="Straight Arrow Connector 10"/>
          <p:cNvCxnSpPr/>
          <p:nvPr/>
        </p:nvCxnSpPr>
        <p:spPr>
          <a:xfrm>
            <a:off x="7171944" y="2514600"/>
            <a:ext cx="10668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29600" y="23622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10N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23622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F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257800" y="2514600"/>
            <a:ext cx="9906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05600" y="2694432"/>
            <a:ext cx="0" cy="533400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705600" y="1981200"/>
            <a:ext cx="0" cy="353568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477000" y="16764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00800" y="23622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5kg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00800" y="32004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5g N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15200" y="1295400"/>
            <a:ext cx="1471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Draw a diagram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477000" y="1600200"/>
            <a:ext cx="533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553200" y="1600200"/>
            <a:ext cx="3048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00800" y="12954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a ms</a:t>
            </a:r>
            <a:r>
              <a:rPr lang="en-GB" sz="1400" baseline="30000" dirty="0" smtClean="0">
                <a:latin typeface="Comic Sans MS" pitchFamily="66" charset="0"/>
              </a:rPr>
              <a:t>-2</a:t>
            </a:r>
            <a:endParaRPr lang="en-GB" sz="1400" baseline="300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391400" y="1600200"/>
                <a:ext cx="13214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=19.6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1600200"/>
                <a:ext cx="1321452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876800" y="3581400"/>
            <a:ext cx="3456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The maximum 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f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rictional force is 19.6 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76800" y="39624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Any force will be </a:t>
            </a:r>
            <a:r>
              <a:rPr lang="en-GB" sz="1400" u="sng" dirty="0" smtClean="0">
                <a:solidFill>
                  <a:srgbClr val="FF0000"/>
                </a:solidFill>
                <a:latin typeface="Comic Sans MS" pitchFamily="66" charset="0"/>
              </a:rPr>
              <a:t>opposed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 by friction up to this value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876800" y="44958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For part a), the force is only 10N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Therefore, the frictional force will match this at 10N, preventing movement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Hence, there is also no acceleration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00600" y="23622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10N</a:t>
            </a:r>
            <a:endParaRPr lang="en-GB" sz="1400" dirty="0">
              <a:latin typeface="Comic Sans MS" pitchFamily="66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52400"/>
            <a:ext cx="1173479" cy="83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6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46" grpId="0"/>
      <p:bldP spid="4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343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calculate the magnitude of a frictional force using the coefficient of friction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Friction is a force which opposes movement between two ‘rough’ surfaces.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A block of mass 5kg is lying at rest on rough </a:t>
            </a:r>
            <a:r>
              <a:rPr lang="en-GB" sz="1400" dirty="0">
                <a:latin typeface="Comic Sans MS" pitchFamily="66" charset="0"/>
              </a:rPr>
              <a:t>h</a:t>
            </a:r>
            <a:r>
              <a:rPr lang="en-GB" sz="1400" dirty="0" smtClean="0">
                <a:latin typeface="Comic Sans MS" pitchFamily="66" charset="0"/>
              </a:rPr>
              <a:t>orizontal ground. The coefficient of friction between the block and the ground is 0.4. A rough horizontal force, P, is applied to the block. Find the magnitude of the frictional force acting on the block and its acceleration when: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P = 10N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P = 19.6N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P = 30N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3D</a:t>
            </a:r>
            <a:endParaRPr lang="en-GB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2971800"/>
                <a:ext cx="11965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71800"/>
                <a:ext cx="1196545" cy="338554"/>
              </a:xfrm>
              <a:prstGeom prst="rect">
                <a:avLst/>
              </a:prstGeom>
              <a:blipFill rotWithShape="1">
                <a:blip r:embed="rId2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2600" y="2895600"/>
                <a:ext cx="24355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𝑐𝑜𝑒𝑓𝑓𝑖𝑐𝑖𝑒𝑛𝑡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𝑜𝑓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𝐹𝑟𝑖𝑐𝑡𝑖𝑜𝑛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895600"/>
                <a:ext cx="2435539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52600" y="3200400"/>
                <a:ext cx="22036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𝑡h𝑒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𝑛𝑜𝑟𝑚𝑎𝑙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𝑟𝑒𝑎𝑐𝑡𝑖𝑜𝑛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200400"/>
                <a:ext cx="2203617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867400" y="2362200"/>
            <a:ext cx="1676400" cy="533400"/>
            <a:chOff x="5105400" y="2523744"/>
            <a:chExt cx="1981200" cy="600456"/>
          </a:xfrm>
        </p:grpSpPr>
        <p:sp>
          <p:nvSpPr>
            <p:cNvPr id="9" name="Rectangle 8"/>
            <p:cNvSpPr/>
            <p:nvPr/>
          </p:nvSpPr>
          <p:spPr>
            <a:xfrm>
              <a:off x="5105400" y="2895600"/>
              <a:ext cx="1981200" cy="228600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08" t="40993" r="21753" b="41111"/>
            <a:stretch/>
          </p:blipFill>
          <p:spPr>
            <a:xfrm>
              <a:off x="5562600" y="2523744"/>
              <a:ext cx="1085088" cy="361696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  <p:cxnSp>
        <p:nvCxnSpPr>
          <p:cNvPr id="11" name="Straight Arrow Connector 10"/>
          <p:cNvCxnSpPr/>
          <p:nvPr/>
        </p:nvCxnSpPr>
        <p:spPr>
          <a:xfrm>
            <a:off x="7171944" y="2514600"/>
            <a:ext cx="10668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29600" y="2362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19.6N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23622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F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257800" y="2514600"/>
            <a:ext cx="9906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05600" y="2694432"/>
            <a:ext cx="0" cy="533400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705600" y="1981200"/>
            <a:ext cx="0" cy="353568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477000" y="16764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00800" y="23622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5kg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00800" y="32004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5g N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15200" y="1295400"/>
            <a:ext cx="1471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Draw a diagram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477000" y="1600200"/>
            <a:ext cx="533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553200" y="1600200"/>
            <a:ext cx="3048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00800" y="12954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a ms</a:t>
            </a:r>
            <a:r>
              <a:rPr lang="en-GB" sz="1400" baseline="30000" dirty="0" smtClean="0">
                <a:latin typeface="Comic Sans MS" pitchFamily="66" charset="0"/>
              </a:rPr>
              <a:t>-2</a:t>
            </a:r>
            <a:endParaRPr lang="en-GB" sz="1400" baseline="300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391400" y="1600200"/>
                <a:ext cx="13214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=19.6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1600200"/>
                <a:ext cx="1321452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876800" y="3581400"/>
            <a:ext cx="3456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The maximum 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f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rictional force is 19.6 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76800" y="39624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Any force will be </a:t>
            </a:r>
            <a:r>
              <a:rPr lang="en-GB" sz="1400" u="sng" dirty="0" smtClean="0">
                <a:solidFill>
                  <a:srgbClr val="FF0000"/>
                </a:solidFill>
                <a:latin typeface="Comic Sans MS" pitchFamily="66" charset="0"/>
              </a:rPr>
              <a:t>opposed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 by friction up to this value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876800" y="4495800"/>
            <a:ext cx="403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For part b), the force is only 19.6N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Therefore, the frictional force will match this at 19.6N, preventing movement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Hence, there is also no acceleration</a:t>
            </a:r>
          </a:p>
          <a:p>
            <a:pPr marL="285750" indent="-285750">
              <a:buFont typeface="Wingdings"/>
              <a:buChar char="à"/>
            </a:pPr>
            <a:endParaRPr lang="en-GB" sz="14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This situation is called </a:t>
            </a:r>
            <a:r>
              <a:rPr lang="en-GB" sz="1400" u="sng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‘limiting equilibrium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’, as the object is on the point of movement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48200" y="2362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19.6N</a:t>
            </a:r>
            <a:endParaRPr lang="en-GB" sz="1400" dirty="0">
              <a:latin typeface="Comic Sans MS" pitchFamily="66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52400"/>
            <a:ext cx="1173479" cy="83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6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343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calculate the magnitude of a frictional force using the coefficient of friction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Friction is a force which opposes movement between two ‘rough’ surfaces.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A block of mass 5kg is lying at rest on rough </a:t>
            </a:r>
            <a:r>
              <a:rPr lang="en-GB" sz="1400" dirty="0">
                <a:latin typeface="Comic Sans MS" pitchFamily="66" charset="0"/>
              </a:rPr>
              <a:t>h</a:t>
            </a:r>
            <a:r>
              <a:rPr lang="en-GB" sz="1400" dirty="0" smtClean="0">
                <a:latin typeface="Comic Sans MS" pitchFamily="66" charset="0"/>
              </a:rPr>
              <a:t>orizontal ground. The coefficient of friction between the block and the ground is 0.4. A rough horizontal force, P, is applied to the block. Find the magnitude of the frictional force acting on the block and its acceleration when: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P = 10N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P = 19.6N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P = 30N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3D</a:t>
            </a:r>
            <a:endParaRPr lang="en-GB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2971800"/>
                <a:ext cx="11965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71800"/>
                <a:ext cx="1196545" cy="338554"/>
              </a:xfrm>
              <a:prstGeom prst="rect">
                <a:avLst/>
              </a:prstGeom>
              <a:blipFill rotWithShape="1">
                <a:blip r:embed="rId2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2600" y="2895600"/>
                <a:ext cx="24355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𝑐𝑜𝑒𝑓𝑓𝑖𝑐𝑖𝑒𝑛𝑡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𝑜𝑓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𝐹𝑟𝑖𝑐𝑡𝑖𝑜𝑛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895600"/>
                <a:ext cx="2435539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52600" y="3200400"/>
                <a:ext cx="22036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𝑡h𝑒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𝑛𝑜𝑟𝑚𝑎𝑙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𝑟𝑒𝑎𝑐𝑡𝑖𝑜𝑛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200400"/>
                <a:ext cx="2203617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867400" y="2362200"/>
            <a:ext cx="1676400" cy="533400"/>
            <a:chOff x="5105400" y="2523744"/>
            <a:chExt cx="1981200" cy="600456"/>
          </a:xfrm>
        </p:grpSpPr>
        <p:sp>
          <p:nvSpPr>
            <p:cNvPr id="9" name="Rectangle 8"/>
            <p:cNvSpPr/>
            <p:nvPr/>
          </p:nvSpPr>
          <p:spPr>
            <a:xfrm>
              <a:off x="5105400" y="2895600"/>
              <a:ext cx="1981200" cy="228600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08" t="40993" r="21753" b="41111"/>
            <a:stretch/>
          </p:blipFill>
          <p:spPr>
            <a:xfrm>
              <a:off x="5562600" y="2523744"/>
              <a:ext cx="1085088" cy="361696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  <p:cxnSp>
        <p:nvCxnSpPr>
          <p:cNvPr id="11" name="Straight Arrow Connector 10"/>
          <p:cNvCxnSpPr/>
          <p:nvPr/>
        </p:nvCxnSpPr>
        <p:spPr>
          <a:xfrm>
            <a:off x="7171944" y="2514600"/>
            <a:ext cx="10668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53400" y="2362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30N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23622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F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257800" y="2514600"/>
            <a:ext cx="9906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05600" y="2694432"/>
            <a:ext cx="0" cy="533400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705600" y="1981200"/>
            <a:ext cx="0" cy="353568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477000" y="16764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00800" y="23622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5kg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00800" y="32004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5g N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15200" y="1295400"/>
            <a:ext cx="1471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Draw a diagram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477000" y="1600200"/>
            <a:ext cx="533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553200" y="1600200"/>
            <a:ext cx="3048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00800" y="12954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a ms</a:t>
            </a:r>
            <a:r>
              <a:rPr lang="en-GB" sz="1400" baseline="30000" dirty="0" smtClean="0">
                <a:latin typeface="Comic Sans MS" pitchFamily="66" charset="0"/>
              </a:rPr>
              <a:t>-2</a:t>
            </a:r>
            <a:endParaRPr lang="en-GB" sz="1400" baseline="300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391400" y="1600200"/>
                <a:ext cx="13214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=19.6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1600200"/>
                <a:ext cx="1321452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4953000" y="3581400"/>
            <a:ext cx="4038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For part c), the force is 30N</a:t>
            </a:r>
          </a:p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 frictional force will oppose 19.6N of this, but no more.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Hence, the object will accelerate…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Resolve horizontally!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48200" y="2362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19.6N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876800" y="4876800"/>
                <a:ext cx="922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𝐹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876800"/>
                <a:ext cx="922432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172712" y="5334000"/>
                <a:ext cx="19948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30−19.6=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712" y="5334000"/>
                <a:ext cx="1994841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648200" y="5791200"/>
                <a:ext cx="11147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10.4=5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791200"/>
                <a:ext cx="1114792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648200" y="6248400"/>
                <a:ext cx="10009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2.08=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6248400"/>
                <a:ext cx="1000980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5867400" y="51054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6400800" y="5029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 and resolve horizontally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Arc 36"/>
          <p:cNvSpPr/>
          <p:nvPr/>
        </p:nvSpPr>
        <p:spPr>
          <a:xfrm>
            <a:off x="5867400" y="55626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/>
          <p:cNvSpPr/>
          <p:nvPr/>
        </p:nvSpPr>
        <p:spPr>
          <a:xfrm>
            <a:off x="5867400" y="60198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6324600" y="56388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00800" y="60960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Divide by 5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24400" y="6581001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So the acceleration will be 2.08ms</a:t>
            </a:r>
            <a:r>
              <a:rPr lang="en-GB" sz="1200" baseline="30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-2</a:t>
            </a:r>
            <a:endParaRPr lang="en-GB" sz="12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52400"/>
            <a:ext cx="1173479" cy="83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7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9" grpId="0"/>
      <p:bldP spid="30" grpId="0"/>
      <p:bldP spid="30" grpId="1"/>
      <p:bldP spid="31" grpId="0"/>
      <p:bldP spid="32" grpId="0"/>
      <p:bldP spid="33" grpId="0"/>
      <p:bldP spid="34" grpId="0"/>
      <p:bldP spid="35" grpId="0" animBg="1"/>
      <p:bldP spid="36" grpId="0"/>
      <p:bldP spid="37" grpId="0" animBg="1"/>
      <p:bldP spid="38" grpId="0" animBg="1"/>
      <p:bldP spid="39" grpId="0"/>
      <p:bldP spid="40" grpId="0"/>
      <p:bldP spid="4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343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calculate the magnitude of a frictional force using the coefficient of friction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Friction is a force which opposes movement between two ‘rough’ surfaces.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A 5g box lies at rest on a rough horizontal floor. The coefficient of friction between the box and the floor is 0.5. A force P is applied to the box. Calculate the value of P required to cause the box to accelerate if: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P is applied horizontally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P is applied at an angle of </a:t>
            </a:r>
            <a:r>
              <a:rPr lang="el-GR" sz="1400" dirty="0" smtClean="0">
                <a:latin typeface="Comic Sans MS" pitchFamily="66" charset="0"/>
              </a:rPr>
              <a:t>θ</a:t>
            </a:r>
            <a:r>
              <a:rPr lang="en-GB" sz="1400" dirty="0" smtClean="0">
                <a:latin typeface="Comic Sans MS" pitchFamily="66" charset="0"/>
              </a:rPr>
              <a:t> above the horizontal, where tan</a:t>
            </a:r>
            <a:r>
              <a:rPr lang="el-GR" sz="1400" dirty="0" smtClean="0">
                <a:latin typeface="Comic Sans MS" pitchFamily="66" charset="0"/>
              </a:rPr>
              <a:t>θ</a:t>
            </a:r>
            <a:r>
              <a:rPr lang="en-GB" sz="1400" dirty="0" smtClean="0">
                <a:latin typeface="Comic Sans MS" pitchFamily="66" charset="0"/>
              </a:rPr>
              <a:t> = </a:t>
            </a:r>
            <a:r>
              <a:rPr lang="en-GB" sz="1400" baseline="30000" dirty="0" smtClean="0">
                <a:latin typeface="Comic Sans MS" pitchFamily="66" charset="0"/>
              </a:rPr>
              <a:t>3</a:t>
            </a:r>
            <a:r>
              <a:rPr lang="en-GB" sz="1400" dirty="0" smtClean="0">
                <a:latin typeface="Comic Sans MS" pitchFamily="66" charset="0"/>
              </a:rPr>
              <a:t>/</a:t>
            </a:r>
            <a:r>
              <a:rPr lang="en-GB" sz="1400" baseline="-25000" dirty="0" smtClean="0">
                <a:latin typeface="Comic Sans MS" pitchFamily="66" charset="0"/>
              </a:rPr>
              <a:t>4</a:t>
            </a: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3D</a:t>
            </a:r>
            <a:endParaRPr lang="en-GB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2971800"/>
                <a:ext cx="11965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71800"/>
                <a:ext cx="1196545" cy="338554"/>
              </a:xfrm>
              <a:prstGeom prst="rect">
                <a:avLst/>
              </a:prstGeom>
              <a:blipFill rotWithShape="1">
                <a:blip r:embed="rId2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2600" y="2895600"/>
                <a:ext cx="24355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𝑐𝑜𝑒𝑓𝑓𝑖𝑐𝑖𝑒𝑛𝑡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𝑜𝑓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𝐹𝑟𝑖𝑐𝑡𝑖𝑜𝑛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895600"/>
                <a:ext cx="2435539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52600" y="3200400"/>
                <a:ext cx="22036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𝑡h𝑒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𝑛𝑜𝑟𝑚𝑎𝑙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𝑟𝑒𝑎𝑐𝑡𝑖𝑜𝑛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200400"/>
                <a:ext cx="2203617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324600" y="1828800"/>
            <a:ext cx="457200" cy="4572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6781800" y="2057400"/>
            <a:ext cx="7620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562600" y="2057400"/>
            <a:ext cx="7620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43800" y="190500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P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34000" y="19050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F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553200" y="2286000"/>
            <a:ext cx="0" cy="304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6553200" y="1524000"/>
            <a:ext cx="0" cy="304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324600" y="1905000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5kg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48400" y="2590800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5g N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00800" y="1295400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R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029200" y="3505200"/>
                <a:ext cx="922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𝐹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505200"/>
                <a:ext cx="922432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7315200" y="1295400"/>
            <a:ext cx="1471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Draw a diagram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876800" y="3124200"/>
            <a:ext cx="4020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Resolve vertically to find the normal reaction 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5" name="Arc 54"/>
          <p:cNvSpPr/>
          <p:nvPr/>
        </p:nvSpPr>
        <p:spPr>
          <a:xfrm>
            <a:off x="6096000" y="3657600"/>
            <a:ext cx="53340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6553200" y="3657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Sub in values and resolve vertically</a:t>
            </a:r>
            <a:endParaRPr lang="en-GB" sz="12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544568" y="3971544"/>
                <a:ext cx="17585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𝑅</m:t>
                      </m:r>
                      <m:r>
                        <a:rPr lang="en-GB" sz="1600" b="0" i="1" smtClean="0">
                          <a:latin typeface="Cambria Math"/>
                        </a:rPr>
                        <m:t>−5</m:t>
                      </m:r>
                      <m:r>
                        <a:rPr lang="en-GB" sz="1600" b="0" i="1" smtClean="0">
                          <a:latin typeface="Cambria Math"/>
                        </a:rPr>
                        <m:t>𝑔</m:t>
                      </m:r>
                      <m:r>
                        <a:rPr lang="en-GB" sz="1600" b="0" i="1" smtClean="0">
                          <a:latin typeface="Cambria Math"/>
                        </a:rPr>
                        <m:t>=(5×0)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568" y="3971544"/>
                <a:ext cx="1758558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029200" y="4419600"/>
                <a:ext cx="101983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𝑅</m:t>
                      </m:r>
                      <m:r>
                        <a:rPr lang="en-GB" sz="1600" b="0" i="1" smtClean="0">
                          <a:latin typeface="Cambria Math"/>
                        </a:rPr>
                        <m:t>=49</m:t>
                      </m:r>
                      <m:r>
                        <a:rPr lang="en-GB" sz="16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419600"/>
                <a:ext cx="1019831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58"/>
          <p:cNvSpPr/>
          <p:nvPr/>
        </p:nvSpPr>
        <p:spPr>
          <a:xfrm>
            <a:off x="6096000" y="4114800"/>
            <a:ext cx="53340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6477000" y="41910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2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876800" y="4953000"/>
            <a:ext cx="3445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Now find the maximum frictional force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029200" y="5334000"/>
                <a:ext cx="11965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334000"/>
                <a:ext cx="1196545" cy="338554"/>
              </a:xfrm>
              <a:prstGeom prst="rect">
                <a:avLst/>
              </a:prstGeom>
              <a:blipFill rotWithShape="1">
                <a:blip r:embed="rId8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029200" y="5791200"/>
                <a:ext cx="18507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=(0.5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×49)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791200"/>
                <a:ext cx="1850763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029200" y="6248400"/>
                <a:ext cx="14856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=24.5</m:t>
                      </m:r>
                      <m:r>
                        <a:rPr lang="en-GB" sz="16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6248400"/>
                <a:ext cx="1485663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Arc 64"/>
          <p:cNvSpPr/>
          <p:nvPr/>
        </p:nvSpPr>
        <p:spPr>
          <a:xfrm>
            <a:off x="6629400" y="5486400"/>
            <a:ext cx="53340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/>
          <p:cNvSpPr txBox="1"/>
          <p:nvPr/>
        </p:nvSpPr>
        <p:spPr>
          <a:xfrm>
            <a:off x="7162800" y="55626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7" name="Arc 66"/>
          <p:cNvSpPr/>
          <p:nvPr/>
        </p:nvSpPr>
        <p:spPr>
          <a:xfrm>
            <a:off x="6629400" y="5943600"/>
            <a:ext cx="53340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7010400" y="6019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267200" y="6581001"/>
            <a:ext cx="441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So P will have to exceed 24.5N to make the object move!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52400"/>
            <a:ext cx="1173479" cy="83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6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45" grpId="0"/>
      <p:bldP spid="49" grpId="0"/>
      <p:bldP spid="50" grpId="0"/>
      <p:bldP spid="50" grpId="1"/>
      <p:bldP spid="51" grpId="0"/>
      <p:bldP spid="51" grpId="1"/>
      <p:bldP spid="52" grpId="0"/>
      <p:bldP spid="53" grpId="0"/>
      <p:bldP spid="54" grpId="0"/>
      <p:bldP spid="55" grpId="0" animBg="1"/>
      <p:bldP spid="56" grpId="0"/>
      <p:bldP spid="57" grpId="0"/>
      <p:bldP spid="58" grpId="0"/>
      <p:bldP spid="59" grpId="0" animBg="1"/>
      <p:bldP spid="60" grpId="0"/>
      <p:bldP spid="61" grpId="0"/>
      <p:bldP spid="62" grpId="0"/>
      <p:bldP spid="63" grpId="0"/>
      <p:bldP spid="64" grpId="0"/>
      <p:bldP spid="65" grpId="0" animBg="1"/>
      <p:bldP spid="66" grpId="0"/>
      <p:bldP spid="67" grpId="0" animBg="1"/>
      <p:bldP spid="68" grpId="0"/>
      <p:bldP spid="6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343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calculate the magnitude of a frictional force using the coefficient of friction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Friction is a force which opposes movement between two ‘rough’ surfaces.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A 5g box lies at rest on a rough horizontal floor. The coefficient of friction between the box and the floor is 0.5. A force P is applied to the box. Calculate the value of P required to cause the box to accelerate if: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P is applied horizontally – 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24.5N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P is applied at an angle of </a:t>
            </a:r>
            <a:r>
              <a:rPr lang="el-GR" sz="1400" dirty="0" smtClean="0">
                <a:latin typeface="Comic Sans MS" pitchFamily="66" charset="0"/>
              </a:rPr>
              <a:t>θ</a:t>
            </a:r>
            <a:r>
              <a:rPr lang="en-GB" sz="1400" dirty="0" smtClean="0">
                <a:latin typeface="Comic Sans MS" pitchFamily="66" charset="0"/>
              </a:rPr>
              <a:t> above the horizontal, where tan</a:t>
            </a:r>
            <a:r>
              <a:rPr lang="el-GR" sz="1400" dirty="0" smtClean="0">
                <a:latin typeface="Comic Sans MS" pitchFamily="66" charset="0"/>
              </a:rPr>
              <a:t>θ</a:t>
            </a:r>
            <a:r>
              <a:rPr lang="en-GB" sz="1400" dirty="0" smtClean="0">
                <a:latin typeface="Comic Sans MS" pitchFamily="66" charset="0"/>
              </a:rPr>
              <a:t> = </a:t>
            </a:r>
            <a:r>
              <a:rPr lang="en-GB" sz="1400" baseline="30000" dirty="0" smtClean="0">
                <a:latin typeface="Comic Sans MS" pitchFamily="66" charset="0"/>
              </a:rPr>
              <a:t>3</a:t>
            </a:r>
            <a:r>
              <a:rPr lang="en-GB" sz="1400" dirty="0" smtClean="0">
                <a:latin typeface="Comic Sans MS" pitchFamily="66" charset="0"/>
              </a:rPr>
              <a:t>/</a:t>
            </a:r>
            <a:r>
              <a:rPr lang="en-GB" sz="1400" baseline="-25000" dirty="0" smtClean="0">
                <a:latin typeface="Comic Sans MS" pitchFamily="66" charset="0"/>
              </a:rPr>
              <a:t>4</a:t>
            </a: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3D</a:t>
            </a:r>
            <a:endParaRPr lang="en-GB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2971800"/>
                <a:ext cx="11965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71800"/>
                <a:ext cx="1196545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2600" y="2895600"/>
                <a:ext cx="24355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𝑐𝑜𝑒𝑓𝑓𝑖𝑐𝑖𝑒𝑛𝑡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𝑜𝑓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𝐹𝑟𝑖𝑐𝑡𝑖𝑜𝑛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895600"/>
                <a:ext cx="2435539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52600" y="3200400"/>
                <a:ext cx="22036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𝑡h𝑒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𝑛𝑜𝑟𝑚𝑎𝑙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𝑟𝑒𝑎𝑐𝑡𝑖𝑜𝑛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200400"/>
                <a:ext cx="2203617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324600" y="1828800"/>
            <a:ext cx="457200" cy="4572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6781800" y="1524000"/>
            <a:ext cx="762000" cy="533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562600" y="2057400"/>
            <a:ext cx="7620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67600" y="129540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P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34000" y="19050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F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553200" y="2286000"/>
            <a:ext cx="0" cy="304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6553200" y="1524000"/>
            <a:ext cx="0" cy="304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324600" y="1905000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5kg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48400" y="2590800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5g N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00800" y="1295400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R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43800" y="1066800"/>
            <a:ext cx="1471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Draw a diagram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781800" y="2057400"/>
            <a:ext cx="762000" cy="0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7543800" y="1524000"/>
            <a:ext cx="0" cy="533400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>
            <a:off x="6172200" y="1600200"/>
            <a:ext cx="914400" cy="914400"/>
          </a:xfrm>
          <a:prstGeom prst="arc">
            <a:avLst>
              <a:gd name="adj1" fmla="val 20127736"/>
              <a:gd name="adj2" fmla="val 5133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010400" y="1828800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0" y="2057400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>
                <a:latin typeface="Comic Sans MS" pitchFamily="66" charset="0"/>
              </a:rPr>
              <a:t>Pcos</a:t>
            </a:r>
            <a:r>
              <a:rPr lang="el-GR" sz="1400" dirty="0" smtClean="0">
                <a:latin typeface="Comic Sans MS" pitchFamily="66" charset="0"/>
              </a:rPr>
              <a:t>θ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543800" y="1676400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>
                <a:latin typeface="Comic Sans MS" pitchFamily="66" charset="0"/>
              </a:rPr>
              <a:t>Psin</a:t>
            </a:r>
            <a:r>
              <a:rPr lang="el-GR" sz="1400" dirty="0" smtClean="0">
                <a:latin typeface="Comic Sans MS" pitchFamily="66" charset="0"/>
              </a:rPr>
              <a:t>θ</a:t>
            </a:r>
            <a:endParaRPr lang="en-GB" sz="1400" dirty="0">
              <a:latin typeface="Comic Sans MS" pitchFamily="66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562600" y="4724400"/>
            <a:ext cx="1905000" cy="1371600"/>
            <a:chOff x="5181600" y="4191000"/>
            <a:chExt cx="1905000" cy="1371600"/>
          </a:xfrm>
        </p:grpSpPr>
        <p:cxnSp>
          <p:nvCxnSpPr>
            <p:cNvPr id="70" name="Straight Arrow Connector 69"/>
            <p:cNvCxnSpPr/>
            <p:nvPr/>
          </p:nvCxnSpPr>
          <p:spPr>
            <a:xfrm flipV="1">
              <a:off x="5791200" y="4191000"/>
              <a:ext cx="1295400" cy="91440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5791200" y="5105400"/>
              <a:ext cx="129540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7086600" y="4191000"/>
              <a:ext cx="0" cy="91440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V="1">
              <a:off x="6934200" y="4953000"/>
              <a:ext cx="0" cy="15240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H="1">
              <a:off x="6934200" y="4953000"/>
              <a:ext cx="15240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Arc 74"/>
            <p:cNvSpPr/>
            <p:nvPr/>
          </p:nvSpPr>
          <p:spPr>
            <a:xfrm>
              <a:off x="5181600" y="4648200"/>
              <a:ext cx="914400" cy="914400"/>
            </a:xfrm>
            <a:prstGeom prst="arc">
              <a:avLst>
                <a:gd name="adj1" fmla="val 20166021"/>
                <a:gd name="adj2" fmla="val 2144292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019800" y="4876800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 smtClean="0">
                  <a:latin typeface="Comic Sans MS" pitchFamily="66" charset="0"/>
                </a:rPr>
                <a:t>θ</a:t>
              </a:r>
              <a:endParaRPr lang="en-GB" sz="1200" dirty="0">
                <a:latin typeface="Comic Sans MS" pitchFamily="66" charset="0"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5486400" y="4114800"/>
            <a:ext cx="309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638800" y="38862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O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791200" y="41148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H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248400" y="4114800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C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400800" y="38862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A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553200" y="41148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H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012003" y="4114800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T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162800" y="38862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O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315200" y="41148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A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7010400" y="3810000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7772400" y="3886200"/>
            <a:ext cx="1037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Tan</a:t>
            </a:r>
            <a:r>
              <a:rPr lang="el-GR" sz="1400" dirty="0" smtClean="0">
                <a:latin typeface="Comic Sans MS" pitchFamily="66" charset="0"/>
              </a:rPr>
              <a:t>θ</a:t>
            </a:r>
            <a:r>
              <a:rPr lang="en-GB" sz="1400" dirty="0" smtClean="0">
                <a:latin typeface="Comic Sans MS" pitchFamily="66" charset="0"/>
              </a:rPr>
              <a:t> = </a:t>
            </a:r>
            <a:r>
              <a:rPr lang="en-GB" sz="1400" baseline="30000" dirty="0" smtClean="0">
                <a:latin typeface="Comic Sans MS" pitchFamily="66" charset="0"/>
              </a:rPr>
              <a:t>3</a:t>
            </a:r>
            <a:r>
              <a:rPr lang="en-GB" sz="1400" dirty="0" smtClean="0">
                <a:latin typeface="Comic Sans MS" pitchFamily="66" charset="0"/>
              </a:rPr>
              <a:t>/</a:t>
            </a:r>
            <a:r>
              <a:rPr lang="en-GB" sz="1400" baseline="-25000" dirty="0" smtClean="0">
                <a:latin typeface="Comic Sans MS" pitchFamily="66" charset="0"/>
              </a:rPr>
              <a:t>4</a:t>
            </a:r>
            <a:endParaRPr lang="en-GB" sz="1400" baseline="-25000" dirty="0">
              <a:latin typeface="Comic Sans MS" pitchFamily="66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696200" y="4267200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So </a:t>
            </a:r>
            <a:r>
              <a:rPr lang="en-GB" sz="1400" dirty="0" err="1" smtClean="0">
                <a:latin typeface="Comic Sans MS" pitchFamily="66" charset="0"/>
              </a:rPr>
              <a:t>Opp</a:t>
            </a:r>
            <a:r>
              <a:rPr lang="en-GB" sz="1400" dirty="0" smtClean="0">
                <a:latin typeface="Comic Sans MS" pitchFamily="66" charset="0"/>
              </a:rPr>
              <a:t> = 3</a:t>
            </a:r>
          </a:p>
          <a:p>
            <a:pPr algn="ctr"/>
            <a:r>
              <a:rPr lang="en-GB" sz="1400" dirty="0" smtClean="0">
                <a:latin typeface="Comic Sans MS" pitchFamily="66" charset="0"/>
              </a:rPr>
              <a:t>And </a:t>
            </a:r>
            <a:r>
              <a:rPr lang="en-GB" sz="1400" dirty="0" err="1" smtClean="0">
                <a:latin typeface="Comic Sans MS" pitchFamily="66" charset="0"/>
              </a:rPr>
              <a:t>Adj</a:t>
            </a:r>
            <a:r>
              <a:rPr lang="en-GB" sz="1400" dirty="0" smtClean="0">
                <a:latin typeface="Comic Sans MS" pitchFamily="66" charset="0"/>
              </a:rPr>
              <a:t> = 4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467600" y="50292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3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705600" y="56388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4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629400" y="48768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5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6248400" y="3810000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/>
          <p:cNvSpPr/>
          <p:nvPr/>
        </p:nvSpPr>
        <p:spPr>
          <a:xfrm>
            <a:off x="5486400" y="3810000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TextBox 93"/>
          <p:cNvSpPr txBox="1"/>
          <p:nvPr/>
        </p:nvSpPr>
        <p:spPr>
          <a:xfrm>
            <a:off x="7696200" y="5029200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err="1" smtClean="0">
                <a:solidFill>
                  <a:srgbClr val="FF0000"/>
                </a:solidFill>
                <a:latin typeface="Comic Sans MS" pitchFamily="66" charset="0"/>
              </a:rPr>
              <a:t>Opp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629400" y="5867400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err="1" smtClean="0">
                <a:solidFill>
                  <a:srgbClr val="FF0000"/>
                </a:solidFill>
                <a:latin typeface="Comic Sans MS" pitchFamily="66" charset="0"/>
              </a:rPr>
              <a:t>Adj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324600" y="4648200"/>
            <a:ext cx="511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err="1" smtClean="0">
                <a:solidFill>
                  <a:srgbClr val="FF0000"/>
                </a:solidFill>
                <a:latin typeface="Comic Sans MS" pitchFamily="66" charset="0"/>
              </a:rPr>
              <a:t>Hyp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495800" y="3048000"/>
            <a:ext cx="4343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We need to find the values of Cos</a:t>
            </a:r>
            <a:r>
              <a:rPr lang="el-GR" sz="1400" dirty="0" smtClean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 and Sin</a:t>
            </a:r>
            <a:r>
              <a:rPr lang="el-GR" sz="1400" dirty="0" smtClean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. The ratio for Tan</a:t>
            </a:r>
            <a:r>
              <a:rPr lang="el-GR" sz="1400" dirty="0" smtClean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 can be used to find these!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67200" y="48006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We can find the hypotenuse using Pythagoras’ Theorem!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25420" y="6172200"/>
            <a:ext cx="998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Sin</a:t>
            </a:r>
            <a:r>
              <a:rPr lang="el-GR" sz="1400" dirty="0" smtClean="0">
                <a:latin typeface="Comic Sans MS" pitchFamily="66" charset="0"/>
              </a:rPr>
              <a:t>θ</a:t>
            </a:r>
            <a:r>
              <a:rPr lang="en-GB" sz="1400" dirty="0" smtClean="0">
                <a:latin typeface="Comic Sans MS" pitchFamily="66" charset="0"/>
              </a:rPr>
              <a:t> = </a:t>
            </a:r>
            <a:r>
              <a:rPr lang="en-GB" sz="1400" baseline="30000" dirty="0" smtClean="0">
                <a:latin typeface="Comic Sans MS" pitchFamily="66" charset="0"/>
              </a:rPr>
              <a:t>3</a:t>
            </a:r>
            <a:r>
              <a:rPr lang="en-GB" sz="1400" dirty="0" smtClean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5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858000" y="6172200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Cos</a:t>
            </a:r>
            <a:r>
              <a:rPr lang="el-GR" sz="1400" dirty="0" smtClean="0">
                <a:latin typeface="Comic Sans MS" pitchFamily="66" charset="0"/>
              </a:rPr>
              <a:t>θ</a:t>
            </a:r>
            <a:r>
              <a:rPr lang="en-GB" sz="1400" dirty="0" smtClean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4</a:t>
            </a:r>
            <a:r>
              <a:rPr lang="en-GB" sz="1400" dirty="0" smtClean="0">
                <a:latin typeface="Comic Sans MS" pitchFamily="66" charset="0"/>
              </a:rPr>
              <a:t>/</a:t>
            </a:r>
            <a:r>
              <a:rPr lang="en-GB" sz="1400" baseline="-25000" dirty="0" smtClean="0">
                <a:latin typeface="Comic Sans MS" pitchFamily="66" charset="0"/>
              </a:rPr>
              <a:t>5</a:t>
            </a:r>
            <a:endParaRPr lang="en-GB" sz="1400" baseline="-25000" dirty="0">
              <a:latin typeface="Comic Sans MS" pitchFamily="66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702977" y="6477000"/>
            <a:ext cx="1023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Sin</a:t>
            </a:r>
            <a:r>
              <a:rPr lang="el-GR" sz="1400" dirty="0" smtClean="0">
                <a:latin typeface="Comic Sans MS" pitchFamily="66" charset="0"/>
              </a:rPr>
              <a:t>θ</a:t>
            </a:r>
            <a:r>
              <a:rPr lang="en-GB" sz="1400" dirty="0" smtClean="0">
                <a:latin typeface="Comic Sans MS" pitchFamily="66" charset="0"/>
              </a:rPr>
              <a:t> = 0.6</a:t>
            </a:r>
            <a:endParaRPr lang="en-GB" sz="1400" baseline="-25000" dirty="0">
              <a:latin typeface="Comic Sans MS" pitchFamily="66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835558" y="6477000"/>
            <a:ext cx="1043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Cos</a:t>
            </a:r>
            <a:r>
              <a:rPr lang="el-GR" sz="1400" dirty="0" smtClean="0">
                <a:latin typeface="Comic Sans MS" pitchFamily="66" charset="0"/>
              </a:rPr>
              <a:t>θ</a:t>
            </a:r>
            <a:r>
              <a:rPr lang="en-GB" sz="1400" dirty="0" smtClean="0">
                <a:latin typeface="Comic Sans MS" pitchFamily="66" charset="0"/>
              </a:rPr>
              <a:t> = 0.8</a:t>
            </a:r>
            <a:endParaRPr lang="en-GB" sz="1400" baseline="-25000" dirty="0">
              <a:latin typeface="Comic Sans MS" pitchFamily="66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934200" y="2057400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0.8P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543800" y="1676400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0.6P</a:t>
            </a:r>
            <a:endParaRPr lang="en-GB" sz="1400" dirty="0">
              <a:latin typeface="Comic Sans MS" pitchFamily="66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52400"/>
            <a:ext cx="1173479" cy="83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4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45" grpId="0"/>
      <p:bldP spid="49" grpId="0"/>
      <p:bldP spid="50" grpId="0"/>
      <p:bldP spid="51" grpId="0"/>
      <p:bldP spid="53" grpId="0"/>
      <p:bldP spid="12" grpId="0" animBg="1"/>
      <p:bldP spid="14" grpId="0"/>
      <p:bldP spid="15" grpId="0"/>
      <p:bldP spid="15" grpId="1"/>
      <p:bldP spid="47" grpId="0"/>
      <p:bldP spid="47" grpId="1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 animBg="1"/>
      <p:bldP spid="86" grpId="1" animBg="1"/>
      <p:bldP spid="24" grpId="0"/>
      <p:bldP spid="89" grpId="0"/>
      <p:bldP spid="90" grpId="0"/>
      <p:bldP spid="91" grpId="0"/>
      <p:bldP spid="92" grpId="0" animBg="1"/>
      <p:bldP spid="93" grpId="0" animBg="1"/>
      <p:bldP spid="93" grpId="1" animBg="1"/>
      <p:bldP spid="94" grpId="0"/>
      <p:bldP spid="95" grpId="0"/>
      <p:bldP spid="96" grpId="0"/>
      <p:bldP spid="97" grpId="0"/>
      <p:bldP spid="25" grpId="0"/>
      <p:bldP spid="98" grpId="0"/>
      <p:bldP spid="99" grpId="0"/>
      <p:bldP spid="100" grpId="0"/>
      <p:bldP spid="101" grpId="0"/>
      <p:bldP spid="102" grpId="0"/>
      <p:bldP spid="10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343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calculate the magnitude of a frictional force using the coefficient of friction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Friction is a force which opposes movement between two ‘rough’ surfaces.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A 5g box lies at rest on a rough horizontal floor. The coefficient of friction between the box and the floor is 0.5. A force P is applied to the box. Calculate the value of P required to cause the box to accelerate if: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P is applied horizontally – 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24.5N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P is applied at an angle of </a:t>
            </a:r>
            <a:r>
              <a:rPr lang="el-GR" sz="1400" dirty="0" smtClean="0">
                <a:latin typeface="Comic Sans MS" pitchFamily="66" charset="0"/>
              </a:rPr>
              <a:t>θ</a:t>
            </a:r>
            <a:r>
              <a:rPr lang="en-GB" sz="1400" dirty="0" smtClean="0">
                <a:latin typeface="Comic Sans MS" pitchFamily="66" charset="0"/>
              </a:rPr>
              <a:t> above the horizontal, where tan</a:t>
            </a:r>
            <a:r>
              <a:rPr lang="el-GR" sz="1400" dirty="0" smtClean="0">
                <a:latin typeface="Comic Sans MS" pitchFamily="66" charset="0"/>
              </a:rPr>
              <a:t>θ</a:t>
            </a:r>
            <a:r>
              <a:rPr lang="en-GB" sz="1400" dirty="0" smtClean="0">
                <a:latin typeface="Comic Sans MS" pitchFamily="66" charset="0"/>
              </a:rPr>
              <a:t> = </a:t>
            </a:r>
            <a:r>
              <a:rPr lang="en-GB" sz="1400" baseline="30000" dirty="0" smtClean="0">
                <a:latin typeface="Comic Sans MS" pitchFamily="66" charset="0"/>
              </a:rPr>
              <a:t>3</a:t>
            </a:r>
            <a:r>
              <a:rPr lang="en-GB" sz="1400" dirty="0" smtClean="0">
                <a:latin typeface="Comic Sans MS" pitchFamily="66" charset="0"/>
              </a:rPr>
              <a:t>/</a:t>
            </a:r>
            <a:r>
              <a:rPr lang="en-GB" sz="1400" baseline="-25000" dirty="0" smtClean="0">
                <a:latin typeface="Comic Sans MS" pitchFamily="66" charset="0"/>
              </a:rPr>
              <a:t>4</a:t>
            </a: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3D</a:t>
            </a:r>
            <a:endParaRPr lang="en-GB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2971800"/>
                <a:ext cx="11965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71800"/>
                <a:ext cx="1196545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2600" y="2895600"/>
                <a:ext cx="24355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𝑐𝑜𝑒𝑓𝑓𝑖𝑐𝑖𝑒𝑛𝑡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𝑜𝑓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𝐹𝑟𝑖𝑐𝑡𝑖𝑜𝑛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895600"/>
                <a:ext cx="2435539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52600" y="3200400"/>
                <a:ext cx="22036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𝑡h𝑒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𝑛𝑜𝑟𝑚𝑎𝑙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𝑟𝑒𝑎𝑐𝑡𝑖𝑜𝑛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200400"/>
                <a:ext cx="2203617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324600" y="1828800"/>
            <a:ext cx="457200" cy="4572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6781800" y="1524000"/>
            <a:ext cx="762000" cy="533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562600" y="2057400"/>
            <a:ext cx="7620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67600" y="129540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P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34000" y="19050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F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553200" y="2286000"/>
            <a:ext cx="0" cy="304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6553200" y="1524000"/>
            <a:ext cx="0" cy="304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324600" y="1905000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5kg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48400" y="2590800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5g N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00800" y="1295400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R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43800" y="1066800"/>
            <a:ext cx="1471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Draw a diagram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781800" y="2057400"/>
            <a:ext cx="762000" cy="0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7543800" y="1524000"/>
            <a:ext cx="0" cy="533400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>
            <a:off x="6172200" y="1600200"/>
            <a:ext cx="914400" cy="914400"/>
          </a:xfrm>
          <a:prstGeom prst="arc">
            <a:avLst>
              <a:gd name="adj1" fmla="val 20127736"/>
              <a:gd name="adj2" fmla="val 5133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010400" y="1828800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934200" y="2057400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0.8P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543800" y="1676400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0.6P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638800" y="3352800"/>
                <a:ext cx="922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𝐹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352800"/>
                <a:ext cx="922432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4876800" y="2971800"/>
            <a:ext cx="4020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Resolve vertically to find the normal reaction 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507992" y="3800856"/>
                <a:ext cx="24045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𝑅</m:t>
                      </m:r>
                      <m:r>
                        <a:rPr lang="en-GB" sz="1600" b="0" i="1" smtClean="0">
                          <a:latin typeface="Cambria Math"/>
                        </a:rPr>
                        <m:t>+0.6</m:t>
                      </m:r>
                      <m:r>
                        <a:rPr lang="en-GB" sz="1600" b="0" i="1" smtClean="0">
                          <a:latin typeface="Cambria Math"/>
                        </a:rPr>
                        <m:t>𝑃</m:t>
                      </m:r>
                      <m:r>
                        <a:rPr lang="en-GB" sz="1600" b="0" i="1" smtClean="0">
                          <a:latin typeface="Cambria Math"/>
                        </a:rPr>
                        <m:t>−5</m:t>
                      </m:r>
                      <m:r>
                        <a:rPr lang="en-GB" sz="1600" b="0" i="1" smtClean="0">
                          <a:latin typeface="Cambria Math"/>
                        </a:rPr>
                        <m:t>𝑔</m:t>
                      </m:r>
                      <m:r>
                        <a:rPr lang="en-GB" sz="1600" b="0" i="1" smtClean="0">
                          <a:latin typeface="Cambria Math"/>
                        </a:rPr>
                        <m:t>=(5×0)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992" y="3800856"/>
                <a:ext cx="2404569" cy="338554"/>
              </a:xfrm>
              <a:prstGeom prst="rect">
                <a:avLst/>
              </a:prstGeom>
              <a:blipFill rotWithShape="1">
                <a:blip r:embed="rId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Arc 64"/>
          <p:cNvSpPr/>
          <p:nvPr/>
        </p:nvSpPr>
        <p:spPr>
          <a:xfrm>
            <a:off x="6638544" y="3526536"/>
            <a:ext cx="53340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/>
          <p:cNvSpPr txBox="1"/>
          <p:nvPr/>
        </p:nvSpPr>
        <p:spPr>
          <a:xfrm>
            <a:off x="7126224" y="3526536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Sub in values and resolve vertically</a:t>
            </a:r>
            <a:endParaRPr lang="en-GB" sz="12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638800" y="4255008"/>
                <a:ext cx="15101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𝑅</m:t>
                      </m:r>
                      <m:r>
                        <a:rPr lang="en-GB" sz="1600" b="0" i="1" smtClean="0">
                          <a:latin typeface="Cambria Math"/>
                        </a:rPr>
                        <m:t>=49−0.6</m:t>
                      </m:r>
                      <m:r>
                        <a:rPr lang="en-GB" sz="1600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255008"/>
                <a:ext cx="1510157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Arc 67"/>
          <p:cNvSpPr/>
          <p:nvPr/>
        </p:nvSpPr>
        <p:spPr>
          <a:xfrm>
            <a:off x="6909816" y="3980688"/>
            <a:ext cx="53340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7397496" y="3989832"/>
            <a:ext cx="174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We find the normal reaction in terms of P</a:t>
            </a:r>
            <a:endParaRPr lang="en-GB" sz="12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896323" y="4733544"/>
            <a:ext cx="3445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Now find the maximum frictional force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5638800" y="5105400"/>
                <a:ext cx="11965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105400"/>
                <a:ext cx="1196545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5638800" y="5562600"/>
                <a:ext cx="225972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=0.5(49−0.6</m:t>
                      </m:r>
                      <m:r>
                        <a:rPr lang="en-GB" sz="1600" b="0" i="1" smtClean="0">
                          <a:latin typeface="Cambria Math"/>
                        </a:rPr>
                        <m:t>𝑃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562600"/>
                <a:ext cx="2259721" cy="338554"/>
              </a:xfrm>
              <a:prstGeom prst="rect">
                <a:avLst/>
              </a:prstGeom>
              <a:blipFill rotWithShape="1">
                <a:blip r:embed="rId10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5638800" y="6019800"/>
                <a:ext cx="19759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=24.5−0.3</m:t>
                      </m:r>
                      <m:r>
                        <a:rPr lang="en-GB" sz="1600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6019800"/>
                <a:ext cx="1975990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Arc 105"/>
          <p:cNvSpPr/>
          <p:nvPr/>
        </p:nvSpPr>
        <p:spPr>
          <a:xfrm>
            <a:off x="7543800" y="5334000"/>
            <a:ext cx="53340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TextBox 106"/>
          <p:cNvSpPr txBox="1"/>
          <p:nvPr/>
        </p:nvSpPr>
        <p:spPr>
          <a:xfrm>
            <a:off x="7924800" y="53340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8" name="Arc 107"/>
          <p:cNvSpPr/>
          <p:nvPr/>
        </p:nvSpPr>
        <p:spPr>
          <a:xfrm>
            <a:off x="7543800" y="5791200"/>
            <a:ext cx="53340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TextBox 108"/>
          <p:cNvSpPr txBox="1"/>
          <p:nvPr/>
        </p:nvSpPr>
        <p:spPr>
          <a:xfrm>
            <a:off x="8077200" y="5791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Find </a:t>
            </a:r>
            <a:r>
              <a:rPr lang="en-GB" sz="1200" dirty="0" err="1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F</a:t>
            </a:r>
            <a:r>
              <a:rPr lang="en-GB" sz="1200" baseline="-25000" dirty="0" err="1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max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in terms of P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343400" y="6334780"/>
            <a:ext cx="438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So, 0.8P will have to exceed this if the box is to move…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781800" y="2057400"/>
            <a:ext cx="7620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52400"/>
            <a:ext cx="1173479" cy="83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2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60" grpId="0"/>
      <p:bldP spid="62" grpId="0"/>
      <p:bldP spid="63" grpId="0"/>
      <p:bldP spid="64" grpId="0"/>
      <p:bldP spid="65" grpId="0" animBg="1"/>
      <p:bldP spid="66" grpId="0"/>
      <p:bldP spid="67" grpId="0"/>
      <p:bldP spid="68" grpId="0" animBg="1"/>
      <p:bldP spid="69" grpId="0"/>
      <p:bldP spid="87" grpId="0"/>
      <p:bldP spid="102" grpId="0"/>
      <p:bldP spid="103" grpId="0"/>
      <p:bldP spid="104" grpId="0"/>
      <p:bldP spid="106" grpId="0" animBg="1"/>
      <p:bldP spid="107" grpId="0"/>
      <p:bldP spid="108" grpId="0" animBg="1"/>
      <p:bldP spid="109" grpId="0"/>
      <p:bldP spid="110" grpId="0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343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calculate the magnitude of a frictional force using the coefficient of friction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Friction is a force which opposes movement between two ‘rough’ surfaces.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A 5g box lies at rest on a rough horizontal floor. The coefficient of friction between the box and the floor is 0.5. A force P is applied to the box. Calculate the value of P required to cause the box to accelerate if: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P is applied horizontally – 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24.5N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P is applied at an angle of </a:t>
            </a:r>
            <a:r>
              <a:rPr lang="el-GR" sz="1400" dirty="0" smtClean="0">
                <a:latin typeface="Comic Sans MS" pitchFamily="66" charset="0"/>
              </a:rPr>
              <a:t>θ</a:t>
            </a:r>
            <a:r>
              <a:rPr lang="en-GB" sz="1400" dirty="0" smtClean="0">
                <a:latin typeface="Comic Sans MS" pitchFamily="66" charset="0"/>
              </a:rPr>
              <a:t> above the horizontal, where tan</a:t>
            </a:r>
            <a:r>
              <a:rPr lang="el-GR" sz="1400" dirty="0" smtClean="0">
                <a:latin typeface="Comic Sans MS" pitchFamily="66" charset="0"/>
              </a:rPr>
              <a:t>θ</a:t>
            </a:r>
            <a:r>
              <a:rPr lang="en-GB" sz="1400" dirty="0" smtClean="0">
                <a:latin typeface="Comic Sans MS" pitchFamily="66" charset="0"/>
              </a:rPr>
              <a:t> = </a:t>
            </a:r>
            <a:r>
              <a:rPr lang="en-GB" sz="1400" baseline="30000" dirty="0" smtClean="0">
                <a:latin typeface="Comic Sans MS" pitchFamily="66" charset="0"/>
              </a:rPr>
              <a:t>3</a:t>
            </a:r>
            <a:r>
              <a:rPr lang="en-GB" sz="1400" dirty="0" smtClean="0">
                <a:latin typeface="Comic Sans MS" pitchFamily="66" charset="0"/>
              </a:rPr>
              <a:t>/</a:t>
            </a:r>
            <a:r>
              <a:rPr lang="en-GB" sz="1400" baseline="-25000" dirty="0" smtClean="0">
                <a:latin typeface="Comic Sans MS" pitchFamily="66" charset="0"/>
              </a:rPr>
              <a:t>4</a:t>
            </a: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3D</a:t>
            </a:r>
            <a:endParaRPr lang="en-GB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2971800"/>
                <a:ext cx="11965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71800"/>
                <a:ext cx="1196545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2600" y="2895600"/>
                <a:ext cx="24355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𝑐𝑜𝑒𝑓𝑓𝑖𝑐𝑖𝑒𝑛𝑡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𝑜𝑓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𝐹𝑟𝑖𝑐𝑡𝑖𝑜𝑛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895600"/>
                <a:ext cx="2435539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52600" y="3200400"/>
                <a:ext cx="22036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𝑡h𝑒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𝑛𝑜𝑟𝑚𝑎𝑙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𝑟𝑒𝑎𝑐𝑡𝑖𝑜𝑛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200400"/>
                <a:ext cx="2203617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324600" y="1828800"/>
            <a:ext cx="457200" cy="4572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6781800" y="1524000"/>
            <a:ext cx="762000" cy="533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562600" y="2057400"/>
            <a:ext cx="7620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67600" y="129540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P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34000" y="19050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F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553200" y="2286000"/>
            <a:ext cx="0" cy="304800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6553200" y="1524000"/>
            <a:ext cx="0" cy="304800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324600" y="1905000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5kg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48400" y="2590800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5g N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00800" y="1295400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43800" y="838200"/>
            <a:ext cx="1471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Draw a diagram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781800" y="2057400"/>
            <a:ext cx="762000" cy="0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7543800" y="1524000"/>
            <a:ext cx="0" cy="533400"/>
          </a:xfrm>
          <a:prstGeom prst="straightConnector1">
            <a:avLst/>
          </a:prstGeom>
          <a:ln w="3175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>
            <a:off x="6172200" y="1600200"/>
            <a:ext cx="914400" cy="914400"/>
          </a:xfrm>
          <a:prstGeom prst="arc">
            <a:avLst>
              <a:gd name="adj1" fmla="val 20127736"/>
              <a:gd name="adj2" fmla="val 5133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010400" y="1828800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934200" y="2057400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0.8P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543800" y="1676400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0.6P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402473" y="1066800"/>
                <a:ext cx="17506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=24.5−0.3</m:t>
                      </m:r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473" y="1066800"/>
                <a:ext cx="1750671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4572000" y="1905000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24.5 – 0.3P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648200" y="2971800"/>
            <a:ext cx="411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We need to find the value for P for which the box is in ‘limiting equilibrium’ – that is, so the horizontal forces cancel each other out…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648200" y="38100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Resolve horizontally…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980176" y="41910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176" y="4191000"/>
                <a:ext cx="829586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56"/>
          <p:cNvSpPr/>
          <p:nvPr/>
        </p:nvSpPr>
        <p:spPr>
          <a:xfrm>
            <a:off x="6992112" y="4367784"/>
            <a:ext cx="533400" cy="368808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7543800" y="4303776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 and resolve horizontally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495800" y="4572000"/>
                <a:ext cx="26259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0.8</m:t>
                      </m:r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−(24.5−0.3</m:t>
                      </m:r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)=(5×0)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572000"/>
                <a:ext cx="2625975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675632" y="4962144"/>
                <a:ext cx="20236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0.8</m:t>
                      </m:r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−24.5+0.3</m:t>
                      </m:r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632" y="4962144"/>
                <a:ext cx="2023631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779008" y="5334000"/>
                <a:ext cx="11448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1.1</m:t>
                      </m:r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=24.5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008" y="5334000"/>
                <a:ext cx="1144801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6013704" y="5715000"/>
                <a:ext cx="13836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=22</m:t>
                      </m:r>
                      <m:r>
                        <a:rPr lang="en-GB" sz="1400" b="0" i="1" smtClean="0">
                          <a:latin typeface="Cambria Math"/>
                        </a:rPr>
                        <m:t>𝑁</m:t>
                      </m:r>
                      <m:r>
                        <a:rPr lang="en-GB" sz="1400" b="0" i="1" smtClean="0">
                          <a:latin typeface="Cambria Math"/>
                        </a:rPr>
                        <m:t> (2</m:t>
                      </m:r>
                      <m:r>
                        <a:rPr lang="en-GB" sz="1400" b="0" i="1" smtClean="0">
                          <a:latin typeface="Cambria Math"/>
                        </a:rPr>
                        <m:t>𝑠𝑓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704" y="5715000"/>
                <a:ext cx="1383649" cy="307777"/>
              </a:xfrm>
              <a:prstGeom prst="rect">
                <a:avLst/>
              </a:prstGeom>
              <a:blipFill rotWithShape="1">
                <a:blip r:embed="rId11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Arc 72"/>
          <p:cNvSpPr/>
          <p:nvPr/>
        </p:nvSpPr>
        <p:spPr>
          <a:xfrm>
            <a:off x="6998208" y="4739640"/>
            <a:ext cx="533400" cy="368808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Arc 73"/>
          <p:cNvSpPr/>
          <p:nvPr/>
        </p:nvSpPr>
        <p:spPr>
          <a:xfrm>
            <a:off x="7022592" y="5120640"/>
            <a:ext cx="533400" cy="368808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Arc 74"/>
          <p:cNvSpPr/>
          <p:nvPr/>
        </p:nvSpPr>
        <p:spPr>
          <a:xfrm>
            <a:off x="7138416" y="5510784"/>
            <a:ext cx="533400" cy="368808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TextBox 75"/>
          <p:cNvSpPr txBox="1"/>
          <p:nvPr/>
        </p:nvSpPr>
        <p:spPr>
          <a:xfrm>
            <a:off x="7476744" y="4721352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Careful with the bracket!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452360" y="5102352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Rearrange and solve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325112" y="6077712"/>
            <a:ext cx="4498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P must exceed 22N, which is less than when P was horizontal</a:t>
            </a:r>
          </a:p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The reason is because some of the force is upwards, this alleviates some of the friction between the surfaces…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52400"/>
            <a:ext cx="1173479" cy="83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2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9" grpId="0"/>
      <p:bldP spid="52" grpId="0"/>
      <p:bldP spid="52" grpId="1"/>
      <p:bldP spid="54" grpId="0"/>
      <p:bldP spid="55" grpId="0"/>
      <p:bldP spid="56" grpId="0"/>
      <p:bldP spid="57" grpId="0" animBg="1"/>
      <p:bldP spid="58" grpId="0"/>
      <p:bldP spid="61" grpId="0"/>
      <p:bldP spid="70" grpId="0"/>
      <p:bldP spid="71" grpId="0"/>
      <p:bldP spid="72" grpId="0"/>
      <p:bldP spid="73" grpId="0" animBg="1"/>
      <p:bldP spid="74" grpId="0" animBg="1"/>
      <p:bldP spid="75" grpId="0" animBg="1"/>
      <p:bldP spid="76" grpId="0"/>
      <p:bldP spid="7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743200"/>
            <a:ext cx="78608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Teachings for Exercise 3E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491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636776"/>
            <a:ext cx="341985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extend this process to particles on an inclined plane, by considering forces parallel and perpendicular to the plane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When an object is on an inclined plane, we consider the forces acting parallel to the plane and perpendicular to the plane (instead of vertically and horizontally)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This is because any movement will be parallel to the plane (and we always then consider the direction which is perpendicular to any movement)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However, </a:t>
            </a:r>
            <a:r>
              <a:rPr lang="en-GB" sz="1400" u="sng" dirty="0" smtClean="0">
                <a:latin typeface="Comic Sans MS" pitchFamily="66" charset="0"/>
              </a:rPr>
              <a:t>gravity</a:t>
            </a:r>
            <a:r>
              <a:rPr lang="en-GB" sz="1400" dirty="0" smtClean="0">
                <a:latin typeface="Comic Sans MS" pitchFamily="66" charset="0"/>
              </a:rPr>
              <a:t> will always work in a </a:t>
            </a:r>
            <a:r>
              <a:rPr lang="en-GB" sz="1400" u="sng" dirty="0" smtClean="0">
                <a:latin typeface="Comic Sans MS" pitchFamily="66" charset="0"/>
              </a:rPr>
              <a:t>vertical</a:t>
            </a:r>
            <a:r>
              <a:rPr lang="en-GB" sz="1400" dirty="0" smtClean="0">
                <a:latin typeface="Comic Sans MS" pitchFamily="66" charset="0"/>
              </a:rPr>
              <a:t> direction so must be split into parallel and perpendicular directions…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3E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495800" y="1447800"/>
            <a:ext cx="3810000" cy="2362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95800" y="3810000"/>
            <a:ext cx="381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05800" y="1447800"/>
            <a:ext cx="0" cy="2362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153400" y="36576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153400" y="3657600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 rot="19671111">
            <a:off x="6247107" y="2032137"/>
            <a:ext cx="6096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>
            <a:off x="4114800" y="3352800"/>
            <a:ext cx="914400" cy="914400"/>
          </a:xfrm>
          <a:prstGeom prst="arc">
            <a:avLst>
              <a:gd name="adj1" fmla="val 19443473"/>
              <a:gd name="adj2" fmla="val 7628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 rot="19611740">
            <a:off x="6302928" y="2097950"/>
            <a:ext cx="51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FF00"/>
                </a:solidFill>
                <a:latin typeface="Comic Sans MS" pitchFamily="66" charset="0"/>
              </a:rPr>
              <a:t>3kg</a:t>
            </a:r>
            <a:endParaRPr lang="en-GB" sz="1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6647688" y="2474976"/>
            <a:ext cx="2" cy="1295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644642" y="2471928"/>
            <a:ext cx="597406" cy="957072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6638544" y="3401568"/>
            <a:ext cx="621792" cy="374904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965192" y="3511296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30°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45" name="Arc 44"/>
          <p:cNvSpPr/>
          <p:nvPr/>
        </p:nvSpPr>
        <p:spPr>
          <a:xfrm>
            <a:off x="6105144" y="1877568"/>
            <a:ext cx="914400" cy="914400"/>
          </a:xfrm>
          <a:prstGeom prst="arc">
            <a:avLst>
              <a:gd name="adj1" fmla="val 3608740"/>
              <a:gd name="adj2" fmla="val 4806972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6224016" y="353568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90°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94120" y="25908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60°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574536" y="2816352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30°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 flipV="1">
            <a:off x="6025896" y="1472184"/>
            <a:ext cx="387098" cy="61264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812536" y="1240536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R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294120" y="3002280"/>
            <a:ext cx="360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3g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967728" y="2752344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00FF"/>
                </a:solidFill>
                <a:latin typeface="Comic Sans MS" pitchFamily="66" charset="0"/>
              </a:rPr>
              <a:t>3gCos30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64096" y="3544824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3gSin30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114800" y="41148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Above is a box resting on a plane inclined at an angle of 30° to the horizontal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14800" y="4572000"/>
            <a:ext cx="426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GB" sz="1200" dirty="0" smtClean="0">
                <a:latin typeface="Comic Sans MS" pitchFamily="66" charset="0"/>
              </a:rPr>
              <a:t>Label gravity, which always acts vertically downwards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14800" y="48768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GB" sz="1200" dirty="0" smtClean="0">
                <a:latin typeface="Comic Sans MS" pitchFamily="66" charset="0"/>
              </a:rPr>
              <a:t>Gravity must then be split into the </a:t>
            </a:r>
            <a:r>
              <a:rPr lang="en-GB" sz="1200" u="sng" dirty="0" smtClean="0">
                <a:solidFill>
                  <a:srgbClr val="FF0000"/>
                </a:solidFill>
                <a:latin typeface="Comic Sans MS" pitchFamily="66" charset="0"/>
              </a:rPr>
              <a:t>parallel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1200" dirty="0" smtClean="0">
                <a:latin typeface="Comic Sans MS" pitchFamily="66" charset="0"/>
              </a:rPr>
              <a:t>and </a:t>
            </a:r>
            <a:r>
              <a:rPr lang="en-GB" sz="1200" u="sng" dirty="0" smtClean="0">
                <a:solidFill>
                  <a:srgbClr val="0000FF"/>
                </a:solidFill>
                <a:latin typeface="Comic Sans MS" pitchFamily="66" charset="0"/>
              </a:rPr>
              <a:t>perpendicular</a:t>
            </a:r>
            <a:r>
              <a:rPr lang="en-GB" sz="12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sz="1200" dirty="0" smtClean="0">
                <a:latin typeface="Comic Sans MS" pitchFamily="66" charset="0"/>
              </a:rPr>
              <a:t>components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114800" y="53340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GB" sz="1200" dirty="0" smtClean="0">
                <a:latin typeface="Comic Sans MS" pitchFamily="66" charset="0"/>
              </a:rPr>
              <a:t>The angle in the triangle created is the same as the angle the plane is inclined at (if you work out angles you can see why!)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114800" y="59436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GB" sz="1200" dirty="0" smtClean="0">
                <a:latin typeface="Comic Sans MS" pitchFamily="66" charset="0"/>
              </a:rPr>
              <a:t>Make sure you think carefully about which is Sine and which is Cosine!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114800" y="6396335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GB" sz="1200" dirty="0" smtClean="0">
                <a:latin typeface="Comic Sans MS" pitchFamily="66" charset="0"/>
              </a:rPr>
              <a:t>Don’t forget the normal reaction, and any other forces which are involved in the question!</a:t>
            </a:r>
            <a:endParaRPr lang="en-GB" sz="1200" dirty="0">
              <a:latin typeface="Comic Sans MS" pitchFamily="66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52400"/>
            <a:ext cx="1169065" cy="64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8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2" grpId="0"/>
      <p:bldP spid="44" grpId="0"/>
      <p:bldP spid="45" grpId="0" animBg="1"/>
      <p:bldP spid="46" grpId="0"/>
      <p:bldP spid="46" grpId="1"/>
      <p:bldP spid="47" grpId="0"/>
      <p:bldP spid="47" grpId="1"/>
      <p:bldP spid="48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9" grpId="0"/>
      <p:bldP spid="6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636776"/>
            <a:ext cx="341985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extend this process to particles on an inclined plane, by considering forces parallel and perpendicular to the plane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A box of mass 2kg is resting on a smooth plane inclined at an angle of 20° to the horizontal. It meets resistance of 2N as it travels down the slope</a:t>
            </a: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a) Calculate the acceleration of the box down the slope</a:t>
            </a: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b) If the box starts 10m up the plane, calculate the velocity of the box at the bottom of the plane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3E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190393" y="1737947"/>
            <a:ext cx="2209800" cy="152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90393" y="3261947"/>
            <a:ext cx="2209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400193" y="1737947"/>
            <a:ext cx="0" cy="152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247793" y="3109547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247793" y="3109547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19536746">
            <a:off x="6167115" y="1865083"/>
            <a:ext cx="6096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 rot="19477375">
            <a:off x="6222936" y="1930896"/>
            <a:ext cx="51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FF00"/>
                </a:solidFill>
                <a:latin typeface="Comic Sans MS" pitchFamily="66" charset="0"/>
              </a:rPr>
              <a:t>2kg</a:t>
            </a:r>
            <a:endParaRPr lang="en-GB" sz="1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603024" y="2306516"/>
            <a:ext cx="2" cy="96422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608886" y="2283071"/>
            <a:ext cx="460129" cy="70631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602787" y="2980593"/>
            <a:ext cx="448644" cy="281705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29747" y="2361264"/>
            <a:ext cx="7473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latin typeface="Comic Sans MS" pitchFamily="66" charset="0"/>
              </a:rPr>
              <a:t>2gCos20</a:t>
            </a:r>
            <a:endParaRPr lang="en-GB" sz="105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82155" y="3268043"/>
            <a:ext cx="7312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latin typeface="Comic Sans MS" pitchFamily="66" charset="0"/>
              </a:rPr>
              <a:t>2gSin20</a:t>
            </a:r>
            <a:endParaRPr lang="en-GB" sz="1050" dirty="0">
              <a:latin typeface="Comic Sans MS" pitchFamily="66" charset="0"/>
            </a:endParaRPr>
          </a:p>
        </p:txBody>
      </p:sp>
      <p:sp>
        <p:nvSpPr>
          <p:cNvPr id="23" name="Arc 22"/>
          <p:cNvSpPr/>
          <p:nvPr/>
        </p:nvSpPr>
        <p:spPr>
          <a:xfrm>
            <a:off x="4607170" y="2904393"/>
            <a:ext cx="914400" cy="914400"/>
          </a:xfrm>
          <a:prstGeom prst="arc">
            <a:avLst>
              <a:gd name="adj1" fmla="val 19443473"/>
              <a:gd name="adj2" fmla="val 2073524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31185" y="3010136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20°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15569" y="2555866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20°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729049" y="1591408"/>
            <a:ext cx="463059" cy="31359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31031" y="1386490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2N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6031523" y="1424354"/>
            <a:ext cx="313596" cy="45720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903038" y="1195989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R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33" name="Arc 32"/>
          <p:cNvSpPr/>
          <p:nvPr/>
        </p:nvSpPr>
        <p:spPr>
          <a:xfrm>
            <a:off x="6025663" y="1650024"/>
            <a:ext cx="914400" cy="914400"/>
          </a:xfrm>
          <a:prstGeom prst="arc">
            <a:avLst>
              <a:gd name="adj1" fmla="val 3427515"/>
              <a:gd name="adj2" fmla="val 455711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419600" y="4572000"/>
                <a:ext cx="922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𝐹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572000"/>
                <a:ext cx="922432" cy="3385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3962400" y="35814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As the plane is ‘smooth’, there is no need to consider friction or the normal reaction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62400" y="41910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 smtClean="0">
                <a:solidFill>
                  <a:srgbClr val="FF0000"/>
                </a:solidFill>
                <a:latin typeface="Comic Sans MS" pitchFamily="66" charset="0"/>
              </a:rPr>
              <a:t>Resolve parallel to the plane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Arc 36"/>
          <p:cNvSpPr/>
          <p:nvPr/>
        </p:nvSpPr>
        <p:spPr>
          <a:xfrm>
            <a:off x="5486400" y="4800600"/>
            <a:ext cx="533400" cy="432816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6019800" y="4800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 and resolve parallel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429000" y="5029200"/>
                <a:ext cx="22557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2</m:t>
                      </m:r>
                      <m:r>
                        <a:rPr lang="en-GB" sz="1600" b="0" i="1" smtClean="0">
                          <a:latin typeface="Cambria Math"/>
                        </a:rPr>
                        <m:t>𝑔𝑆𝑖𝑛</m:t>
                      </m:r>
                      <m:r>
                        <a:rPr lang="en-GB" sz="1600" b="0" i="1" smtClean="0">
                          <a:latin typeface="Cambria Math"/>
                        </a:rPr>
                        <m:t>20−2=(2×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029200"/>
                <a:ext cx="2255746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9"/>
          <p:cNvSpPr/>
          <p:nvPr/>
        </p:nvSpPr>
        <p:spPr>
          <a:xfrm>
            <a:off x="5486400" y="5257800"/>
            <a:ext cx="533400" cy="432816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5943600" y="5257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Work out some parts (to keep accuracy)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276600" y="5486400"/>
                <a:ext cx="19930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1</m:t>
                      </m:r>
                      <m:r>
                        <a:rPr lang="en-GB" sz="1600" b="0" i="1" smtClean="0">
                          <a:latin typeface="Cambria Math"/>
                        </a:rPr>
                        <m:t>9.6</m:t>
                      </m:r>
                      <m:r>
                        <a:rPr lang="en-GB" sz="1600" b="0" i="1" smtClean="0">
                          <a:latin typeface="Cambria Math"/>
                        </a:rPr>
                        <m:t>𝑆𝑖𝑛</m:t>
                      </m:r>
                      <m:r>
                        <a:rPr lang="en-GB" sz="1600" b="0" i="1" smtClean="0">
                          <a:latin typeface="Cambria Math"/>
                        </a:rPr>
                        <m:t>20−2=2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5486400"/>
                <a:ext cx="1993046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267200" y="5943600"/>
                <a:ext cx="14285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2.4=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r>
                        <a:rPr lang="en-GB" sz="1600" b="0" i="1" smtClean="0">
                          <a:latin typeface="Cambria Math"/>
                        </a:rPr>
                        <m:t> (2</m:t>
                      </m:r>
                      <m:r>
                        <a:rPr lang="en-GB" sz="1600" b="0" i="1" smtClean="0">
                          <a:latin typeface="Cambria Math"/>
                        </a:rPr>
                        <m:t>𝑠𝑓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943600"/>
                <a:ext cx="1428596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43"/>
          <p:cNvSpPr/>
          <p:nvPr/>
        </p:nvSpPr>
        <p:spPr>
          <a:xfrm>
            <a:off x="5486400" y="5715000"/>
            <a:ext cx="533400" cy="432816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5943600" y="57150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Round to 2sf as gravity is given to this degree of accuracy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48400" y="2667000"/>
            <a:ext cx="3385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latin typeface="Comic Sans MS" pitchFamily="66" charset="0"/>
              </a:rPr>
              <a:t>2g</a:t>
            </a:r>
            <a:endParaRPr lang="en-GB" sz="1050" dirty="0">
              <a:latin typeface="Comic Sans MS" pitchFamily="66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52400"/>
            <a:ext cx="1169065" cy="64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2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8" grpId="0"/>
      <p:bldP spid="19" grpId="0"/>
      <p:bldP spid="19" grpId="1"/>
      <p:bldP spid="23" grpId="0" animBg="1"/>
      <p:bldP spid="24" grpId="0"/>
      <p:bldP spid="25" grpId="0"/>
      <p:bldP spid="28" grpId="0"/>
      <p:bldP spid="28" grpId="1"/>
      <p:bldP spid="31" grpId="0"/>
      <p:bldP spid="33" grpId="0" animBg="1"/>
      <p:bldP spid="34" grpId="0"/>
      <p:bldP spid="35" grpId="0"/>
      <p:bldP spid="36" grpId="0"/>
      <p:bldP spid="37" grpId="0" animBg="1"/>
      <p:bldP spid="38" grpId="0"/>
      <p:bldP spid="39" grpId="0"/>
      <p:bldP spid="40" grpId="0" animBg="1"/>
      <p:bldP spid="41" grpId="0"/>
      <p:bldP spid="42" grpId="0"/>
      <p:bldP spid="43" grpId="0"/>
      <p:bldP spid="44" grpId="0" animBg="1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Dynamics of a Particle moving in a Straight </a:t>
            </a:r>
            <a:r>
              <a:rPr lang="en-GB" sz="3200" dirty="0">
                <a:latin typeface="Comic Sans MS" pitchFamily="66" charset="0"/>
              </a:rPr>
              <a:t>L</a:t>
            </a:r>
            <a:r>
              <a:rPr lang="en-GB" sz="3200" dirty="0" smtClean="0">
                <a:latin typeface="Comic Sans MS" pitchFamily="66" charset="0"/>
              </a:rPr>
              <a:t>ine</a:t>
            </a:r>
            <a:endParaRPr lang="en-GB" sz="32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1910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use Newton’s Laws and the formula F = ma to solve problems involving forces and acceleration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Before we start looking at question we need to go through some ‘basics’ that are essential for you to understand this chapter…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b="1" u="sng" dirty="0" smtClean="0">
                <a:latin typeface="Comic Sans MS" pitchFamily="66" charset="0"/>
              </a:rPr>
              <a:t>Newton’s second law of motion</a:t>
            </a: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“The force needed to accelerate a particle is equal to the product of the mass of the object and the acceleration required”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F = ma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Force is measured in </a:t>
            </a:r>
            <a:r>
              <a:rPr lang="en-GB" sz="1400" b="1" u="sng" dirty="0" err="1" smtClean="0">
                <a:latin typeface="Comic Sans MS" pitchFamily="66" charset="0"/>
              </a:rPr>
              <a:t>Newtons</a:t>
            </a:r>
            <a:r>
              <a:rPr lang="en-GB" sz="1400" dirty="0" smtClean="0">
                <a:latin typeface="Comic Sans MS" pitchFamily="66" charset="0"/>
              </a:rPr>
              <a:t> (N). A Newton is:</a:t>
            </a: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“The force that will cause a mass of 1kg to accelerate at 1ms</a:t>
            </a:r>
            <a:r>
              <a:rPr lang="en-GB" sz="1400" baseline="30000" dirty="0" smtClean="0">
                <a:latin typeface="Comic Sans MS" pitchFamily="66" charset="0"/>
              </a:rPr>
              <a:t>-2</a:t>
            </a:r>
            <a:r>
              <a:rPr lang="en-GB" sz="1400" dirty="0" smtClean="0">
                <a:latin typeface="Comic Sans MS" pitchFamily="66" charset="0"/>
              </a:rPr>
              <a:t>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0" y="1600200"/>
            <a:ext cx="426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1400" dirty="0" smtClean="0">
                <a:latin typeface="Comic Sans MS" pitchFamily="66" charset="0"/>
              </a:rPr>
              <a:t>You need to understand all the forces at work in various situations…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724400" y="3048000"/>
            <a:ext cx="1981200" cy="600456"/>
            <a:chOff x="5105400" y="2523744"/>
            <a:chExt cx="1981200" cy="600456"/>
          </a:xfrm>
        </p:grpSpPr>
        <p:sp>
          <p:nvSpPr>
            <p:cNvPr id="6" name="Rectangle 5"/>
            <p:cNvSpPr/>
            <p:nvPr/>
          </p:nvSpPr>
          <p:spPr>
            <a:xfrm>
              <a:off x="5105400" y="2895600"/>
              <a:ext cx="1981200" cy="2286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08" t="40993" r="21753" b="41111"/>
            <a:stretch/>
          </p:blipFill>
          <p:spPr>
            <a:xfrm>
              <a:off x="5562600" y="2523744"/>
              <a:ext cx="1085088" cy="361696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  <p:cxnSp>
        <p:nvCxnSpPr>
          <p:cNvPr id="11" name="Straight Arrow Connector 10"/>
          <p:cNvCxnSpPr>
            <a:stCxn id="6" idx="0"/>
          </p:cNvCxnSpPr>
          <p:nvPr/>
        </p:nvCxnSpPr>
        <p:spPr>
          <a:xfrm flipV="1">
            <a:off x="5715000" y="2514600"/>
            <a:ext cx="0" cy="9052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715000" y="3429000"/>
            <a:ext cx="0" cy="7813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58000" y="25146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 smtClean="0">
                <a:solidFill>
                  <a:srgbClr val="FF0000"/>
                </a:solidFill>
                <a:latin typeface="Comic Sans MS" pitchFamily="66" charset="0"/>
              </a:rPr>
              <a:t>The Normal Reaction</a:t>
            </a:r>
            <a:endParaRPr lang="en-GB" sz="14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0" y="28956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The normal reaction acts perpendicular to the surface which an object is resting on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38862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It is equal and opposite to the force exerted on the surface by the object, which is determined largely by gravity and the mass of the object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2600" y="22098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7800" y="4191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mg (mass x gravity)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76800" y="54864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The table matches the force from the brick, which is why the brick remains still on the table (there of course would be a maximum possible weight the table could take, but we will not worry about this for now!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022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7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636776"/>
            <a:ext cx="341985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extend this process to particles on an inclined plane, by considering forces parallel and perpendicular to the plane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A box of mass 2kg is resting on a smooth plane inclined at an angle of 20° to the horizontal. It meets resistance of 2N as it travels down the slope</a:t>
            </a: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a) Calculate the acceleration of the box down the slope – 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2.4ms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-2</a:t>
            </a: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b) If the box starts 10m up the plane, calculate the velocity of the box at the bottom of the plane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3E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190393" y="1737947"/>
            <a:ext cx="2209800" cy="152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90393" y="3261947"/>
            <a:ext cx="2209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400193" y="1737947"/>
            <a:ext cx="0" cy="152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247793" y="3109547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247793" y="3109547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19536746">
            <a:off x="6167115" y="1865083"/>
            <a:ext cx="6096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 rot="19477375">
            <a:off x="6222936" y="1930896"/>
            <a:ext cx="51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FF00"/>
                </a:solidFill>
                <a:latin typeface="Comic Sans MS" pitchFamily="66" charset="0"/>
              </a:rPr>
              <a:t>2kg</a:t>
            </a:r>
            <a:endParaRPr lang="en-GB" sz="1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603024" y="2306516"/>
            <a:ext cx="2" cy="96422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608886" y="2283071"/>
            <a:ext cx="460129" cy="70631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602787" y="2980593"/>
            <a:ext cx="448644" cy="281705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29747" y="2361264"/>
            <a:ext cx="7473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latin typeface="Comic Sans MS" pitchFamily="66" charset="0"/>
              </a:rPr>
              <a:t>2gCos20</a:t>
            </a:r>
            <a:endParaRPr lang="en-GB" sz="105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82155" y="3268043"/>
            <a:ext cx="7312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solidFill>
                  <a:srgbClr val="FF0000"/>
                </a:solidFill>
                <a:latin typeface="Comic Sans MS" pitchFamily="66" charset="0"/>
              </a:rPr>
              <a:t>2gSin20</a:t>
            </a:r>
            <a:endParaRPr lang="en-GB" sz="105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Arc 22"/>
          <p:cNvSpPr/>
          <p:nvPr/>
        </p:nvSpPr>
        <p:spPr>
          <a:xfrm>
            <a:off x="4607170" y="2904393"/>
            <a:ext cx="914400" cy="914400"/>
          </a:xfrm>
          <a:prstGeom prst="arc">
            <a:avLst>
              <a:gd name="adj1" fmla="val 19443473"/>
              <a:gd name="adj2" fmla="val 2073524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31185" y="3010136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20°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15569" y="2555866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20°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729049" y="1591408"/>
            <a:ext cx="463059" cy="31359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31031" y="1386490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2N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6031523" y="1424354"/>
            <a:ext cx="313596" cy="45720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903038" y="1195989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R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33" name="Arc 32"/>
          <p:cNvSpPr/>
          <p:nvPr/>
        </p:nvSpPr>
        <p:spPr>
          <a:xfrm>
            <a:off x="6025663" y="1650024"/>
            <a:ext cx="914400" cy="914400"/>
          </a:xfrm>
          <a:prstGeom prst="arc">
            <a:avLst>
              <a:gd name="adj1" fmla="val 3427515"/>
              <a:gd name="adj2" fmla="val 455711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6248400" y="2667000"/>
            <a:ext cx="3385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latin typeface="Comic Sans MS" pitchFamily="66" charset="0"/>
              </a:rPr>
              <a:t>2g</a:t>
            </a:r>
            <a:endParaRPr lang="en-GB" sz="105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0" y="3657600"/>
                <a:ext cx="7449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657600"/>
                <a:ext cx="744948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334000" y="3657600"/>
                <a:ext cx="6656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657600"/>
                <a:ext cx="665695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096000" y="3657600"/>
                <a:ext cx="587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657600"/>
                <a:ext cx="587661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705600" y="3657600"/>
                <a:ext cx="7985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=2.4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657600"/>
                <a:ext cx="798552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543800" y="3657600"/>
                <a:ext cx="5595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3657600"/>
                <a:ext cx="559512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572000" y="4191000"/>
                <a:ext cx="13403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+2</m:t>
                      </m:r>
                      <m:r>
                        <a:rPr lang="en-GB" sz="1400" b="0" i="1" smtClean="0">
                          <a:latin typeface="Cambria Math"/>
                        </a:rPr>
                        <m:t>𝑎𝑠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191000"/>
                <a:ext cx="1340367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572000" y="4572000"/>
                <a:ext cx="18755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+2(2.4)(10)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72000"/>
                <a:ext cx="1875578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572000" y="4953000"/>
                <a:ext cx="18755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+2(2.4)(10)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953000"/>
                <a:ext cx="1875578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572000" y="5334000"/>
                <a:ext cx="12492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=47.03…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334000"/>
                <a:ext cx="1249253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572000" y="5715000"/>
                <a:ext cx="16957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=6.6</m:t>
                      </m:r>
                      <m:r>
                        <a:rPr lang="en-GB" sz="14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 (2</m:t>
                      </m:r>
                      <m:r>
                        <a:rPr lang="en-GB" sz="1400" b="0" i="1" smtClean="0">
                          <a:latin typeface="Cambria Math"/>
                        </a:rPr>
                        <m:t>𝑠𝑓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715000"/>
                <a:ext cx="1695721" cy="307777"/>
              </a:xfrm>
              <a:prstGeom prst="rect">
                <a:avLst/>
              </a:prstGeom>
              <a:blipFill rotWithShape="1"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55"/>
          <p:cNvSpPr/>
          <p:nvPr/>
        </p:nvSpPr>
        <p:spPr>
          <a:xfrm>
            <a:off x="6172200" y="43434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6629400" y="44196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8" name="Arc 57"/>
          <p:cNvSpPr/>
          <p:nvPr/>
        </p:nvSpPr>
        <p:spPr>
          <a:xfrm>
            <a:off x="6172200" y="47244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Arc 58"/>
          <p:cNvSpPr/>
          <p:nvPr/>
        </p:nvSpPr>
        <p:spPr>
          <a:xfrm>
            <a:off x="6172200" y="51054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c 59"/>
          <p:cNvSpPr/>
          <p:nvPr/>
        </p:nvSpPr>
        <p:spPr>
          <a:xfrm>
            <a:off x="6172200" y="54864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6629400" y="4648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Remember to use the exact value for a, not the rounded one!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705600" y="51816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629400" y="55626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Square root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52400"/>
            <a:ext cx="1169065" cy="64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1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 animBg="1"/>
      <p:bldP spid="57" grpId="0"/>
      <p:bldP spid="58" grpId="0" animBg="1"/>
      <p:bldP spid="59" grpId="0" animBg="1"/>
      <p:bldP spid="60" grpId="0" animBg="1"/>
      <p:bldP spid="61" grpId="0"/>
      <p:bldP spid="62" grpId="0"/>
      <p:bldP spid="6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636776"/>
            <a:ext cx="3419856" cy="4764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extend this process to particles on an inclined plane, by considering forces parallel and perpendicular to the plane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A particle is held at rest on a rough plane inclined at an angle of </a:t>
            </a:r>
            <a:r>
              <a:rPr lang="el-GR" sz="1400" dirty="0" smtClean="0">
                <a:latin typeface="Comic Sans MS" pitchFamily="66" charset="0"/>
              </a:rPr>
              <a:t>θ</a:t>
            </a:r>
            <a:r>
              <a:rPr lang="en-GB" sz="1400" dirty="0" smtClean="0">
                <a:latin typeface="Comic Sans MS" pitchFamily="66" charset="0"/>
              </a:rPr>
              <a:t> to the horizontal, where Tan</a:t>
            </a:r>
            <a:r>
              <a:rPr lang="el-GR" sz="1400" dirty="0" smtClean="0">
                <a:latin typeface="Comic Sans MS" pitchFamily="66" charset="0"/>
              </a:rPr>
              <a:t>θ</a:t>
            </a:r>
            <a:r>
              <a:rPr lang="en-GB" sz="1400" dirty="0" smtClean="0">
                <a:latin typeface="Comic Sans MS" pitchFamily="66" charset="0"/>
              </a:rPr>
              <a:t> is 0.75. If the coefficient of friction between the particle and the plane is 0.5, find the acceleration of the particle.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You can find the </a:t>
            </a:r>
            <a:r>
              <a:rPr lang="en-GB" sz="1400" dirty="0" smtClean="0">
                <a:latin typeface="Comic Sans MS" pitchFamily="66" charset="0"/>
              </a:rPr>
              <a:t>below values </a:t>
            </a:r>
            <a:r>
              <a:rPr lang="en-GB" sz="1400" dirty="0">
                <a:latin typeface="Comic Sans MS" pitchFamily="66" charset="0"/>
              </a:rPr>
              <a:t>(based on 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0.75) by drawing a right angled triangle and finding the hypotenuse (as in section 3D)</a:t>
            </a: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Tan</a:t>
            </a:r>
            <a:r>
              <a:rPr lang="el-GR" sz="1400" dirty="0" smtClean="0">
                <a:latin typeface="Comic Sans MS" pitchFamily="66" charset="0"/>
              </a:rPr>
              <a:t>θ</a:t>
            </a:r>
            <a:r>
              <a:rPr lang="en-GB" sz="1400" dirty="0" smtClean="0">
                <a:latin typeface="Comic Sans MS" pitchFamily="66" charset="0"/>
              </a:rPr>
              <a:t> = </a:t>
            </a:r>
            <a:r>
              <a:rPr lang="en-GB" sz="1400" baseline="30000" dirty="0" smtClean="0">
                <a:latin typeface="Comic Sans MS" pitchFamily="66" charset="0"/>
              </a:rPr>
              <a:t>3</a:t>
            </a:r>
            <a:r>
              <a:rPr lang="en-GB" sz="1400" dirty="0" smtClean="0">
                <a:latin typeface="Comic Sans MS" pitchFamily="66" charset="0"/>
              </a:rPr>
              <a:t>/</a:t>
            </a:r>
            <a:r>
              <a:rPr lang="en-GB" sz="1400" baseline="-25000" dirty="0" smtClean="0">
                <a:latin typeface="Comic Sans MS" pitchFamily="66" charset="0"/>
              </a:rPr>
              <a:t>4</a:t>
            </a: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Sin</a:t>
            </a:r>
            <a:r>
              <a:rPr lang="el-GR" sz="1400" dirty="0" smtClean="0">
                <a:latin typeface="Comic Sans MS" pitchFamily="66" charset="0"/>
              </a:rPr>
              <a:t>θ</a:t>
            </a:r>
            <a:r>
              <a:rPr lang="en-GB" sz="1400" dirty="0" smtClean="0">
                <a:latin typeface="Comic Sans MS" pitchFamily="66" charset="0"/>
              </a:rPr>
              <a:t> = </a:t>
            </a:r>
            <a:r>
              <a:rPr lang="en-GB" sz="1400" baseline="30000" dirty="0" smtClean="0">
                <a:latin typeface="Comic Sans MS" pitchFamily="66" charset="0"/>
              </a:rPr>
              <a:t>3</a:t>
            </a:r>
            <a:r>
              <a:rPr lang="en-GB" sz="1400" dirty="0" smtClean="0">
                <a:latin typeface="Comic Sans MS" pitchFamily="66" charset="0"/>
              </a:rPr>
              <a:t>/</a:t>
            </a:r>
            <a:r>
              <a:rPr lang="en-GB" sz="1400" baseline="-25000" dirty="0" smtClean="0">
                <a:latin typeface="Comic Sans MS" pitchFamily="66" charset="0"/>
              </a:rPr>
              <a:t>5</a:t>
            </a:r>
            <a:r>
              <a:rPr lang="en-GB" sz="1400" dirty="0" smtClean="0">
                <a:latin typeface="Comic Sans MS" pitchFamily="66" charset="0"/>
              </a:rPr>
              <a:t> (0.6)</a:t>
            </a: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Cos</a:t>
            </a:r>
            <a:r>
              <a:rPr lang="el-GR" sz="1400" dirty="0" smtClean="0">
                <a:latin typeface="Comic Sans MS" pitchFamily="66" charset="0"/>
              </a:rPr>
              <a:t>θ</a:t>
            </a:r>
            <a:r>
              <a:rPr lang="en-GB" sz="1400" dirty="0" smtClean="0">
                <a:latin typeface="Comic Sans MS" pitchFamily="66" charset="0"/>
              </a:rPr>
              <a:t> = </a:t>
            </a:r>
            <a:r>
              <a:rPr lang="en-GB" sz="1400" baseline="30000" dirty="0" smtClean="0">
                <a:latin typeface="Comic Sans MS" pitchFamily="66" charset="0"/>
              </a:rPr>
              <a:t>4</a:t>
            </a:r>
            <a:r>
              <a:rPr lang="en-GB" sz="1400" dirty="0" smtClean="0">
                <a:latin typeface="Comic Sans MS" pitchFamily="66" charset="0"/>
              </a:rPr>
              <a:t>/</a:t>
            </a:r>
            <a:r>
              <a:rPr lang="en-GB" sz="1400" baseline="-25000" dirty="0" smtClean="0">
                <a:latin typeface="Comic Sans MS" pitchFamily="66" charset="0"/>
              </a:rPr>
              <a:t>5</a:t>
            </a:r>
            <a:r>
              <a:rPr lang="en-GB" sz="1400" dirty="0" smtClean="0">
                <a:latin typeface="Comic Sans MS" pitchFamily="66" charset="0"/>
              </a:rPr>
              <a:t> (0.8)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3E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74223" y="1614854"/>
            <a:ext cx="304800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74223" y="3443654"/>
            <a:ext cx="304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22223" y="1614854"/>
            <a:ext cx="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69823" y="3291254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69823" y="3291254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4317023" y="2986454"/>
            <a:ext cx="914400" cy="914400"/>
          </a:xfrm>
          <a:prstGeom prst="arc">
            <a:avLst>
              <a:gd name="adj1" fmla="val 19923494"/>
              <a:gd name="adj2" fmla="val 63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155223" y="3215054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9705441">
            <a:off x="6372798" y="1816811"/>
            <a:ext cx="609600" cy="4572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 rot="19646070">
            <a:off x="6416479" y="1882663"/>
            <a:ext cx="51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rgbClr val="FFFF00"/>
                </a:solidFill>
                <a:latin typeface="Comic Sans MS" pitchFamily="66" charset="0"/>
              </a:rPr>
              <a:t>mkg</a:t>
            </a:r>
            <a:endParaRPr lang="en-GB" sz="1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805246" y="2242038"/>
            <a:ext cx="2" cy="11430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85792" y="2681653"/>
            <a:ext cx="3609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latin typeface="Comic Sans MS" pitchFamily="66" charset="0"/>
              </a:rPr>
              <a:t>mg</a:t>
            </a:r>
            <a:endParaRPr lang="en-GB" sz="1050" dirty="0">
              <a:latin typeface="Comic Sans MS" pitchFamily="66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808178" y="2244969"/>
            <a:ext cx="507022" cy="78837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778869" y="3021622"/>
            <a:ext cx="542195" cy="35462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>
            <a:off x="6263053" y="1644162"/>
            <a:ext cx="914400" cy="914400"/>
          </a:xfrm>
          <a:prstGeom prst="arc">
            <a:avLst>
              <a:gd name="adj1" fmla="val 3425780"/>
              <a:gd name="adj2" fmla="val 467740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6793521" y="2505807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07469" y="2394437"/>
            <a:ext cx="6607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err="1" smtClean="0">
                <a:latin typeface="Comic Sans MS" pitchFamily="66" charset="0"/>
              </a:rPr>
              <a:t>mgCos</a:t>
            </a:r>
            <a:r>
              <a:rPr lang="el-GR" sz="1050" dirty="0" smtClean="0">
                <a:latin typeface="Comic Sans MS" pitchFamily="66" charset="0"/>
              </a:rPr>
              <a:t>θ</a:t>
            </a:r>
            <a:endParaRPr lang="en-GB" sz="1050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84022" y="3153506"/>
            <a:ext cx="6447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err="1" smtClean="0">
                <a:latin typeface="Comic Sans MS" pitchFamily="66" charset="0"/>
              </a:rPr>
              <a:t>mgSin</a:t>
            </a:r>
            <a:r>
              <a:rPr lang="el-GR" sz="1050" dirty="0" smtClean="0">
                <a:latin typeface="Comic Sans MS" pitchFamily="66" charset="0"/>
              </a:rPr>
              <a:t>θ</a:t>
            </a:r>
            <a:endParaRPr lang="en-GB" sz="1050" dirty="0">
              <a:latin typeface="Comic Sans MS" pitchFamily="66" charset="0"/>
            </a:endParaRPr>
          </a:p>
        </p:txBody>
      </p:sp>
      <p:cxnSp>
        <p:nvCxnSpPr>
          <p:cNvPr id="30" name="Straight Arrow Connector 29"/>
          <p:cNvCxnSpPr>
            <a:stCxn id="15" idx="0"/>
          </p:cNvCxnSpPr>
          <p:nvPr/>
        </p:nvCxnSpPr>
        <p:spPr>
          <a:xfrm flipH="1" flipV="1">
            <a:off x="6248400" y="1377462"/>
            <a:ext cx="309496" cy="47319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75484" y="1137138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R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6930103" y="1503485"/>
            <a:ext cx="578528" cy="367687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458807" y="1307122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F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5741376" y="1707049"/>
            <a:ext cx="453104" cy="28880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5849814" y="1714499"/>
            <a:ext cx="348762" cy="22273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757204" y="1528104"/>
            <a:ext cx="265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a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86200" y="3657600"/>
            <a:ext cx="500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00FF"/>
                </a:solidFill>
                <a:latin typeface="Comic Sans MS" pitchFamily="66" charset="0"/>
              </a:rPr>
              <a:t>We need the normal reaction in order to find the maximum frictional force</a:t>
            </a:r>
          </a:p>
          <a:p>
            <a:r>
              <a:rPr lang="en-GB" sz="12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 Resolve perpendicular to the plane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876800" y="4419600"/>
                <a:ext cx="922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𝐹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419600"/>
                <a:ext cx="922432" cy="3385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886200" y="4800600"/>
                <a:ext cx="231159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𝑅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r>
                        <a:rPr lang="en-GB" sz="1600" b="0" i="1" smtClean="0">
                          <a:latin typeface="Cambria Math"/>
                        </a:rPr>
                        <m:t>𝑚𝑔𝐶𝑜𝑠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latin typeface="Cambria Math"/>
                        </a:rPr>
                        <m:t>θ</m:t>
                      </m:r>
                      <m:r>
                        <a:rPr lang="en-GB" sz="1600" b="0" i="1" smtClean="0">
                          <a:latin typeface="Cambria Math"/>
                        </a:rPr>
                        <m:t>=(</m:t>
                      </m:r>
                      <m:r>
                        <a:rPr lang="en-GB" sz="1600" b="0" i="1" smtClean="0">
                          <a:latin typeface="Cambria Math"/>
                        </a:rPr>
                        <m:t>𝑚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×0)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800600"/>
                <a:ext cx="2311595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876800" y="5181600"/>
                <a:ext cx="13706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𝑅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𝑚𝑔𝐶𝑜𝑠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181600"/>
                <a:ext cx="1370696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c 45"/>
          <p:cNvSpPr/>
          <p:nvPr/>
        </p:nvSpPr>
        <p:spPr>
          <a:xfrm>
            <a:off x="6019800" y="45720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6477000" y="4495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Resolve perpendicular to the plane</a:t>
            </a:r>
            <a:endParaRPr lang="en-GB" sz="12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8" name="Arc 47"/>
          <p:cNvSpPr/>
          <p:nvPr/>
        </p:nvSpPr>
        <p:spPr>
          <a:xfrm>
            <a:off x="6019800" y="49530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6400800" y="49530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We have to use ‘m’ for now as we do not know the mass…</a:t>
            </a:r>
            <a:endParaRPr lang="en-GB" sz="12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76800" y="5562600"/>
                <a:ext cx="12059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𝑅</m:t>
                      </m:r>
                      <m:r>
                        <a:rPr lang="en-GB" sz="1600" b="0" i="1" smtClean="0">
                          <a:latin typeface="Cambria Math"/>
                        </a:rPr>
                        <m:t>=0.8</m:t>
                      </m:r>
                      <m:r>
                        <a:rPr lang="en-GB" sz="1600" b="0" i="1" smtClean="0">
                          <a:latin typeface="Cambria Math"/>
                        </a:rPr>
                        <m:t>𝑚𝑔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562600"/>
                <a:ext cx="1205908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rc 50"/>
          <p:cNvSpPr/>
          <p:nvPr/>
        </p:nvSpPr>
        <p:spPr>
          <a:xfrm>
            <a:off x="6019800" y="53340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6553200" y="54102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We know the value of Cos</a:t>
            </a:r>
            <a:r>
              <a:rPr lang="el-GR" sz="12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θ</a:t>
            </a:r>
            <a:endParaRPr lang="en-GB" sz="12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086600" y="2438400"/>
            <a:ext cx="5581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solidFill>
                  <a:srgbClr val="0000FF"/>
                </a:solidFill>
                <a:latin typeface="Comic Sans MS" pitchFamily="66" charset="0"/>
              </a:rPr>
              <a:t>0.8mg</a:t>
            </a:r>
            <a:endParaRPr lang="en-GB" sz="105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943600" y="1143000"/>
            <a:ext cx="5581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solidFill>
                  <a:srgbClr val="0000FF"/>
                </a:solidFill>
                <a:latin typeface="Comic Sans MS" pitchFamily="66" charset="0"/>
              </a:rPr>
              <a:t>0.8mg</a:t>
            </a:r>
            <a:endParaRPr lang="en-GB" sz="105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52400"/>
            <a:ext cx="1169065" cy="64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4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5" grpId="0" animBg="1"/>
      <p:bldP spid="16" grpId="0"/>
      <p:bldP spid="18" grpId="0"/>
      <p:bldP spid="25" grpId="0" animBg="1"/>
      <p:bldP spid="26" grpId="0"/>
      <p:bldP spid="27" grpId="0"/>
      <p:bldP spid="27" grpId="1"/>
      <p:bldP spid="27" grpId="2"/>
      <p:bldP spid="29" grpId="0"/>
      <p:bldP spid="32" grpId="0"/>
      <p:bldP spid="32" grpId="1"/>
      <p:bldP spid="32" grpId="2"/>
      <p:bldP spid="35" grpId="0"/>
      <p:bldP spid="41" grpId="0"/>
      <p:bldP spid="43" grpId="0"/>
      <p:bldP spid="44" grpId="0"/>
      <p:bldP spid="45" grpId="0"/>
      <p:bldP spid="46" grpId="0" animBg="1"/>
      <p:bldP spid="47" grpId="0"/>
      <p:bldP spid="48" grpId="0" animBg="1"/>
      <p:bldP spid="49" grpId="0"/>
      <p:bldP spid="50" grpId="0"/>
      <p:bldP spid="51" grpId="0" animBg="1"/>
      <p:bldP spid="52" grpId="0"/>
      <p:bldP spid="53" grpId="0"/>
      <p:bldP spid="5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636776"/>
            <a:ext cx="3419856" cy="4764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extend this process to particles on an inclined plane, by considering forces parallel and perpendicular to the plane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A particle is held at rest on a rough plane inclined at an angle of </a:t>
            </a:r>
            <a:r>
              <a:rPr lang="el-GR" sz="1400" dirty="0" smtClean="0">
                <a:latin typeface="Comic Sans MS" pitchFamily="66" charset="0"/>
              </a:rPr>
              <a:t>θ</a:t>
            </a:r>
            <a:r>
              <a:rPr lang="en-GB" sz="1400" dirty="0" smtClean="0">
                <a:latin typeface="Comic Sans MS" pitchFamily="66" charset="0"/>
              </a:rPr>
              <a:t> to the horizontal, where Tan</a:t>
            </a:r>
            <a:r>
              <a:rPr lang="el-GR" sz="1400" dirty="0" smtClean="0">
                <a:latin typeface="Comic Sans MS" pitchFamily="66" charset="0"/>
              </a:rPr>
              <a:t>θ</a:t>
            </a:r>
            <a:r>
              <a:rPr lang="en-GB" sz="1400" dirty="0" smtClean="0">
                <a:latin typeface="Comic Sans MS" pitchFamily="66" charset="0"/>
              </a:rPr>
              <a:t> is 0.75. If the coefficient of friction between the particle and the plane is 0.5, find the acceleration of the particle.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You can find the </a:t>
            </a:r>
            <a:r>
              <a:rPr lang="en-GB" sz="1400" dirty="0" smtClean="0">
                <a:latin typeface="Comic Sans MS" pitchFamily="66" charset="0"/>
              </a:rPr>
              <a:t>below values </a:t>
            </a:r>
            <a:r>
              <a:rPr lang="en-GB" sz="1400" dirty="0">
                <a:latin typeface="Comic Sans MS" pitchFamily="66" charset="0"/>
              </a:rPr>
              <a:t>(based on 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0.75) by drawing a right angled triangle and finding the hypotenuse (as in section 3D)</a:t>
            </a: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Tan</a:t>
            </a:r>
            <a:r>
              <a:rPr lang="el-GR" sz="1400" dirty="0" smtClean="0">
                <a:latin typeface="Comic Sans MS" pitchFamily="66" charset="0"/>
              </a:rPr>
              <a:t>θ</a:t>
            </a:r>
            <a:r>
              <a:rPr lang="en-GB" sz="1400" dirty="0" smtClean="0">
                <a:latin typeface="Comic Sans MS" pitchFamily="66" charset="0"/>
              </a:rPr>
              <a:t> = </a:t>
            </a:r>
            <a:r>
              <a:rPr lang="en-GB" sz="1400" baseline="30000" dirty="0" smtClean="0">
                <a:latin typeface="Comic Sans MS" pitchFamily="66" charset="0"/>
              </a:rPr>
              <a:t>3</a:t>
            </a:r>
            <a:r>
              <a:rPr lang="en-GB" sz="1400" dirty="0" smtClean="0">
                <a:latin typeface="Comic Sans MS" pitchFamily="66" charset="0"/>
              </a:rPr>
              <a:t>/</a:t>
            </a:r>
            <a:r>
              <a:rPr lang="en-GB" sz="1400" baseline="-25000" dirty="0" smtClean="0">
                <a:latin typeface="Comic Sans MS" pitchFamily="66" charset="0"/>
              </a:rPr>
              <a:t>4</a:t>
            </a: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Sin</a:t>
            </a:r>
            <a:r>
              <a:rPr lang="el-GR" sz="1400" dirty="0" smtClean="0">
                <a:latin typeface="Comic Sans MS" pitchFamily="66" charset="0"/>
              </a:rPr>
              <a:t>θ</a:t>
            </a:r>
            <a:r>
              <a:rPr lang="en-GB" sz="1400" dirty="0" smtClean="0">
                <a:latin typeface="Comic Sans MS" pitchFamily="66" charset="0"/>
              </a:rPr>
              <a:t> = </a:t>
            </a:r>
            <a:r>
              <a:rPr lang="en-GB" sz="1400" baseline="30000" dirty="0" smtClean="0">
                <a:latin typeface="Comic Sans MS" pitchFamily="66" charset="0"/>
              </a:rPr>
              <a:t>3</a:t>
            </a:r>
            <a:r>
              <a:rPr lang="en-GB" sz="1400" dirty="0" smtClean="0">
                <a:latin typeface="Comic Sans MS" pitchFamily="66" charset="0"/>
              </a:rPr>
              <a:t>/</a:t>
            </a:r>
            <a:r>
              <a:rPr lang="en-GB" sz="1400" baseline="-25000" dirty="0" smtClean="0">
                <a:latin typeface="Comic Sans MS" pitchFamily="66" charset="0"/>
              </a:rPr>
              <a:t>5</a:t>
            </a:r>
            <a:r>
              <a:rPr lang="en-GB" sz="1400" dirty="0" smtClean="0">
                <a:latin typeface="Comic Sans MS" pitchFamily="66" charset="0"/>
              </a:rPr>
              <a:t> (0.6)</a:t>
            </a: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Cos</a:t>
            </a:r>
            <a:r>
              <a:rPr lang="el-GR" sz="1400" dirty="0" smtClean="0">
                <a:latin typeface="Comic Sans MS" pitchFamily="66" charset="0"/>
              </a:rPr>
              <a:t>θ</a:t>
            </a:r>
            <a:r>
              <a:rPr lang="en-GB" sz="1400" dirty="0" smtClean="0">
                <a:latin typeface="Comic Sans MS" pitchFamily="66" charset="0"/>
              </a:rPr>
              <a:t> = </a:t>
            </a:r>
            <a:r>
              <a:rPr lang="en-GB" sz="1400" baseline="30000" dirty="0" smtClean="0">
                <a:latin typeface="Comic Sans MS" pitchFamily="66" charset="0"/>
              </a:rPr>
              <a:t>4</a:t>
            </a:r>
            <a:r>
              <a:rPr lang="en-GB" sz="1400" dirty="0" smtClean="0">
                <a:latin typeface="Comic Sans MS" pitchFamily="66" charset="0"/>
              </a:rPr>
              <a:t>/</a:t>
            </a:r>
            <a:r>
              <a:rPr lang="en-GB" sz="1400" baseline="-25000" dirty="0" smtClean="0">
                <a:latin typeface="Comic Sans MS" pitchFamily="66" charset="0"/>
              </a:rPr>
              <a:t>5</a:t>
            </a:r>
            <a:r>
              <a:rPr lang="en-GB" sz="1400" dirty="0" smtClean="0">
                <a:latin typeface="Comic Sans MS" pitchFamily="66" charset="0"/>
              </a:rPr>
              <a:t> (0.8)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3E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74223" y="1614854"/>
            <a:ext cx="304800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74223" y="3443654"/>
            <a:ext cx="304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22223" y="1614854"/>
            <a:ext cx="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69823" y="3291254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69823" y="3291254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4317023" y="2986454"/>
            <a:ext cx="914400" cy="914400"/>
          </a:xfrm>
          <a:prstGeom prst="arc">
            <a:avLst>
              <a:gd name="adj1" fmla="val 19923494"/>
              <a:gd name="adj2" fmla="val 63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155223" y="3215054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9705441">
            <a:off x="6372798" y="1816811"/>
            <a:ext cx="609600" cy="4572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 rot="19646070">
            <a:off x="6416479" y="1882663"/>
            <a:ext cx="51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rgbClr val="FFFF00"/>
                </a:solidFill>
                <a:latin typeface="Comic Sans MS" pitchFamily="66" charset="0"/>
              </a:rPr>
              <a:t>mkg</a:t>
            </a:r>
            <a:endParaRPr lang="en-GB" sz="1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805246" y="2242038"/>
            <a:ext cx="2" cy="11430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85792" y="2681653"/>
            <a:ext cx="3609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latin typeface="Comic Sans MS" pitchFamily="66" charset="0"/>
              </a:rPr>
              <a:t>mg</a:t>
            </a:r>
            <a:endParaRPr lang="en-GB" sz="1050" dirty="0">
              <a:latin typeface="Comic Sans MS" pitchFamily="66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808178" y="2244969"/>
            <a:ext cx="507022" cy="788377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778869" y="3021622"/>
            <a:ext cx="542195" cy="35462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>
            <a:off x="6263053" y="1644162"/>
            <a:ext cx="914400" cy="914400"/>
          </a:xfrm>
          <a:prstGeom prst="arc">
            <a:avLst>
              <a:gd name="adj1" fmla="val 3425780"/>
              <a:gd name="adj2" fmla="val 467740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6793521" y="2505807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84022" y="3153506"/>
            <a:ext cx="6447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err="1" smtClean="0">
                <a:latin typeface="Comic Sans MS" pitchFamily="66" charset="0"/>
              </a:rPr>
              <a:t>mgSin</a:t>
            </a:r>
            <a:r>
              <a:rPr lang="el-GR" sz="1050" dirty="0" smtClean="0">
                <a:latin typeface="Comic Sans MS" pitchFamily="66" charset="0"/>
              </a:rPr>
              <a:t>θ</a:t>
            </a:r>
            <a:endParaRPr lang="en-GB" sz="1050" dirty="0">
              <a:latin typeface="Comic Sans MS" pitchFamily="66" charset="0"/>
            </a:endParaRPr>
          </a:p>
        </p:txBody>
      </p:sp>
      <p:cxnSp>
        <p:nvCxnSpPr>
          <p:cNvPr id="30" name="Straight Arrow Connector 29"/>
          <p:cNvCxnSpPr>
            <a:stCxn id="15" idx="0"/>
          </p:cNvCxnSpPr>
          <p:nvPr/>
        </p:nvCxnSpPr>
        <p:spPr>
          <a:xfrm flipH="1" flipV="1">
            <a:off x="6248400" y="1377462"/>
            <a:ext cx="309496" cy="473194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930103" y="1503485"/>
            <a:ext cx="578528" cy="367687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458807" y="1307122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F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5741376" y="1707049"/>
            <a:ext cx="453104" cy="28880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5849814" y="1714499"/>
            <a:ext cx="348762" cy="22273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757204" y="1528104"/>
            <a:ext cx="265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a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6" name="Arc 45"/>
          <p:cNvSpPr/>
          <p:nvPr/>
        </p:nvSpPr>
        <p:spPr>
          <a:xfrm>
            <a:off x="6248400" y="41148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29400" y="4191000"/>
            <a:ext cx="1397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Arc 47"/>
          <p:cNvSpPr/>
          <p:nvPr/>
        </p:nvSpPr>
        <p:spPr>
          <a:xfrm>
            <a:off x="6248400" y="44958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53200" y="45720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86600" y="2438400"/>
            <a:ext cx="5581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solidFill>
                  <a:srgbClr val="0000FF"/>
                </a:solidFill>
                <a:latin typeface="Comic Sans MS" pitchFamily="66" charset="0"/>
              </a:rPr>
              <a:t>0.8mg</a:t>
            </a:r>
            <a:endParaRPr lang="en-GB" sz="105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943600" y="1143000"/>
            <a:ext cx="5581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solidFill>
                  <a:srgbClr val="0000FF"/>
                </a:solidFill>
                <a:latin typeface="Comic Sans MS" pitchFamily="66" charset="0"/>
              </a:rPr>
              <a:t>0.8mg</a:t>
            </a:r>
            <a:endParaRPr lang="en-GB" sz="105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267200" y="3886200"/>
                <a:ext cx="11965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886200"/>
                <a:ext cx="1196545" cy="338554"/>
              </a:xfrm>
              <a:prstGeom prst="rect">
                <a:avLst/>
              </a:prstGeom>
              <a:blipFill rotWithShape="1">
                <a:blip r:embed="rId2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267200" y="4267200"/>
                <a:ext cx="21925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=(0.5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×0.8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𝑚𝑔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267200"/>
                <a:ext cx="2192523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267200" y="4648200"/>
                <a:ext cx="15162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0.4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𝑚𝑔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648200"/>
                <a:ext cx="1516248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7467600" y="1295400"/>
            <a:ext cx="614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0.4mg</a:t>
            </a:r>
            <a:endParaRPr lang="en-GB" sz="1200" dirty="0">
              <a:latin typeface="Comic Sans MS" pitchFamily="66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52400"/>
            <a:ext cx="1169065" cy="64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6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6" grpId="0" animBg="1"/>
      <p:bldP spid="47" grpId="0"/>
      <p:bldP spid="48" grpId="0" animBg="1"/>
      <p:bldP spid="49" grpId="0"/>
      <p:bldP spid="56" grpId="0"/>
      <p:bldP spid="57" grpId="0"/>
      <p:bldP spid="58" grpId="0"/>
      <p:bldP spid="5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636776"/>
            <a:ext cx="3419856" cy="4764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extend this process to particles on an inclined plane, by considering forces parallel and perpendicular to the plane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A particle is held at rest on a rough plane inclined at an angle of </a:t>
            </a:r>
            <a:r>
              <a:rPr lang="el-GR" sz="1400" dirty="0" smtClean="0">
                <a:latin typeface="Comic Sans MS" pitchFamily="66" charset="0"/>
              </a:rPr>
              <a:t>θ</a:t>
            </a:r>
            <a:r>
              <a:rPr lang="en-GB" sz="1400" dirty="0" smtClean="0">
                <a:latin typeface="Comic Sans MS" pitchFamily="66" charset="0"/>
              </a:rPr>
              <a:t> to the horizontal, where Tan</a:t>
            </a:r>
            <a:r>
              <a:rPr lang="el-GR" sz="1400" dirty="0" smtClean="0">
                <a:latin typeface="Comic Sans MS" pitchFamily="66" charset="0"/>
              </a:rPr>
              <a:t>θ</a:t>
            </a:r>
            <a:r>
              <a:rPr lang="en-GB" sz="1400" dirty="0" smtClean="0">
                <a:latin typeface="Comic Sans MS" pitchFamily="66" charset="0"/>
              </a:rPr>
              <a:t> is 0.75. If the coefficient of friction between the particle and the plane is 0.5, find the acceleration of the particle.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You can find the </a:t>
            </a:r>
            <a:r>
              <a:rPr lang="en-GB" sz="1400" dirty="0" smtClean="0">
                <a:latin typeface="Comic Sans MS" pitchFamily="66" charset="0"/>
              </a:rPr>
              <a:t>below values </a:t>
            </a:r>
            <a:r>
              <a:rPr lang="en-GB" sz="1400" dirty="0">
                <a:latin typeface="Comic Sans MS" pitchFamily="66" charset="0"/>
              </a:rPr>
              <a:t>(based on 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0.75) by drawing a right angled triangle and finding the hypotenuse (as in section 3D)</a:t>
            </a: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Tan</a:t>
            </a:r>
            <a:r>
              <a:rPr lang="el-GR" sz="1400" dirty="0" smtClean="0">
                <a:latin typeface="Comic Sans MS" pitchFamily="66" charset="0"/>
              </a:rPr>
              <a:t>θ</a:t>
            </a:r>
            <a:r>
              <a:rPr lang="en-GB" sz="1400" dirty="0" smtClean="0">
                <a:latin typeface="Comic Sans MS" pitchFamily="66" charset="0"/>
              </a:rPr>
              <a:t> = </a:t>
            </a:r>
            <a:r>
              <a:rPr lang="en-GB" sz="1400" baseline="30000" dirty="0" smtClean="0">
                <a:latin typeface="Comic Sans MS" pitchFamily="66" charset="0"/>
              </a:rPr>
              <a:t>3</a:t>
            </a:r>
            <a:r>
              <a:rPr lang="en-GB" sz="1400" dirty="0" smtClean="0">
                <a:latin typeface="Comic Sans MS" pitchFamily="66" charset="0"/>
              </a:rPr>
              <a:t>/</a:t>
            </a:r>
            <a:r>
              <a:rPr lang="en-GB" sz="1400" baseline="-25000" dirty="0" smtClean="0">
                <a:latin typeface="Comic Sans MS" pitchFamily="66" charset="0"/>
              </a:rPr>
              <a:t>4</a:t>
            </a: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Sin</a:t>
            </a:r>
            <a:r>
              <a:rPr lang="el-GR" sz="1400" dirty="0" smtClean="0">
                <a:latin typeface="Comic Sans MS" pitchFamily="66" charset="0"/>
              </a:rPr>
              <a:t>θ</a:t>
            </a:r>
            <a:r>
              <a:rPr lang="en-GB" sz="1400" dirty="0" smtClean="0">
                <a:latin typeface="Comic Sans MS" pitchFamily="66" charset="0"/>
              </a:rPr>
              <a:t> = </a:t>
            </a:r>
            <a:r>
              <a:rPr lang="en-GB" sz="1400" baseline="30000" dirty="0" smtClean="0">
                <a:latin typeface="Comic Sans MS" pitchFamily="66" charset="0"/>
              </a:rPr>
              <a:t>3</a:t>
            </a:r>
            <a:r>
              <a:rPr lang="en-GB" sz="1400" dirty="0" smtClean="0">
                <a:latin typeface="Comic Sans MS" pitchFamily="66" charset="0"/>
              </a:rPr>
              <a:t>/</a:t>
            </a:r>
            <a:r>
              <a:rPr lang="en-GB" sz="1400" baseline="-25000" dirty="0" smtClean="0">
                <a:latin typeface="Comic Sans MS" pitchFamily="66" charset="0"/>
              </a:rPr>
              <a:t>5</a:t>
            </a:r>
            <a:r>
              <a:rPr lang="en-GB" sz="1400" dirty="0" smtClean="0">
                <a:latin typeface="Comic Sans MS" pitchFamily="66" charset="0"/>
              </a:rPr>
              <a:t> (0.6)</a:t>
            </a: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Cos</a:t>
            </a:r>
            <a:r>
              <a:rPr lang="el-GR" sz="1400" dirty="0" smtClean="0">
                <a:latin typeface="Comic Sans MS" pitchFamily="66" charset="0"/>
              </a:rPr>
              <a:t>θ</a:t>
            </a:r>
            <a:r>
              <a:rPr lang="en-GB" sz="1400" dirty="0" smtClean="0">
                <a:latin typeface="Comic Sans MS" pitchFamily="66" charset="0"/>
              </a:rPr>
              <a:t> = </a:t>
            </a:r>
            <a:r>
              <a:rPr lang="en-GB" sz="1400" baseline="30000" dirty="0" smtClean="0">
                <a:latin typeface="Comic Sans MS" pitchFamily="66" charset="0"/>
              </a:rPr>
              <a:t>4</a:t>
            </a:r>
            <a:r>
              <a:rPr lang="en-GB" sz="1400" dirty="0" smtClean="0">
                <a:latin typeface="Comic Sans MS" pitchFamily="66" charset="0"/>
              </a:rPr>
              <a:t>/</a:t>
            </a:r>
            <a:r>
              <a:rPr lang="en-GB" sz="1400" baseline="-25000" dirty="0" smtClean="0">
                <a:latin typeface="Comic Sans MS" pitchFamily="66" charset="0"/>
              </a:rPr>
              <a:t>5</a:t>
            </a:r>
            <a:r>
              <a:rPr lang="en-GB" sz="1400" dirty="0" smtClean="0">
                <a:latin typeface="Comic Sans MS" pitchFamily="66" charset="0"/>
              </a:rPr>
              <a:t> (0.8)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3E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74223" y="1614854"/>
            <a:ext cx="304800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74223" y="3443654"/>
            <a:ext cx="304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22223" y="1614854"/>
            <a:ext cx="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69823" y="3291254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69823" y="3291254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4317023" y="2986454"/>
            <a:ext cx="914400" cy="914400"/>
          </a:xfrm>
          <a:prstGeom prst="arc">
            <a:avLst>
              <a:gd name="adj1" fmla="val 19923494"/>
              <a:gd name="adj2" fmla="val 63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155223" y="3215054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9705441">
            <a:off x="6372798" y="1816811"/>
            <a:ext cx="609600" cy="4572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 rot="19646070">
            <a:off x="6416479" y="1882663"/>
            <a:ext cx="51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rgbClr val="FFFF00"/>
                </a:solidFill>
                <a:latin typeface="Comic Sans MS" pitchFamily="66" charset="0"/>
              </a:rPr>
              <a:t>mkg</a:t>
            </a:r>
            <a:endParaRPr lang="en-GB" sz="1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805246" y="2242038"/>
            <a:ext cx="2" cy="11430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85792" y="2681653"/>
            <a:ext cx="3609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latin typeface="Comic Sans MS" pitchFamily="66" charset="0"/>
              </a:rPr>
              <a:t>mg</a:t>
            </a:r>
            <a:endParaRPr lang="en-GB" sz="1050" dirty="0">
              <a:latin typeface="Comic Sans MS" pitchFamily="66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808178" y="2244969"/>
            <a:ext cx="507022" cy="788377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778869" y="3021622"/>
            <a:ext cx="542195" cy="35462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>
            <a:off x="6263053" y="1644162"/>
            <a:ext cx="914400" cy="914400"/>
          </a:xfrm>
          <a:prstGeom prst="arc">
            <a:avLst>
              <a:gd name="adj1" fmla="val 3425780"/>
              <a:gd name="adj2" fmla="val 467740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6793521" y="2505807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84022" y="3153506"/>
            <a:ext cx="6447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err="1" smtClean="0">
                <a:latin typeface="Comic Sans MS" pitchFamily="66" charset="0"/>
              </a:rPr>
              <a:t>mgSin</a:t>
            </a:r>
            <a:r>
              <a:rPr lang="el-GR" sz="1050" dirty="0" smtClean="0">
                <a:latin typeface="Comic Sans MS" pitchFamily="66" charset="0"/>
              </a:rPr>
              <a:t>θ</a:t>
            </a:r>
            <a:endParaRPr lang="en-GB" sz="1050" dirty="0">
              <a:latin typeface="Comic Sans MS" pitchFamily="66" charset="0"/>
            </a:endParaRPr>
          </a:p>
        </p:txBody>
      </p:sp>
      <p:cxnSp>
        <p:nvCxnSpPr>
          <p:cNvPr id="30" name="Straight Arrow Connector 29"/>
          <p:cNvCxnSpPr>
            <a:stCxn id="15" idx="0"/>
          </p:cNvCxnSpPr>
          <p:nvPr/>
        </p:nvCxnSpPr>
        <p:spPr>
          <a:xfrm flipH="1" flipV="1">
            <a:off x="6248400" y="1377462"/>
            <a:ext cx="309496" cy="473194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930103" y="1503485"/>
            <a:ext cx="578528" cy="367687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741376" y="1707049"/>
            <a:ext cx="453104" cy="28880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5849814" y="1714499"/>
            <a:ext cx="348762" cy="22273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757204" y="1528104"/>
            <a:ext cx="265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a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86600" y="2438400"/>
            <a:ext cx="5581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solidFill>
                  <a:srgbClr val="0000FF"/>
                </a:solidFill>
                <a:latin typeface="Comic Sans MS" pitchFamily="66" charset="0"/>
              </a:rPr>
              <a:t>0.8mg</a:t>
            </a:r>
            <a:endParaRPr lang="en-GB" sz="105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943600" y="1143000"/>
            <a:ext cx="5581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solidFill>
                  <a:srgbClr val="0000FF"/>
                </a:solidFill>
                <a:latin typeface="Comic Sans MS" pitchFamily="66" charset="0"/>
              </a:rPr>
              <a:t>0.8mg</a:t>
            </a:r>
            <a:endParaRPr lang="en-GB" sz="105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467600" y="1295400"/>
            <a:ext cx="614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0.4mg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86200" y="3657600"/>
            <a:ext cx="500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Now we have all the forces involved acting in the required directions, we can now calculate the acceleration of the particle…</a:t>
            </a:r>
          </a:p>
          <a:p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Resolve parallel to the plane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334000" y="4572000"/>
                <a:ext cx="922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𝐹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572000"/>
                <a:ext cx="922432" cy="3385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9"/>
          <p:cNvSpPr/>
          <p:nvPr/>
        </p:nvSpPr>
        <p:spPr>
          <a:xfrm>
            <a:off x="6019800" y="48006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6477000" y="4648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 and resolve parallel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962400" y="4953000"/>
                <a:ext cx="23043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𝑚𝑔𝑆𝑖𝑛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latin typeface="Cambria Math"/>
                        </a:rPr>
                        <m:t>θ</m:t>
                      </m:r>
                      <m:r>
                        <a:rPr lang="en-GB" sz="1600" b="0" i="1" smtClean="0">
                          <a:latin typeface="Cambria Math"/>
                        </a:rPr>
                        <m:t>−0.4</m:t>
                      </m:r>
                      <m:r>
                        <a:rPr lang="en-GB" sz="1600" b="0" i="1" smtClean="0">
                          <a:latin typeface="Cambria Math"/>
                        </a:rPr>
                        <m:t>𝑚𝑔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953000"/>
                <a:ext cx="2304349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308231" y="5334000"/>
                <a:ext cx="17897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𝑔𝑆𝑖𝑛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latin typeface="Cambria Math"/>
                        </a:rPr>
                        <m:t>θ</m:t>
                      </m:r>
                      <m:r>
                        <a:rPr lang="en-GB" sz="1600" b="0" i="1" smtClean="0">
                          <a:latin typeface="Cambria Math"/>
                        </a:rPr>
                        <m:t>−0.4</m:t>
                      </m:r>
                      <m:r>
                        <a:rPr lang="en-GB" sz="1600" b="0" i="1" smtClean="0">
                          <a:latin typeface="Cambria Math"/>
                        </a:rPr>
                        <m:t>𝑔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231" y="5334000"/>
                <a:ext cx="1789785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>
            <a:off x="6019800" y="51816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6476999" y="5105400"/>
            <a:ext cx="268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 m’s cancel (meaning the mass does not affect the acceleration!)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352800" y="5715000"/>
                <a:ext cx="27540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(9.8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×0.6)</m:t>
                      </m:r>
                      <m:r>
                        <a:rPr lang="en-GB" sz="1600" b="0" i="1" smtClean="0">
                          <a:latin typeface="Cambria Math"/>
                        </a:rPr>
                        <m:t>−(0.4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600" b="0" i="1" smtClean="0">
                          <a:latin typeface="Cambria Math"/>
                        </a:rPr>
                        <m:t>9.8)=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5715000"/>
                <a:ext cx="2754087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51"/>
          <p:cNvSpPr/>
          <p:nvPr/>
        </p:nvSpPr>
        <p:spPr>
          <a:xfrm>
            <a:off x="6019800" y="55626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6553200" y="5638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 a (remember, we know Sin</a:t>
            </a:r>
            <a:r>
              <a:rPr lang="el-GR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θ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)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724400" y="6096000"/>
                <a:ext cx="19569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2.0</m:t>
                      </m:r>
                      <m:r>
                        <a:rPr lang="en-GB" sz="16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r>
                        <a:rPr lang="en-GB" sz="1600" b="0" i="1" smtClean="0">
                          <a:latin typeface="Cambria Math"/>
                        </a:rPr>
                        <m:t>  (2</m:t>
                      </m:r>
                      <m:r>
                        <a:rPr lang="en-GB" sz="1600" b="0" i="1" smtClean="0">
                          <a:latin typeface="Cambria Math"/>
                        </a:rPr>
                        <m:t>𝑠𝑓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6096000"/>
                <a:ext cx="1956946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V="1">
            <a:off x="4114800" y="5029200"/>
            <a:ext cx="1524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867400" y="5029200"/>
            <a:ext cx="1524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334000" y="5029200"/>
            <a:ext cx="1524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52400"/>
            <a:ext cx="1169065" cy="64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6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1" grpId="0"/>
      <p:bldP spid="59" grpId="0"/>
      <p:bldP spid="39" grpId="0"/>
      <p:bldP spid="40" grpId="0" animBg="1"/>
      <p:bldP spid="42" grpId="0"/>
      <p:bldP spid="43" grpId="0"/>
      <p:bldP spid="44" grpId="0"/>
      <p:bldP spid="45" grpId="0" animBg="1"/>
      <p:bldP spid="50" grpId="0"/>
      <p:bldP spid="51" grpId="0"/>
      <p:bldP spid="52" grpId="0" animBg="1"/>
      <p:bldP spid="53" grpId="0"/>
      <p:bldP spid="6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Arrow Connector 48"/>
          <p:cNvCxnSpPr/>
          <p:nvPr/>
        </p:nvCxnSpPr>
        <p:spPr>
          <a:xfrm flipV="1">
            <a:off x="5310909" y="2202873"/>
            <a:ext cx="1112982" cy="669636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636776"/>
            <a:ext cx="3419856" cy="4764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extend this process to particles on an inclined plane, by considering forces parallel and perpendicular to the plane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A mass of 4kg is pushed up a plane by a horizontal force of magnitude 25N. The plane is inclined to the horizontal at 10° and accelerates at 2.5ms</a:t>
            </a:r>
            <a:r>
              <a:rPr lang="en-GB" sz="1400" baseline="30000" dirty="0" smtClean="0">
                <a:latin typeface="Comic Sans MS" pitchFamily="66" charset="0"/>
              </a:rPr>
              <a:t>-2</a:t>
            </a:r>
            <a:r>
              <a:rPr lang="en-GB" sz="1400" dirty="0" smtClean="0">
                <a:latin typeface="Comic Sans MS" pitchFamily="66" charset="0"/>
              </a:rPr>
              <a:t>. Calculate the coefficient of friction between the box and the plane.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In this type of question you should proceed as if you </a:t>
            </a:r>
            <a:r>
              <a:rPr lang="en-GB" sz="1400" u="sng" dirty="0" smtClean="0">
                <a:latin typeface="Comic Sans MS" pitchFamily="66" charset="0"/>
                <a:sym typeface="Wingdings" pitchFamily="2" charset="2"/>
              </a:rPr>
              <a:t>did</a:t>
            </a: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 have the coefficient of friction. You will end up with an equation where you can solve for µ.</a:t>
            </a: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3E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74223" y="1614854"/>
            <a:ext cx="304800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74223" y="3443654"/>
            <a:ext cx="304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22223" y="1614854"/>
            <a:ext cx="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69823" y="3291254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69823" y="3291254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4317023" y="2986454"/>
            <a:ext cx="914400" cy="914400"/>
          </a:xfrm>
          <a:prstGeom prst="arc">
            <a:avLst>
              <a:gd name="adj1" fmla="val 19754290"/>
              <a:gd name="adj2" fmla="val 63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170715" y="3178629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10°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9705441">
            <a:off x="6372798" y="1816811"/>
            <a:ext cx="609600" cy="4572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 rot="19646070">
            <a:off x="6416479" y="1882663"/>
            <a:ext cx="51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FF00"/>
                </a:solidFill>
                <a:latin typeface="Comic Sans MS" pitchFamily="66" charset="0"/>
              </a:rPr>
              <a:t>4kg</a:t>
            </a:r>
            <a:endParaRPr lang="en-GB" sz="1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805246" y="2242038"/>
            <a:ext cx="2" cy="11430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85792" y="2681653"/>
            <a:ext cx="3385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latin typeface="Comic Sans MS" pitchFamily="66" charset="0"/>
              </a:rPr>
              <a:t>4g</a:t>
            </a:r>
            <a:endParaRPr lang="en-GB" sz="1050" dirty="0">
              <a:latin typeface="Comic Sans MS" pitchFamily="66" charset="0"/>
            </a:endParaRPr>
          </a:p>
        </p:txBody>
      </p:sp>
      <p:sp>
        <p:nvSpPr>
          <p:cNvPr id="18" name="Arc 17"/>
          <p:cNvSpPr/>
          <p:nvPr/>
        </p:nvSpPr>
        <p:spPr>
          <a:xfrm>
            <a:off x="6263053" y="1644162"/>
            <a:ext cx="914400" cy="914400"/>
          </a:xfrm>
          <a:prstGeom prst="arc">
            <a:avLst>
              <a:gd name="adj1" fmla="val 3425780"/>
              <a:gd name="adj2" fmla="val 467740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738103" y="2570462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10°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802584" y="2237509"/>
            <a:ext cx="549561" cy="856673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88729" y="3075709"/>
            <a:ext cx="554180" cy="29556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07646" y="2418417"/>
            <a:ext cx="6992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latin typeface="Comic Sans MS" pitchFamily="66" charset="0"/>
              </a:rPr>
              <a:t>4gCos10</a:t>
            </a:r>
            <a:endParaRPr lang="en-GB" sz="1050" dirty="0"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47609" y="3171180"/>
            <a:ext cx="6832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latin typeface="Comic Sans MS" pitchFamily="66" charset="0"/>
              </a:rPr>
              <a:t>4gSin10</a:t>
            </a:r>
            <a:endParaRPr lang="en-GB" sz="1050" dirty="0">
              <a:latin typeface="Comic Sans MS" pitchFamily="66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6216073" y="1320800"/>
            <a:ext cx="337127" cy="52185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208701" y="1099129"/>
            <a:ext cx="265990" cy="280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R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4904508" y="2212109"/>
            <a:ext cx="1528619" cy="461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909126" y="2202873"/>
            <a:ext cx="420256" cy="6604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368191" y="1942745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latin typeface="Comic Sans MS" pitchFamily="66" charset="0"/>
              </a:rPr>
              <a:t>25N</a:t>
            </a:r>
            <a:endParaRPr lang="en-GB" sz="1050" dirty="0"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742265" y="2224455"/>
            <a:ext cx="3818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latin typeface="Comic Sans MS" pitchFamily="66" charset="0"/>
              </a:rPr>
              <a:t>10°</a:t>
            </a:r>
            <a:endParaRPr lang="en-GB" sz="1050" dirty="0">
              <a:latin typeface="Comic Sans MS" pitchFamily="66" charset="0"/>
            </a:endParaRPr>
          </a:p>
        </p:txBody>
      </p:sp>
      <p:sp>
        <p:nvSpPr>
          <p:cNvPr id="55" name="Arc 54"/>
          <p:cNvSpPr/>
          <p:nvPr/>
        </p:nvSpPr>
        <p:spPr>
          <a:xfrm>
            <a:off x="6011896" y="1725691"/>
            <a:ext cx="914400" cy="914400"/>
          </a:xfrm>
          <a:prstGeom prst="arc">
            <a:avLst>
              <a:gd name="adj1" fmla="val 8915785"/>
              <a:gd name="adj2" fmla="val 1056281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4430700" y="2473836"/>
            <a:ext cx="6928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latin typeface="Comic Sans MS" pitchFamily="66" charset="0"/>
              </a:rPr>
              <a:t>25Sin10</a:t>
            </a:r>
            <a:endParaRPr lang="en-GB" sz="1050" dirty="0">
              <a:latin typeface="Comic Sans MS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58394" y="2423036"/>
            <a:ext cx="7088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latin typeface="Comic Sans MS" pitchFamily="66" charset="0"/>
              </a:rPr>
              <a:t>25Cos10</a:t>
            </a:r>
            <a:endParaRPr lang="en-GB" sz="1050" dirty="0">
              <a:latin typeface="Comic Sans MS" pitchFamily="66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6922656" y="1542472"/>
            <a:ext cx="586508" cy="364837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478701" y="1325421"/>
            <a:ext cx="265990" cy="280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F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6784233" y="1180906"/>
            <a:ext cx="453104" cy="28880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6780137" y="1239522"/>
            <a:ext cx="348762" cy="22273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610908" y="969305"/>
            <a:ext cx="824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2.5ms</a:t>
            </a:r>
            <a:r>
              <a:rPr lang="en-GB" sz="1400" baseline="30000" dirty="0" smtClean="0">
                <a:latin typeface="Comic Sans MS" pitchFamily="66" charset="0"/>
              </a:rPr>
              <a:t>-2</a:t>
            </a:r>
            <a:endParaRPr lang="en-GB" sz="1400" baseline="30000" dirty="0">
              <a:latin typeface="Comic Sans MS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810000" y="3657600"/>
            <a:ext cx="533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We need to split the forces into parallel and perpendicular components…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810000" y="39624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Now we can resolve perpendicular to find the normal reaction, and hence, the maximum frictional resistance created 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810000" y="4495800"/>
            <a:ext cx="2841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Resolve perpendicular to the plane…</a:t>
            </a:r>
            <a:endParaRPr lang="en-GB" sz="12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410200" y="48006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48006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Arc 71"/>
          <p:cNvSpPr/>
          <p:nvPr/>
        </p:nvSpPr>
        <p:spPr>
          <a:xfrm>
            <a:off x="6324600" y="49530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6858000" y="4876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Sub in values and resolve perpendicular</a:t>
            </a:r>
            <a:endParaRPr lang="en-GB" sz="12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635829" y="5181600"/>
                <a:ext cx="29078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−25</m:t>
                      </m:r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</a:rPr>
                        <m:t>10−4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10=(4×0)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29" y="5181600"/>
                <a:ext cx="2907847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5410200" y="5562600"/>
                <a:ext cx="21391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=25</m:t>
                      </m:r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</a:rPr>
                        <m:t>10+4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5562600"/>
                <a:ext cx="2139175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Arc 75"/>
          <p:cNvSpPr/>
          <p:nvPr/>
        </p:nvSpPr>
        <p:spPr>
          <a:xfrm>
            <a:off x="7293428" y="5366658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extBox 76"/>
          <p:cNvSpPr txBox="1"/>
          <p:nvPr/>
        </p:nvSpPr>
        <p:spPr>
          <a:xfrm>
            <a:off x="7794171" y="5421085"/>
            <a:ext cx="1186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Rearrange</a:t>
            </a:r>
            <a:endParaRPr lang="en-GB" sz="12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421086" y="5998029"/>
                <a:ext cx="13877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=43</m:t>
                      </m:r>
                      <m:r>
                        <a:rPr lang="en-GB" sz="1400" b="0" i="1" smtClean="0">
                          <a:latin typeface="Cambria Math"/>
                        </a:rPr>
                        <m:t>𝑁</m:t>
                      </m:r>
                      <m:r>
                        <a:rPr lang="en-GB" sz="1400" b="0" i="1" smtClean="0">
                          <a:latin typeface="Cambria Math"/>
                        </a:rPr>
                        <m:t> (2</m:t>
                      </m:r>
                      <m:r>
                        <a:rPr lang="en-GB" sz="1400" b="0" i="1" smtClean="0">
                          <a:latin typeface="Cambria Math"/>
                        </a:rPr>
                        <m:t>𝑠𝑓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086" y="5998029"/>
                <a:ext cx="1387752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Arc 78"/>
          <p:cNvSpPr/>
          <p:nvPr/>
        </p:nvSpPr>
        <p:spPr>
          <a:xfrm>
            <a:off x="7304314" y="5747658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xtBox 79"/>
          <p:cNvSpPr txBox="1"/>
          <p:nvPr/>
        </p:nvSpPr>
        <p:spPr>
          <a:xfrm>
            <a:off x="7674428" y="5812969"/>
            <a:ext cx="1186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2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172200" y="1066800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solidFill>
                  <a:srgbClr val="0000FF"/>
                </a:solidFill>
                <a:latin typeface="Comic Sans MS" pitchFamily="66" charset="0"/>
              </a:rPr>
              <a:t>43N</a:t>
            </a:r>
            <a:endParaRPr lang="en-GB" sz="105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flipV="1">
            <a:off x="4789714" y="2229280"/>
            <a:ext cx="1985814" cy="11888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52400"/>
            <a:ext cx="1169065" cy="64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8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5" grpId="0"/>
      <p:bldP spid="18" grpId="0" animBg="1"/>
      <p:bldP spid="19" grpId="0"/>
      <p:bldP spid="35" grpId="0"/>
      <p:bldP spid="35" grpId="1"/>
      <p:bldP spid="36" grpId="0"/>
      <p:bldP spid="44" grpId="0"/>
      <p:bldP spid="44" grpId="1"/>
      <p:bldP spid="44" grpId="2"/>
      <p:bldP spid="53" grpId="0"/>
      <p:bldP spid="54" grpId="0"/>
      <p:bldP spid="55" grpId="0" animBg="1"/>
      <p:bldP spid="56" grpId="0"/>
      <p:bldP spid="56" grpId="1"/>
      <p:bldP spid="57" grpId="0"/>
      <p:bldP spid="60" grpId="0"/>
      <p:bldP spid="63" grpId="0"/>
      <p:bldP spid="68" grpId="0"/>
      <p:bldP spid="69" grpId="0"/>
      <p:bldP spid="70" grpId="0"/>
      <p:bldP spid="71" grpId="0"/>
      <p:bldP spid="72" grpId="0" animBg="1"/>
      <p:bldP spid="73" grpId="0"/>
      <p:bldP spid="74" grpId="0"/>
      <p:bldP spid="75" grpId="0"/>
      <p:bldP spid="76" grpId="0" animBg="1"/>
      <p:bldP spid="77" grpId="0"/>
      <p:bldP spid="78" grpId="0"/>
      <p:bldP spid="79" grpId="0" animBg="1"/>
      <p:bldP spid="80" grpId="0"/>
      <p:bldP spid="8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Arrow Connector 48"/>
          <p:cNvCxnSpPr/>
          <p:nvPr/>
        </p:nvCxnSpPr>
        <p:spPr>
          <a:xfrm flipV="1">
            <a:off x="5310909" y="2202873"/>
            <a:ext cx="1112982" cy="669636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636776"/>
            <a:ext cx="3419856" cy="4764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extend this process to particles on an inclined plane, by considering forces parallel and perpendicular to the plane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A mass of 4kg is pushed up a plane by a horizontal force of magnitude 25N. The plane is inclined to the horizontal at 10° and accelerates at 2.5ms</a:t>
            </a:r>
            <a:r>
              <a:rPr lang="en-GB" sz="1400" baseline="30000" dirty="0" smtClean="0">
                <a:latin typeface="Comic Sans MS" pitchFamily="66" charset="0"/>
              </a:rPr>
              <a:t>-2</a:t>
            </a:r>
            <a:r>
              <a:rPr lang="en-GB" sz="1400" dirty="0" smtClean="0">
                <a:latin typeface="Comic Sans MS" pitchFamily="66" charset="0"/>
              </a:rPr>
              <a:t>. Calculate the coefficient of friction between the box and the plane.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In this type of question you should proceed as if you </a:t>
            </a:r>
            <a:r>
              <a:rPr lang="en-GB" sz="1400" u="sng" dirty="0" smtClean="0">
                <a:latin typeface="Comic Sans MS" pitchFamily="66" charset="0"/>
                <a:sym typeface="Wingdings" pitchFamily="2" charset="2"/>
              </a:rPr>
              <a:t>did</a:t>
            </a: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 have the coefficient of friction. You will end up with an equation where you can solve for µ.</a:t>
            </a: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3E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74223" y="1614854"/>
            <a:ext cx="304800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74223" y="3443654"/>
            <a:ext cx="304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22223" y="1614854"/>
            <a:ext cx="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69823" y="3291254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69823" y="3291254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4317023" y="2986454"/>
            <a:ext cx="914400" cy="914400"/>
          </a:xfrm>
          <a:prstGeom prst="arc">
            <a:avLst>
              <a:gd name="adj1" fmla="val 19754290"/>
              <a:gd name="adj2" fmla="val 63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170715" y="3178629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10°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9705441">
            <a:off x="6372798" y="1816811"/>
            <a:ext cx="609600" cy="4572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 rot="19646070">
            <a:off x="6416479" y="1882663"/>
            <a:ext cx="51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FF00"/>
                </a:solidFill>
                <a:latin typeface="Comic Sans MS" pitchFamily="66" charset="0"/>
              </a:rPr>
              <a:t>4kg</a:t>
            </a:r>
            <a:endParaRPr lang="en-GB" sz="1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805246" y="2242038"/>
            <a:ext cx="2" cy="11430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85792" y="2681653"/>
            <a:ext cx="3385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latin typeface="Comic Sans MS" pitchFamily="66" charset="0"/>
              </a:rPr>
              <a:t>4g</a:t>
            </a:r>
            <a:endParaRPr lang="en-GB" sz="1050" dirty="0">
              <a:latin typeface="Comic Sans MS" pitchFamily="66" charset="0"/>
            </a:endParaRPr>
          </a:p>
        </p:txBody>
      </p:sp>
      <p:sp>
        <p:nvSpPr>
          <p:cNvPr id="18" name="Arc 17"/>
          <p:cNvSpPr/>
          <p:nvPr/>
        </p:nvSpPr>
        <p:spPr>
          <a:xfrm>
            <a:off x="6263053" y="1644162"/>
            <a:ext cx="914400" cy="914400"/>
          </a:xfrm>
          <a:prstGeom prst="arc">
            <a:avLst>
              <a:gd name="adj1" fmla="val 3425780"/>
              <a:gd name="adj2" fmla="val 467740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738103" y="2570462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10°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802584" y="2237509"/>
            <a:ext cx="549561" cy="856673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88729" y="3075709"/>
            <a:ext cx="554180" cy="29556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07646" y="2418417"/>
            <a:ext cx="6992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solidFill>
                  <a:srgbClr val="0000FF"/>
                </a:solidFill>
                <a:latin typeface="Comic Sans MS" pitchFamily="66" charset="0"/>
              </a:rPr>
              <a:t>4gCos10</a:t>
            </a:r>
            <a:endParaRPr lang="en-GB" sz="105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47609" y="3171180"/>
            <a:ext cx="6832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latin typeface="Comic Sans MS" pitchFamily="66" charset="0"/>
              </a:rPr>
              <a:t>4gSin10</a:t>
            </a:r>
            <a:endParaRPr lang="en-GB" sz="1050" dirty="0">
              <a:latin typeface="Comic Sans MS" pitchFamily="66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6216073" y="1320800"/>
            <a:ext cx="337127" cy="521856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904508" y="2212109"/>
            <a:ext cx="1528619" cy="461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909126" y="2202873"/>
            <a:ext cx="420256" cy="660400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368191" y="1942745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latin typeface="Comic Sans MS" pitchFamily="66" charset="0"/>
              </a:rPr>
              <a:t>25N</a:t>
            </a:r>
            <a:endParaRPr lang="en-GB" sz="1050" dirty="0"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742265" y="2224455"/>
            <a:ext cx="3818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latin typeface="Comic Sans MS" pitchFamily="66" charset="0"/>
              </a:rPr>
              <a:t>10°</a:t>
            </a:r>
            <a:endParaRPr lang="en-GB" sz="1050" dirty="0">
              <a:latin typeface="Comic Sans MS" pitchFamily="66" charset="0"/>
            </a:endParaRPr>
          </a:p>
        </p:txBody>
      </p:sp>
      <p:sp>
        <p:nvSpPr>
          <p:cNvPr id="55" name="Arc 54"/>
          <p:cNvSpPr/>
          <p:nvPr/>
        </p:nvSpPr>
        <p:spPr>
          <a:xfrm>
            <a:off x="6011896" y="1725691"/>
            <a:ext cx="914400" cy="914400"/>
          </a:xfrm>
          <a:prstGeom prst="arc">
            <a:avLst>
              <a:gd name="adj1" fmla="val 8915785"/>
              <a:gd name="adj2" fmla="val 1056281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4430700" y="2473836"/>
            <a:ext cx="6928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solidFill>
                  <a:srgbClr val="0000FF"/>
                </a:solidFill>
                <a:latin typeface="Comic Sans MS" pitchFamily="66" charset="0"/>
              </a:rPr>
              <a:t>25Sin10</a:t>
            </a:r>
            <a:endParaRPr lang="en-GB" sz="105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58394" y="2423036"/>
            <a:ext cx="7088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latin typeface="Comic Sans MS" pitchFamily="66" charset="0"/>
              </a:rPr>
              <a:t>25Cos10</a:t>
            </a:r>
            <a:endParaRPr lang="en-GB" sz="1050" dirty="0">
              <a:latin typeface="Comic Sans MS" pitchFamily="66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6922656" y="1542472"/>
            <a:ext cx="586508" cy="364837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478701" y="1325421"/>
            <a:ext cx="265990" cy="280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F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6784233" y="1180906"/>
            <a:ext cx="453104" cy="28880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6780137" y="1239522"/>
            <a:ext cx="348762" cy="22273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610908" y="969305"/>
            <a:ext cx="824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2.5ms</a:t>
            </a:r>
            <a:r>
              <a:rPr lang="en-GB" sz="1400" baseline="30000" dirty="0" smtClean="0">
                <a:latin typeface="Comic Sans MS" pitchFamily="66" charset="0"/>
              </a:rPr>
              <a:t>-2</a:t>
            </a:r>
            <a:endParaRPr lang="en-GB" sz="1400" baseline="30000" dirty="0">
              <a:latin typeface="Comic Sans MS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810000" y="36576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Now we can find the maximum frictional force created between the surfaces…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72" name="Arc 71"/>
          <p:cNvSpPr/>
          <p:nvPr/>
        </p:nvSpPr>
        <p:spPr>
          <a:xfrm>
            <a:off x="5029200" y="43434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5410200" y="4267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 (remember to use exact values, not rounded ones)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172200" y="1066800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solidFill>
                  <a:srgbClr val="0000FF"/>
                </a:solidFill>
                <a:latin typeface="Comic Sans MS" pitchFamily="66" charset="0"/>
              </a:rPr>
              <a:t>43N</a:t>
            </a:r>
            <a:endParaRPr lang="en-GB" sz="105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810000" y="4191000"/>
                <a:ext cx="10674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191000"/>
                <a:ext cx="1067472" cy="307777"/>
              </a:xfrm>
              <a:prstGeom prst="rect">
                <a:avLst/>
              </a:prstGeom>
              <a:blipFill rotWithShape="1">
                <a:blip r:embed="rId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810000" y="4572000"/>
                <a:ext cx="15090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×43</m:t>
                          </m:r>
                        </m:e>
                      </m:d>
                    </m:oMath>
                  </m:oMathPara>
                </a14:m>
                <a:endParaRPr lang="en-GB" sz="14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572000"/>
                <a:ext cx="1509003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810000" y="4953000"/>
                <a:ext cx="11519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43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953000"/>
                <a:ext cx="1151982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Arc 64"/>
          <p:cNvSpPr/>
          <p:nvPr/>
        </p:nvSpPr>
        <p:spPr>
          <a:xfrm>
            <a:off x="5029200" y="47244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/>
          <p:cNvSpPr txBox="1"/>
          <p:nvPr/>
        </p:nvSpPr>
        <p:spPr>
          <a:xfrm>
            <a:off x="5486400" y="48006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Leave in terms of µ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467600" y="12954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43µ</a:t>
            </a:r>
            <a:endParaRPr lang="en-GB" sz="1200" dirty="0">
              <a:latin typeface="Comic Sans MS" pitchFamily="66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52400"/>
            <a:ext cx="1169065" cy="64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1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8" grpId="0"/>
      <p:bldP spid="72" grpId="0" animBg="1"/>
      <p:bldP spid="73" grpId="0"/>
      <p:bldP spid="52" grpId="0"/>
      <p:bldP spid="59" grpId="0"/>
      <p:bldP spid="64" grpId="0"/>
      <p:bldP spid="65" grpId="0" animBg="1"/>
      <p:bldP spid="66" grpId="0"/>
      <p:bldP spid="6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Arrow Connector 48"/>
          <p:cNvCxnSpPr/>
          <p:nvPr/>
        </p:nvCxnSpPr>
        <p:spPr>
          <a:xfrm flipV="1">
            <a:off x="5310909" y="2202873"/>
            <a:ext cx="1112982" cy="669636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636776"/>
            <a:ext cx="3419856" cy="4764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extend this process to particles on an inclined plane, by considering forces parallel and perpendicular to the plane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A mass of 4kg is pushed up a plane by a horizontal force of magnitude 25N. The plane is inclined to the horizontal at 10° and accelerates at 2.5ms</a:t>
            </a:r>
            <a:r>
              <a:rPr lang="en-GB" sz="1400" baseline="30000" dirty="0" smtClean="0">
                <a:latin typeface="Comic Sans MS" pitchFamily="66" charset="0"/>
              </a:rPr>
              <a:t>-2</a:t>
            </a:r>
            <a:r>
              <a:rPr lang="en-GB" sz="1400" dirty="0" smtClean="0">
                <a:latin typeface="Comic Sans MS" pitchFamily="66" charset="0"/>
              </a:rPr>
              <a:t>. Calculate the coefficient of friction between the box and the plane.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In this type of question you should proceed as if you </a:t>
            </a:r>
            <a:r>
              <a:rPr lang="en-GB" sz="1400" u="sng" dirty="0" smtClean="0">
                <a:latin typeface="Comic Sans MS" pitchFamily="66" charset="0"/>
                <a:sym typeface="Wingdings" pitchFamily="2" charset="2"/>
              </a:rPr>
              <a:t>did</a:t>
            </a: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 have the coefficient of friction. You will end up with an equation where you can solve for µ.</a:t>
            </a: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3E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74223" y="1614854"/>
            <a:ext cx="304800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74223" y="3443654"/>
            <a:ext cx="304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22223" y="1614854"/>
            <a:ext cx="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69823" y="3291254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69823" y="3291254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4317023" y="2986454"/>
            <a:ext cx="914400" cy="914400"/>
          </a:xfrm>
          <a:prstGeom prst="arc">
            <a:avLst>
              <a:gd name="adj1" fmla="val 19754290"/>
              <a:gd name="adj2" fmla="val 63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170715" y="3178629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10°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9705441">
            <a:off x="6372798" y="1816811"/>
            <a:ext cx="609600" cy="4572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 rot="19646070">
            <a:off x="6416479" y="1882663"/>
            <a:ext cx="51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FF00"/>
                </a:solidFill>
                <a:latin typeface="Comic Sans MS" pitchFamily="66" charset="0"/>
              </a:rPr>
              <a:t>4kg</a:t>
            </a:r>
            <a:endParaRPr lang="en-GB" sz="1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805246" y="2242038"/>
            <a:ext cx="2" cy="11430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85792" y="2681653"/>
            <a:ext cx="3385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latin typeface="Comic Sans MS" pitchFamily="66" charset="0"/>
              </a:rPr>
              <a:t>4g</a:t>
            </a:r>
            <a:endParaRPr lang="en-GB" sz="1050" dirty="0">
              <a:latin typeface="Comic Sans MS" pitchFamily="66" charset="0"/>
            </a:endParaRPr>
          </a:p>
        </p:txBody>
      </p:sp>
      <p:sp>
        <p:nvSpPr>
          <p:cNvPr id="18" name="Arc 17"/>
          <p:cNvSpPr/>
          <p:nvPr/>
        </p:nvSpPr>
        <p:spPr>
          <a:xfrm>
            <a:off x="6263053" y="1644162"/>
            <a:ext cx="914400" cy="914400"/>
          </a:xfrm>
          <a:prstGeom prst="arc">
            <a:avLst>
              <a:gd name="adj1" fmla="val 3425780"/>
              <a:gd name="adj2" fmla="val 467740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738103" y="2570462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10°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802584" y="2237509"/>
            <a:ext cx="549561" cy="856673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88729" y="3075709"/>
            <a:ext cx="554180" cy="29556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07646" y="2418417"/>
            <a:ext cx="6992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solidFill>
                  <a:srgbClr val="0000FF"/>
                </a:solidFill>
                <a:latin typeface="Comic Sans MS" pitchFamily="66" charset="0"/>
              </a:rPr>
              <a:t>4gCos10</a:t>
            </a:r>
            <a:endParaRPr lang="en-GB" sz="105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47609" y="3171180"/>
            <a:ext cx="6832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latin typeface="Comic Sans MS" pitchFamily="66" charset="0"/>
              </a:rPr>
              <a:t>4gSin10</a:t>
            </a:r>
            <a:endParaRPr lang="en-GB" sz="1050" dirty="0">
              <a:latin typeface="Comic Sans MS" pitchFamily="66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6216073" y="1320800"/>
            <a:ext cx="337127" cy="521856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904508" y="2212109"/>
            <a:ext cx="1528619" cy="461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909126" y="2202873"/>
            <a:ext cx="420256" cy="660400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368191" y="1942745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latin typeface="Comic Sans MS" pitchFamily="66" charset="0"/>
              </a:rPr>
              <a:t>25N</a:t>
            </a:r>
            <a:endParaRPr lang="en-GB" sz="1050" dirty="0"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742265" y="2224455"/>
            <a:ext cx="3818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latin typeface="Comic Sans MS" pitchFamily="66" charset="0"/>
              </a:rPr>
              <a:t>10°</a:t>
            </a:r>
            <a:endParaRPr lang="en-GB" sz="1050" dirty="0">
              <a:latin typeface="Comic Sans MS" pitchFamily="66" charset="0"/>
            </a:endParaRPr>
          </a:p>
        </p:txBody>
      </p:sp>
      <p:sp>
        <p:nvSpPr>
          <p:cNvPr id="55" name="Arc 54"/>
          <p:cNvSpPr/>
          <p:nvPr/>
        </p:nvSpPr>
        <p:spPr>
          <a:xfrm>
            <a:off x="6011896" y="1725691"/>
            <a:ext cx="914400" cy="914400"/>
          </a:xfrm>
          <a:prstGeom prst="arc">
            <a:avLst>
              <a:gd name="adj1" fmla="val 8915785"/>
              <a:gd name="adj2" fmla="val 1056281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4430700" y="2473836"/>
            <a:ext cx="6928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solidFill>
                  <a:srgbClr val="0000FF"/>
                </a:solidFill>
                <a:latin typeface="Comic Sans MS" pitchFamily="66" charset="0"/>
              </a:rPr>
              <a:t>25Sin10</a:t>
            </a:r>
            <a:endParaRPr lang="en-GB" sz="105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58394" y="2423036"/>
            <a:ext cx="7088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latin typeface="Comic Sans MS" pitchFamily="66" charset="0"/>
              </a:rPr>
              <a:t>25Cos10</a:t>
            </a:r>
            <a:endParaRPr lang="en-GB" sz="1050" dirty="0">
              <a:latin typeface="Comic Sans MS" pitchFamily="66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6922656" y="1542472"/>
            <a:ext cx="586508" cy="364837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6784233" y="1180906"/>
            <a:ext cx="453104" cy="28880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6780137" y="1239522"/>
            <a:ext cx="348762" cy="22273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610908" y="969305"/>
            <a:ext cx="824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2.5ms</a:t>
            </a:r>
            <a:r>
              <a:rPr lang="en-GB" sz="1400" baseline="30000" dirty="0" smtClean="0">
                <a:latin typeface="Comic Sans MS" pitchFamily="66" charset="0"/>
              </a:rPr>
              <a:t>-2</a:t>
            </a:r>
            <a:endParaRPr lang="en-GB" sz="1400" baseline="30000" dirty="0">
              <a:latin typeface="Comic Sans MS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810000" y="36576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Now we have all the forces acting perpendicular to the plane, we can find the value of µ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172200" y="1066800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solidFill>
                  <a:srgbClr val="0000FF"/>
                </a:solidFill>
                <a:latin typeface="Comic Sans MS" pitchFamily="66" charset="0"/>
              </a:rPr>
              <a:t>43N</a:t>
            </a:r>
            <a:endParaRPr lang="en-GB" sz="105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467600" y="12954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43µ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10000" y="411480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Resolve parallel to the plane…</a:t>
            </a:r>
            <a:endParaRPr lang="en-GB" sz="12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733800" y="44958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44958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 49"/>
          <p:cNvSpPr/>
          <p:nvPr/>
        </p:nvSpPr>
        <p:spPr>
          <a:xfrm>
            <a:off x="6629400" y="46482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7086600" y="45720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 and resolve parallel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733800" y="4876800"/>
                <a:ext cx="32263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25</m:t>
                      </m:r>
                      <m:r>
                        <a:rPr lang="en-GB" sz="1400" b="0" i="1" smtClean="0">
                          <a:latin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</a:rPr>
                        <m:t>10−43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−4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𝑔𝑆𝑖𝑛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10=(4×2.5)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4876800"/>
                <a:ext cx="3226396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352800" y="5257800"/>
                <a:ext cx="32263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25</m:t>
                      </m:r>
                      <m:r>
                        <a:rPr lang="en-GB" sz="1400" b="0" i="1" smtClean="0">
                          <a:latin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</a:rPr>
                        <m:t>10−4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𝑔𝑆𝑖𝑛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10−(4×2.5)=43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5257800"/>
                <a:ext cx="3226396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Arc 70"/>
          <p:cNvSpPr/>
          <p:nvPr/>
        </p:nvSpPr>
        <p:spPr>
          <a:xfrm>
            <a:off x="6629400" y="50292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5050971" y="5638800"/>
                <a:ext cx="15057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7.8131…=43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971" y="5638800"/>
                <a:ext cx="1505797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Arc 74"/>
          <p:cNvSpPr/>
          <p:nvPr/>
        </p:nvSpPr>
        <p:spPr>
          <a:xfrm>
            <a:off x="6629400" y="54102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5431971" y="6019800"/>
                <a:ext cx="8967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0.18=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971" y="6019800"/>
                <a:ext cx="896784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Arc 76"/>
          <p:cNvSpPr/>
          <p:nvPr/>
        </p:nvSpPr>
        <p:spPr>
          <a:xfrm>
            <a:off x="6640286" y="5802086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/>
          <p:cNvSpPr txBox="1"/>
          <p:nvPr/>
        </p:nvSpPr>
        <p:spPr>
          <a:xfrm>
            <a:off x="7141028" y="5094515"/>
            <a:ext cx="1698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Rearrange to find µ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141027" y="5464630"/>
            <a:ext cx="1382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Solve exactly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151913" y="5769430"/>
            <a:ext cx="1654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Remember to use exact values!!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52400"/>
            <a:ext cx="1169065" cy="64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6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7" grpId="0"/>
      <p:bldP spid="63" grpId="0"/>
      <p:bldP spid="68" grpId="0"/>
      <p:bldP spid="67" grpId="0"/>
      <p:bldP spid="46" grpId="0"/>
      <p:bldP spid="48" grpId="0"/>
      <p:bldP spid="50" grpId="0" animBg="1"/>
      <p:bldP spid="51" grpId="0"/>
      <p:bldP spid="69" grpId="0"/>
      <p:bldP spid="70" grpId="0"/>
      <p:bldP spid="71" grpId="0" animBg="1"/>
      <p:bldP spid="74" grpId="0"/>
      <p:bldP spid="75" grpId="0" animBg="1"/>
      <p:bldP spid="76" grpId="0"/>
      <p:bldP spid="77" grpId="0" animBg="1"/>
      <p:bldP spid="78" grpId="0"/>
      <p:bldP spid="79" grpId="0"/>
      <p:bldP spid="8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743200"/>
            <a:ext cx="78608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Teachings for Exercise 3F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46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2" y="1600200"/>
            <a:ext cx="3875314" cy="484414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solve problems involving connected particles by considering the particles separately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If the system involves the motion of more than one particle, you can consider them separately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If all parts of the system are moving in the </a:t>
            </a:r>
            <a:r>
              <a:rPr lang="en-GB" sz="1400" b="1" u="sng" dirty="0" smtClean="0">
                <a:latin typeface="Comic Sans MS" pitchFamily="66" charset="0"/>
              </a:rPr>
              <a:t>same straight line</a:t>
            </a:r>
            <a:r>
              <a:rPr lang="en-GB" sz="1400" dirty="0" smtClean="0">
                <a:latin typeface="Comic Sans MS" pitchFamily="66" charset="0"/>
              </a:rPr>
              <a:t>, you can treat the whole system as a single particle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Two particles, P and Q, of masses 5kg and 3kg respectively, are connected by a light inextensible string. Particle P is pulled along by a horizontal force of magnitude 40N along a rough horizontal plane. The coefficient of friction between the blocks and the plane is 0.2.</a:t>
            </a: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Find the acceleration of each particle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Find the tension in the string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Explain how the assumption that the string is light and inextensible has been used in the question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3F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800600" y="2667000"/>
            <a:ext cx="3657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410200" y="2286000"/>
            <a:ext cx="609600" cy="381000"/>
          </a:xfrm>
          <a:prstGeom prst="rect">
            <a:avLst/>
          </a:prstGeom>
          <a:solidFill>
            <a:srgbClr val="92D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315200" y="2286000"/>
            <a:ext cx="609600" cy="381000"/>
          </a:xfrm>
          <a:prstGeom prst="rect">
            <a:avLst/>
          </a:prstGeom>
          <a:solidFill>
            <a:srgbClr val="92D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6019800" y="2362200"/>
            <a:ext cx="1295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924800" y="2438400"/>
            <a:ext cx="457200" cy="0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934200" y="2514600"/>
            <a:ext cx="381000" cy="0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029200" y="2514600"/>
            <a:ext cx="381000" cy="0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715000" y="1905000"/>
            <a:ext cx="0" cy="381000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620000" y="1905000"/>
            <a:ext cx="0" cy="381000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19800" y="2362200"/>
            <a:ext cx="381000" cy="0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934200" y="2362200"/>
            <a:ext cx="381000" cy="0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324600" y="1600200"/>
            <a:ext cx="381000" cy="0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324600" y="1600200"/>
            <a:ext cx="533400" cy="0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715000" y="2667000"/>
            <a:ext cx="0" cy="381000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620000" y="2667000"/>
            <a:ext cx="0" cy="381000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86400" y="2362200"/>
            <a:ext cx="484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3kg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91400" y="2362200"/>
            <a:ext cx="484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5kg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67600" y="3048000"/>
            <a:ext cx="388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5g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62600" y="3048000"/>
            <a:ext cx="388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3g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67600" y="1600200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R</a:t>
            </a:r>
            <a:r>
              <a:rPr lang="en-GB" sz="1400" baseline="-25000" dirty="0" smtClean="0">
                <a:latin typeface="Comic Sans MS" pitchFamily="66" charset="0"/>
              </a:rPr>
              <a:t>1</a:t>
            </a:r>
            <a:endParaRPr lang="en-GB" sz="1400" baseline="-25000" dirty="0"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62600" y="16002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R</a:t>
            </a:r>
            <a:r>
              <a:rPr lang="en-GB" sz="1400" baseline="-25000" dirty="0" smtClean="0">
                <a:latin typeface="Comic Sans MS" pitchFamily="66" charset="0"/>
              </a:rPr>
              <a:t>2</a:t>
            </a:r>
            <a:endParaRPr lang="en-GB" sz="1400" baseline="-25000" dirty="0"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305800" y="2286000"/>
            <a:ext cx="497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40N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58000" y="2057400"/>
            <a:ext cx="288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T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72200" y="20574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T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00800" y="12954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a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29400" y="2362200"/>
            <a:ext cx="348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F</a:t>
            </a:r>
            <a:r>
              <a:rPr lang="en-GB" sz="1400" baseline="-25000" dirty="0" smtClean="0">
                <a:latin typeface="Comic Sans MS" pitchFamily="66" charset="0"/>
              </a:rPr>
              <a:t>1</a:t>
            </a:r>
            <a:endParaRPr lang="en-GB" sz="1400" baseline="-25000" dirty="0"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24400" y="2362200"/>
            <a:ext cx="367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F</a:t>
            </a:r>
            <a:r>
              <a:rPr lang="en-GB" sz="1400" baseline="-25000" dirty="0" smtClean="0">
                <a:latin typeface="Comic Sans MS" pitchFamily="66" charset="0"/>
              </a:rPr>
              <a:t>2</a:t>
            </a:r>
            <a:endParaRPr lang="en-GB" sz="1400" baseline="-25000" dirty="0"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314334" y="33528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The only force acting vertically is the weight, so the normal reaction for each particle will be equal to this…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86400" y="16002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3g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391400" y="16002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5g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43400" y="3810000"/>
            <a:ext cx="48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We can now work out the maximum friction for each particle…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51" name="Arc 50"/>
          <p:cNvSpPr/>
          <p:nvPr/>
        </p:nvSpPr>
        <p:spPr>
          <a:xfrm>
            <a:off x="5638800" y="42672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5943600" y="4343400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 for particle P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343400" y="4114800"/>
                <a:ext cx="10674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114800"/>
                <a:ext cx="1067472" cy="307777"/>
              </a:xfrm>
              <a:prstGeom prst="rect">
                <a:avLst/>
              </a:prstGeom>
              <a:blipFill rotWithShape="1">
                <a:blip r:embed="rId2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343400" y="4495800"/>
                <a:ext cx="16548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=(0.2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495800"/>
                <a:ext cx="1654812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343400" y="4876800"/>
                <a:ext cx="11401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876800"/>
                <a:ext cx="1140184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343400" y="5410200"/>
                <a:ext cx="10674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410200"/>
                <a:ext cx="1067472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343400" y="5791200"/>
                <a:ext cx="16548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=(0.2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×3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791200"/>
                <a:ext cx="1654812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343400" y="6172200"/>
                <a:ext cx="13758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=0.6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6172200"/>
                <a:ext cx="1375826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58"/>
          <p:cNvSpPr/>
          <p:nvPr/>
        </p:nvSpPr>
        <p:spPr>
          <a:xfrm>
            <a:off x="5638800" y="46482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c 59"/>
          <p:cNvSpPr/>
          <p:nvPr/>
        </p:nvSpPr>
        <p:spPr>
          <a:xfrm>
            <a:off x="5638800" y="55626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Arc 60"/>
          <p:cNvSpPr/>
          <p:nvPr/>
        </p:nvSpPr>
        <p:spPr>
          <a:xfrm>
            <a:off x="5638800" y="59436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/>
          <p:cNvSpPr txBox="1"/>
          <p:nvPr/>
        </p:nvSpPr>
        <p:spPr>
          <a:xfrm>
            <a:off x="6096000" y="472440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 (in terms of g)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943600" y="5638800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 for particle Q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096000" y="601980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 (in terms of g)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705600" y="2362200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g</a:t>
            </a:r>
            <a:endParaRPr lang="en-GB" sz="1400" baseline="-25000" dirty="0">
              <a:latin typeface="Comic Sans MS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572000" y="2362200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0.6g</a:t>
            </a:r>
            <a:endParaRPr lang="en-GB" sz="1400" baseline="-25000" dirty="0">
              <a:latin typeface="Comic Sans MS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305800" y="160020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572000" y="1600200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Q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9525"/>
            <a:ext cx="828675" cy="117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7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4" grpId="0"/>
      <p:bldP spid="35" grpId="0"/>
      <p:bldP spid="36" grpId="0"/>
      <p:bldP spid="36" grpId="1"/>
      <p:bldP spid="37" grpId="0"/>
      <p:bldP spid="37" grpId="1"/>
      <p:bldP spid="38" grpId="0"/>
      <p:bldP spid="38" grpId="1"/>
      <p:bldP spid="38" grpId="2"/>
      <p:bldP spid="39" grpId="0"/>
      <p:bldP spid="39" grpId="1"/>
      <p:bldP spid="39" grpId="2"/>
      <p:bldP spid="40" grpId="0"/>
      <p:bldP spid="41" grpId="0"/>
      <p:bldP spid="42" grpId="0"/>
      <p:bldP spid="43" grpId="0"/>
      <p:bldP spid="44" grpId="0"/>
      <p:bldP spid="44" grpId="1"/>
      <p:bldP spid="45" grpId="0"/>
      <p:bldP spid="45" grpId="1"/>
      <p:bldP spid="46" grpId="0"/>
      <p:bldP spid="48" grpId="0"/>
      <p:bldP spid="49" grpId="0"/>
      <p:bldP spid="50" grpId="0"/>
      <p:bldP spid="51" grpId="0" animBg="1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 animBg="1"/>
      <p:bldP spid="60" grpId="0" animBg="1"/>
      <p:bldP spid="61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2" y="1600200"/>
            <a:ext cx="3875314" cy="484414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solve problems involving connected particles by considering the particles separately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If the system involves the motion of more than one particle, you can consider them separately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If all parts of the system are moving in the </a:t>
            </a:r>
            <a:r>
              <a:rPr lang="en-GB" sz="1400" b="1" u="sng" dirty="0" smtClean="0">
                <a:latin typeface="Comic Sans MS" pitchFamily="66" charset="0"/>
              </a:rPr>
              <a:t>same straight line</a:t>
            </a:r>
            <a:r>
              <a:rPr lang="en-GB" sz="1400" dirty="0" smtClean="0">
                <a:latin typeface="Comic Sans MS" pitchFamily="66" charset="0"/>
              </a:rPr>
              <a:t>, you can treat the whole system as a single particle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Two particles, P and Q, of masses 5kg and 3kg respectively, are connected by a light inextensible string. Particle P is pulled along by a horizontal force of magnitude 40N along a rough horizontal plane. The coefficient of friction between the blocks and the plane is 0.2.</a:t>
            </a: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Find the acceleration of each particle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Find the tension in the string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Explain how the assumption that the string is light and inextensible has been used in the question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3F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800600" y="2667000"/>
            <a:ext cx="3657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410200" y="2286000"/>
            <a:ext cx="609600" cy="381000"/>
          </a:xfrm>
          <a:prstGeom prst="rect">
            <a:avLst/>
          </a:prstGeom>
          <a:solidFill>
            <a:srgbClr val="92D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315200" y="2286000"/>
            <a:ext cx="609600" cy="381000"/>
          </a:xfrm>
          <a:prstGeom prst="rect">
            <a:avLst/>
          </a:prstGeom>
          <a:solidFill>
            <a:srgbClr val="92D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6019800" y="2362200"/>
            <a:ext cx="1295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924800" y="2438400"/>
            <a:ext cx="457200" cy="0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934200" y="2514600"/>
            <a:ext cx="381000" cy="0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029200" y="2514600"/>
            <a:ext cx="381000" cy="0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715000" y="1905000"/>
            <a:ext cx="0" cy="381000"/>
          </a:xfrm>
          <a:prstGeom prst="line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620000" y="1905000"/>
            <a:ext cx="0" cy="381000"/>
          </a:xfrm>
          <a:prstGeom prst="line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19800" y="2362200"/>
            <a:ext cx="381000" cy="0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934200" y="2362200"/>
            <a:ext cx="381000" cy="0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324600" y="1600200"/>
            <a:ext cx="381000" cy="0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324600" y="1600200"/>
            <a:ext cx="533400" cy="0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715000" y="2667000"/>
            <a:ext cx="0" cy="381000"/>
          </a:xfrm>
          <a:prstGeom prst="line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620000" y="2667000"/>
            <a:ext cx="0" cy="381000"/>
          </a:xfrm>
          <a:prstGeom prst="line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86400" y="2362200"/>
            <a:ext cx="484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3kg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91400" y="2362200"/>
            <a:ext cx="484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5kg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67600" y="3048000"/>
            <a:ext cx="388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5g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62600" y="3048000"/>
            <a:ext cx="388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3g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305800" y="2286000"/>
            <a:ext cx="497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40N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58000" y="2057400"/>
            <a:ext cx="288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T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72200" y="20574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T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00800" y="12954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a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314334" y="33528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Now we can calculate the acceleration for the system as a whole, since it is all travelling in the same direction</a:t>
            </a:r>
          </a:p>
          <a:p>
            <a:r>
              <a:rPr lang="en-GB" sz="1200" dirty="0" smtClean="0">
                <a:latin typeface="Comic Sans MS" pitchFamily="66" charset="0"/>
                <a:sym typeface="Wingdings" pitchFamily="2" charset="2"/>
              </a:rPr>
              <a:t> You will need to consider all forces except the tension in the string. As it is connecting the particles it is effectively cancelling itself out!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86400" y="16002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3g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391400" y="16002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5g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705600" y="2362200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g</a:t>
            </a:r>
            <a:endParaRPr lang="en-GB" sz="1400" baseline="-25000" dirty="0">
              <a:latin typeface="Comic Sans MS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572000" y="2362200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0.6g</a:t>
            </a:r>
            <a:endParaRPr lang="en-GB" sz="1400" baseline="-25000" dirty="0">
              <a:latin typeface="Comic Sans MS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305800" y="160020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572000" y="1600200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Q</a:t>
            </a:r>
            <a:endParaRPr lang="en-GB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083628" y="44196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628" y="44196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Arc 69"/>
          <p:cNvSpPr/>
          <p:nvPr/>
        </p:nvSpPr>
        <p:spPr>
          <a:xfrm>
            <a:off x="6019800" y="45720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xtBox 70"/>
          <p:cNvSpPr txBox="1"/>
          <p:nvPr/>
        </p:nvSpPr>
        <p:spPr>
          <a:xfrm>
            <a:off x="6400800" y="44958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Resolve parallel to the plane. Use the </a:t>
            </a:r>
            <a:r>
              <a:rPr lang="en-GB" sz="1200" b="1" u="sng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total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mass of the particles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114800" y="4800600"/>
                <a:ext cx="21083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40−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−0.6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=(8×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800600"/>
                <a:ext cx="2108398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Arc 72"/>
          <p:cNvSpPr/>
          <p:nvPr/>
        </p:nvSpPr>
        <p:spPr>
          <a:xfrm>
            <a:off x="6019800" y="49530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767943" y="5181600"/>
                <a:ext cx="10967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24.32=8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943" y="5181600"/>
                <a:ext cx="1096710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Arc 75"/>
          <p:cNvSpPr/>
          <p:nvPr/>
        </p:nvSpPr>
        <p:spPr>
          <a:xfrm>
            <a:off x="6019800" y="53340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865914" y="5562600"/>
                <a:ext cx="8979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3.04=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914" y="5562600"/>
                <a:ext cx="897938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/>
          <p:cNvSpPr txBox="1"/>
          <p:nvPr/>
        </p:nvSpPr>
        <p:spPr>
          <a:xfrm>
            <a:off x="6477000" y="5007428"/>
            <a:ext cx="947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466114" y="5399314"/>
            <a:ext cx="1153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Divide by 8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6056" y="6019800"/>
            <a:ext cx="4510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As the particles are connected, they will both accelerate together (the string is ‘inextensible’, meaning a fixed length)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172200" y="1295400"/>
            <a:ext cx="8082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3.04ms</a:t>
            </a:r>
            <a:r>
              <a:rPr lang="en-GB" sz="1200" baseline="30000" dirty="0" smtClean="0">
                <a:solidFill>
                  <a:srgbClr val="FF0000"/>
                </a:solidFill>
                <a:latin typeface="Comic Sans MS" pitchFamily="66" charset="0"/>
              </a:rPr>
              <a:t>-2</a:t>
            </a:r>
            <a:endParaRPr lang="en-GB" sz="12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9525"/>
            <a:ext cx="828675" cy="117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8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/>
      <p:bldP spid="43" grpId="1"/>
      <p:bldP spid="66" grpId="0"/>
      <p:bldP spid="67" grpId="0"/>
      <p:bldP spid="62" grpId="0"/>
      <p:bldP spid="70" grpId="0" animBg="1"/>
      <p:bldP spid="71" grpId="0"/>
      <p:bldP spid="72" grpId="0"/>
      <p:bldP spid="73" grpId="0" animBg="1"/>
      <p:bldP spid="75" grpId="0"/>
      <p:bldP spid="76" grpId="0" animBg="1"/>
      <p:bldP spid="77" grpId="0"/>
      <p:bldP spid="78" grpId="0"/>
      <p:bldP spid="79" grpId="0"/>
      <p:bldP spid="5" grpId="0"/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Dynamics of a Particle moving in a Straight </a:t>
            </a:r>
            <a:r>
              <a:rPr lang="en-GB" sz="3200" dirty="0">
                <a:latin typeface="Comic Sans MS" pitchFamily="66" charset="0"/>
              </a:rPr>
              <a:t>L</a:t>
            </a:r>
            <a:r>
              <a:rPr lang="en-GB" sz="3200" dirty="0" smtClean="0">
                <a:latin typeface="Comic Sans MS" pitchFamily="66" charset="0"/>
              </a:rPr>
              <a:t>ine</a:t>
            </a:r>
            <a:endParaRPr lang="en-GB" sz="32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1910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use Newton’s Laws and the formula F = ma to solve problems involving forces and acceleration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Before we start looking at question we need to go through some ‘basics’ that are essential for you to understand this chapter…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b="1" u="sng" dirty="0" smtClean="0">
                <a:latin typeface="Comic Sans MS" pitchFamily="66" charset="0"/>
              </a:rPr>
              <a:t>Newton’s second law of motion</a:t>
            </a: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“The force needed to accelerate a particle is equal to the product of the mass of the object and the acceleration required”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F = ma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Force is measured in </a:t>
            </a:r>
            <a:r>
              <a:rPr lang="en-GB" sz="1400" b="1" u="sng" dirty="0" err="1" smtClean="0">
                <a:latin typeface="Comic Sans MS" pitchFamily="66" charset="0"/>
              </a:rPr>
              <a:t>Newtons</a:t>
            </a:r>
            <a:r>
              <a:rPr lang="en-GB" sz="1400" dirty="0" smtClean="0">
                <a:latin typeface="Comic Sans MS" pitchFamily="66" charset="0"/>
              </a:rPr>
              <a:t> (N). A Newton is:</a:t>
            </a: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“The force that will cause a mass of 1kg to accelerate at 1ms</a:t>
            </a:r>
            <a:r>
              <a:rPr lang="en-GB" sz="1400" baseline="30000" dirty="0" smtClean="0">
                <a:latin typeface="Comic Sans MS" pitchFamily="66" charset="0"/>
              </a:rPr>
              <a:t>-2</a:t>
            </a:r>
            <a:r>
              <a:rPr lang="en-GB" sz="1400" dirty="0" smtClean="0">
                <a:latin typeface="Comic Sans MS" pitchFamily="66" charset="0"/>
              </a:rPr>
              <a:t>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0" y="1600200"/>
            <a:ext cx="426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1400" dirty="0" smtClean="0">
                <a:latin typeface="Comic Sans MS" pitchFamily="66" charset="0"/>
              </a:rPr>
              <a:t>You need to understand all the forces at work in various situations…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562600" y="2590800"/>
            <a:ext cx="1981200" cy="600456"/>
            <a:chOff x="5105400" y="2523744"/>
            <a:chExt cx="1981200" cy="600456"/>
          </a:xfrm>
        </p:grpSpPr>
        <p:sp>
          <p:nvSpPr>
            <p:cNvPr id="6" name="Rectangle 5"/>
            <p:cNvSpPr/>
            <p:nvPr/>
          </p:nvSpPr>
          <p:spPr>
            <a:xfrm>
              <a:off x="5105400" y="2895600"/>
              <a:ext cx="1981200" cy="2286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08" t="40993" r="21753" b="41111"/>
            <a:stretch/>
          </p:blipFill>
          <p:spPr>
            <a:xfrm>
              <a:off x="5562600" y="2523744"/>
              <a:ext cx="1085088" cy="361696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  <p:cxnSp>
        <p:nvCxnSpPr>
          <p:cNvPr id="11" name="Straight Arrow Connector 10"/>
          <p:cNvCxnSpPr/>
          <p:nvPr/>
        </p:nvCxnSpPr>
        <p:spPr>
          <a:xfrm>
            <a:off x="7086600" y="2743200"/>
            <a:ext cx="1143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15200" y="21336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Direction of motion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8200" y="213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Frictional Force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953000" y="2743200"/>
            <a:ext cx="1066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15000" y="34290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 smtClean="0">
                <a:solidFill>
                  <a:srgbClr val="FF0000"/>
                </a:solidFill>
                <a:latin typeface="Comic Sans MS" pitchFamily="66" charset="0"/>
              </a:rPr>
              <a:t>Frictional Force</a:t>
            </a:r>
            <a:endParaRPr lang="en-GB" sz="14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0" y="37338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The frictional force opposes motion between two ‘rough’ surfaces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29200" y="44958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Although it is a force, friction does not cause movement in its own direction. It just reduces the effect of another force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29200" y="54864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Surfaces will have a maximum level of friction where it is unable to completely prevent movement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022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2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/>
      <p:bldP spid="24" grpId="0"/>
      <p:bldP spid="25" grpId="0"/>
      <p:bldP spid="2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2" y="1600200"/>
            <a:ext cx="3875314" cy="496388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solve problems involving connected particles by considering the particles separately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If the system involves the motion of more than one particle, you can consider them separately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If all parts of the system are moving in the </a:t>
            </a:r>
            <a:r>
              <a:rPr lang="en-GB" sz="1400" b="1" u="sng" dirty="0" smtClean="0">
                <a:latin typeface="Comic Sans MS" pitchFamily="66" charset="0"/>
              </a:rPr>
              <a:t>same straight line</a:t>
            </a:r>
            <a:r>
              <a:rPr lang="en-GB" sz="1400" dirty="0" smtClean="0">
                <a:latin typeface="Comic Sans MS" pitchFamily="66" charset="0"/>
              </a:rPr>
              <a:t>, you can treat the whole system as a single particle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Two particles, P and Q, of masses 5kg and 3kg respectively, are connected by a light inextensible string. Particle P is pulled along by a horizontal force of magnitude 40N along a rough horizontal plane. The coefficient of friction between the blocks and the plane is 0.2.</a:t>
            </a: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Find the acceleration of each particle – 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3.04ms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-2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Find the tension in the string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Explain how the assumption that the string is light and inextensible has been used in the question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3F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800600" y="2667000"/>
            <a:ext cx="3657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410200" y="2286000"/>
            <a:ext cx="609600" cy="381000"/>
          </a:xfrm>
          <a:prstGeom prst="rect">
            <a:avLst/>
          </a:prstGeom>
          <a:solidFill>
            <a:srgbClr val="92D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315200" y="2286000"/>
            <a:ext cx="609600" cy="381000"/>
          </a:xfrm>
          <a:prstGeom prst="rect">
            <a:avLst/>
          </a:prstGeom>
          <a:solidFill>
            <a:srgbClr val="92D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6019800" y="2362200"/>
            <a:ext cx="1295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924800" y="2438400"/>
            <a:ext cx="457200" cy="0"/>
          </a:xfrm>
          <a:prstGeom prst="line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934200" y="2514600"/>
            <a:ext cx="381000" cy="0"/>
          </a:xfrm>
          <a:prstGeom prst="line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029200" y="2514600"/>
            <a:ext cx="381000" cy="0"/>
          </a:xfrm>
          <a:prstGeom prst="line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715000" y="1905000"/>
            <a:ext cx="0" cy="381000"/>
          </a:xfrm>
          <a:prstGeom prst="line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620000" y="1905000"/>
            <a:ext cx="0" cy="381000"/>
          </a:xfrm>
          <a:prstGeom prst="line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19800" y="2362200"/>
            <a:ext cx="381000" cy="0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934200" y="2362200"/>
            <a:ext cx="381000" cy="0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324600" y="1600200"/>
            <a:ext cx="381000" cy="0"/>
          </a:xfrm>
          <a:prstGeom prst="line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324600" y="1600200"/>
            <a:ext cx="533400" cy="0"/>
          </a:xfrm>
          <a:prstGeom prst="line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715000" y="2667000"/>
            <a:ext cx="0" cy="381000"/>
          </a:xfrm>
          <a:prstGeom prst="line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620000" y="2667000"/>
            <a:ext cx="0" cy="381000"/>
          </a:xfrm>
          <a:prstGeom prst="line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86400" y="2362200"/>
            <a:ext cx="484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3kg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91400" y="2362200"/>
            <a:ext cx="484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5kg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67600" y="3048000"/>
            <a:ext cx="388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5g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62600" y="3048000"/>
            <a:ext cx="388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3g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305800" y="2286000"/>
            <a:ext cx="497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40N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58000" y="2057400"/>
            <a:ext cx="288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T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72200" y="20574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T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72200" y="1295400"/>
            <a:ext cx="8082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3.04ms</a:t>
            </a:r>
            <a:r>
              <a:rPr lang="en-GB" sz="1200" baseline="30000" dirty="0" smtClean="0">
                <a:solidFill>
                  <a:srgbClr val="FF0000"/>
                </a:solidFill>
                <a:latin typeface="Comic Sans MS" pitchFamily="66" charset="0"/>
              </a:rPr>
              <a:t>-2</a:t>
            </a:r>
            <a:endParaRPr lang="en-GB" sz="12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86400" y="16002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3g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391400" y="16002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5g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705600" y="2362200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g</a:t>
            </a:r>
            <a:endParaRPr lang="en-GB" sz="1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572000" y="2362200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0.6g</a:t>
            </a:r>
            <a:endParaRPr lang="en-GB" sz="1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305800" y="160020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572000" y="1600200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Q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3352800"/>
            <a:ext cx="28151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Calculating the tension for particle P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95800" y="3581400"/>
            <a:ext cx="3857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Only include forces acting on P, and resolve parallel</a:t>
            </a:r>
            <a:endParaRPr lang="en-GB" sz="12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562600" y="3973285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3973285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51"/>
          <p:cNvSpPr/>
          <p:nvPr/>
        </p:nvSpPr>
        <p:spPr>
          <a:xfrm>
            <a:off x="6629400" y="4125685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7010400" y="3973285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Resolve parallel to the plane. Only particle P should be considered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833257" y="4354285"/>
                <a:ext cx="21017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40−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=(5×</m:t>
                      </m:r>
                      <m:r>
                        <a:rPr lang="en-GB" sz="1400" b="0" i="0" smtClean="0">
                          <a:latin typeface="Cambria Math"/>
                          <a:ea typeface="Cambria Math"/>
                        </a:rPr>
                        <m:t>3.04)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257" y="4354285"/>
                <a:ext cx="2101729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158342" y="4735285"/>
                <a:ext cx="21017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40−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−(5×3.04)=</m:t>
                      </m:r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342" y="4735285"/>
                <a:ext cx="2101729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55"/>
          <p:cNvSpPr/>
          <p:nvPr/>
        </p:nvSpPr>
        <p:spPr>
          <a:xfrm>
            <a:off x="6629400" y="4506685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486400" y="5116285"/>
                <a:ext cx="7693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15=</m:t>
                      </m:r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116285"/>
                <a:ext cx="769313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Arc 57"/>
          <p:cNvSpPr/>
          <p:nvPr/>
        </p:nvSpPr>
        <p:spPr>
          <a:xfrm>
            <a:off x="6629400" y="4887685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7151914" y="4571999"/>
            <a:ext cx="1491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Rearrange for T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130143" y="4963885"/>
            <a:ext cx="1077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9525"/>
            <a:ext cx="828675" cy="117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1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67" grpId="0"/>
      <p:bldP spid="7" grpId="0"/>
      <p:bldP spid="47" grpId="0"/>
      <p:bldP spid="51" grpId="0"/>
      <p:bldP spid="52" grpId="0" animBg="1"/>
      <p:bldP spid="53" grpId="0"/>
      <p:bldP spid="54" grpId="0"/>
      <p:bldP spid="55" grpId="0"/>
      <p:bldP spid="56" grpId="0" animBg="1"/>
      <p:bldP spid="57" grpId="0"/>
      <p:bldP spid="58" grpId="0" animBg="1"/>
      <p:bldP spid="59" grpId="0"/>
      <p:bldP spid="6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2" y="1600200"/>
            <a:ext cx="3875314" cy="496388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solve problems involving connected particles by considering the particles separately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If the system involves the motion of more than one particle, you can consider them separately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If all parts of the system are moving in the </a:t>
            </a:r>
            <a:r>
              <a:rPr lang="en-GB" sz="1400" b="1" u="sng" dirty="0" smtClean="0">
                <a:latin typeface="Comic Sans MS" pitchFamily="66" charset="0"/>
              </a:rPr>
              <a:t>same straight line</a:t>
            </a:r>
            <a:r>
              <a:rPr lang="en-GB" sz="1400" dirty="0" smtClean="0">
                <a:latin typeface="Comic Sans MS" pitchFamily="66" charset="0"/>
              </a:rPr>
              <a:t>, you can treat the whole system as a single particle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Two particles, P and Q, of masses 5kg and 3kg respectively, are connected by a light inextensible string. Particle P is pulled along by a horizontal force of magnitude 40N along a rough horizontal plane. The coefficient of friction between the blocks and the plane is 0.2.</a:t>
            </a: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Find the acceleration of each particle – 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3.04ms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-2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Find the tension in the string – 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15N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Explain how the assumption that the string is light and inextensible has been used in the question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3F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800600" y="2667000"/>
            <a:ext cx="3657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410200" y="2286000"/>
            <a:ext cx="609600" cy="381000"/>
          </a:xfrm>
          <a:prstGeom prst="rect">
            <a:avLst/>
          </a:prstGeom>
          <a:solidFill>
            <a:srgbClr val="92D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315200" y="2286000"/>
            <a:ext cx="609600" cy="381000"/>
          </a:xfrm>
          <a:prstGeom prst="rect">
            <a:avLst/>
          </a:prstGeom>
          <a:solidFill>
            <a:srgbClr val="92D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6019800" y="2362200"/>
            <a:ext cx="1295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924800" y="2438400"/>
            <a:ext cx="457200" cy="0"/>
          </a:xfrm>
          <a:prstGeom prst="line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934200" y="2514600"/>
            <a:ext cx="381000" cy="0"/>
          </a:xfrm>
          <a:prstGeom prst="line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029200" y="2514600"/>
            <a:ext cx="381000" cy="0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715000" y="1905000"/>
            <a:ext cx="0" cy="381000"/>
          </a:xfrm>
          <a:prstGeom prst="line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620000" y="1905000"/>
            <a:ext cx="0" cy="381000"/>
          </a:xfrm>
          <a:prstGeom prst="line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19800" y="2362200"/>
            <a:ext cx="381000" cy="0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934200" y="2362200"/>
            <a:ext cx="381000" cy="0"/>
          </a:xfrm>
          <a:prstGeom prst="line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324600" y="1600200"/>
            <a:ext cx="381000" cy="0"/>
          </a:xfrm>
          <a:prstGeom prst="line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324600" y="1600200"/>
            <a:ext cx="533400" cy="0"/>
          </a:xfrm>
          <a:prstGeom prst="line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715000" y="2667000"/>
            <a:ext cx="0" cy="381000"/>
          </a:xfrm>
          <a:prstGeom prst="line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620000" y="2667000"/>
            <a:ext cx="0" cy="381000"/>
          </a:xfrm>
          <a:prstGeom prst="line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86400" y="2362200"/>
            <a:ext cx="484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3kg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91400" y="2362200"/>
            <a:ext cx="484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5kg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67600" y="3048000"/>
            <a:ext cx="388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5g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62600" y="3048000"/>
            <a:ext cx="388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3g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305800" y="2286000"/>
            <a:ext cx="497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40N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58000" y="2057400"/>
            <a:ext cx="288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72200" y="20574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T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72200" y="1295400"/>
            <a:ext cx="8082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3.04ms</a:t>
            </a:r>
            <a:r>
              <a:rPr lang="en-GB" sz="1200" baseline="30000" dirty="0" smtClean="0">
                <a:solidFill>
                  <a:srgbClr val="FF0000"/>
                </a:solidFill>
                <a:latin typeface="Comic Sans MS" pitchFamily="66" charset="0"/>
              </a:rPr>
              <a:t>-2</a:t>
            </a:r>
            <a:endParaRPr lang="en-GB" sz="12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86400" y="16002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3g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391400" y="16002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5g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705600" y="2362200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g</a:t>
            </a:r>
            <a:endParaRPr lang="en-GB" sz="1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572000" y="2362200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0.6g</a:t>
            </a:r>
            <a:endParaRPr lang="en-GB" sz="1400" baseline="-25000" dirty="0">
              <a:latin typeface="Comic Sans MS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305800" y="160020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572000" y="1600200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Q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3352800"/>
            <a:ext cx="44486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Imagine we calculated the tension from particle Q instead…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95800" y="3581400"/>
            <a:ext cx="3911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Only include forces acting on Q, and resolve parallel</a:t>
            </a:r>
            <a:endParaRPr lang="en-GB" sz="12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865915" y="3984172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915" y="3984172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51"/>
          <p:cNvSpPr/>
          <p:nvPr/>
        </p:nvSpPr>
        <p:spPr>
          <a:xfrm>
            <a:off x="6509657" y="4114799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6858000" y="3973285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Resolve parallel to the plane. Only particle Q should be considered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299857" y="4343401"/>
                <a:ext cx="19241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−0.6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=(3×</m:t>
                      </m:r>
                      <m:r>
                        <a:rPr lang="en-GB" sz="1400" b="0" i="0" smtClean="0">
                          <a:latin typeface="Cambria Math"/>
                          <a:ea typeface="Cambria Math"/>
                        </a:rPr>
                        <m:t>3.04)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857" y="4343401"/>
                <a:ext cx="1924181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865914" y="4713514"/>
                <a:ext cx="19257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×3.04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+0.6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914" y="4713514"/>
                <a:ext cx="1925720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55"/>
          <p:cNvSpPr/>
          <p:nvPr/>
        </p:nvSpPr>
        <p:spPr>
          <a:xfrm>
            <a:off x="6509657" y="4495799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865915" y="5094515"/>
                <a:ext cx="7693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=15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915" y="5094515"/>
                <a:ext cx="769313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Arc 57"/>
          <p:cNvSpPr/>
          <p:nvPr/>
        </p:nvSpPr>
        <p:spPr>
          <a:xfrm>
            <a:off x="6509657" y="4876799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6890657" y="4571999"/>
            <a:ext cx="1643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Rearrange for T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966857" y="4963885"/>
            <a:ext cx="1077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00600" y="5595258"/>
            <a:ext cx="374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So it does not matter which particle we choose – we get the same value for the tension either way!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9525"/>
            <a:ext cx="828675" cy="117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66" grpId="0"/>
      <p:bldP spid="67" grpId="0"/>
      <p:bldP spid="7" grpId="0"/>
      <p:bldP spid="47" grpId="0"/>
      <p:bldP spid="51" grpId="0"/>
      <p:bldP spid="52" grpId="0" animBg="1"/>
      <p:bldP spid="53" grpId="0"/>
      <p:bldP spid="54" grpId="0"/>
      <p:bldP spid="55" grpId="0"/>
      <p:bldP spid="56" grpId="0" animBg="1"/>
      <p:bldP spid="57" grpId="0"/>
      <p:bldP spid="58" grpId="0" animBg="1"/>
      <p:bldP spid="59" grpId="0"/>
      <p:bldP spid="60" grpId="0"/>
      <p:bldP spid="4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2" y="1600200"/>
            <a:ext cx="3875314" cy="496388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solve problems involving connected particles by considering the particles separately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If the system involves the motion of more than one particle, you can consider them separately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If all parts of the system are moving in the </a:t>
            </a:r>
            <a:r>
              <a:rPr lang="en-GB" sz="1400" b="1" u="sng" dirty="0" smtClean="0">
                <a:latin typeface="Comic Sans MS" pitchFamily="66" charset="0"/>
              </a:rPr>
              <a:t>same straight line</a:t>
            </a:r>
            <a:r>
              <a:rPr lang="en-GB" sz="1400" dirty="0" smtClean="0">
                <a:latin typeface="Comic Sans MS" pitchFamily="66" charset="0"/>
              </a:rPr>
              <a:t>, you can treat the whole system as a single particle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Two particles, P and Q, of masses 5kg and 3kg respectively, are connected by a light inextensible string. Particle P is pulled along by a horizontal force of magnitude 40N along a rough horizontal plane. The coefficient of friction between the blocks and the plane is 0.2.</a:t>
            </a: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Find the acceleration of each particle – 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3.04ms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-2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Find the tension in the string – 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15N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Explain how the assumption that the string is light and inextensible has been used in the question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3F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800600" y="2667000"/>
            <a:ext cx="3657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410200" y="2286000"/>
            <a:ext cx="609600" cy="381000"/>
          </a:xfrm>
          <a:prstGeom prst="rect">
            <a:avLst/>
          </a:prstGeom>
          <a:solidFill>
            <a:srgbClr val="92D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315200" y="2286000"/>
            <a:ext cx="609600" cy="381000"/>
          </a:xfrm>
          <a:prstGeom prst="rect">
            <a:avLst/>
          </a:prstGeom>
          <a:solidFill>
            <a:srgbClr val="92D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6019800" y="2362200"/>
            <a:ext cx="1295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924800" y="2438400"/>
            <a:ext cx="457200" cy="0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934200" y="2514600"/>
            <a:ext cx="381000" cy="0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029200" y="2514600"/>
            <a:ext cx="381000" cy="0"/>
          </a:xfrm>
          <a:prstGeom prst="line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715000" y="1905000"/>
            <a:ext cx="0" cy="381000"/>
          </a:xfrm>
          <a:prstGeom prst="line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620000" y="1905000"/>
            <a:ext cx="0" cy="381000"/>
          </a:xfrm>
          <a:prstGeom prst="line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19800" y="2362200"/>
            <a:ext cx="381000" cy="0"/>
          </a:xfrm>
          <a:prstGeom prst="line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934200" y="2362200"/>
            <a:ext cx="381000" cy="0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324600" y="1600200"/>
            <a:ext cx="381000" cy="0"/>
          </a:xfrm>
          <a:prstGeom prst="line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324600" y="1600200"/>
            <a:ext cx="533400" cy="0"/>
          </a:xfrm>
          <a:prstGeom prst="line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715000" y="2667000"/>
            <a:ext cx="0" cy="381000"/>
          </a:xfrm>
          <a:prstGeom prst="line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620000" y="2667000"/>
            <a:ext cx="0" cy="381000"/>
          </a:xfrm>
          <a:prstGeom prst="line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86400" y="2362200"/>
            <a:ext cx="484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3kg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91400" y="2362200"/>
            <a:ext cx="484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5kg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67600" y="3048000"/>
            <a:ext cx="388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5g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62600" y="3048000"/>
            <a:ext cx="388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3g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305800" y="2286000"/>
            <a:ext cx="497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40N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58000" y="2057400"/>
            <a:ext cx="288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T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72200" y="20574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72200" y="1295400"/>
            <a:ext cx="8082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3.04ms</a:t>
            </a:r>
            <a:r>
              <a:rPr lang="en-GB" sz="1200" baseline="30000" dirty="0" smtClean="0">
                <a:solidFill>
                  <a:srgbClr val="FF0000"/>
                </a:solidFill>
                <a:latin typeface="Comic Sans MS" pitchFamily="66" charset="0"/>
              </a:rPr>
              <a:t>-2</a:t>
            </a:r>
            <a:endParaRPr lang="en-GB" sz="12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86400" y="16002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3g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391400" y="16002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5g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705600" y="2362200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g</a:t>
            </a:r>
            <a:endParaRPr lang="en-GB" sz="1400" baseline="-25000" dirty="0">
              <a:latin typeface="Comic Sans MS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572000" y="2362200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0.6g</a:t>
            </a:r>
            <a:endParaRPr lang="en-GB" sz="1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305800" y="160020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572000" y="1600200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Q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34290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How have we used the fact that the string is light and inextensible?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95800" y="39624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Light – the string has no mass and the tension will be consistent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495800" y="4495800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Inextensible – Acceleration is the same across both masses</a:t>
            </a:r>
            <a:endParaRPr lang="en-GB" sz="1200" dirty="0">
              <a:latin typeface="Comic Sans MS" pitchFamily="66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9525"/>
            <a:ext cx="828675" cy="117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2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0" grpId="0"/>
      <p:bldP spid="6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2" y="1600200"/>
            <a:ext cx="3875314" cy="49638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solve problems involving connected particles by considering the particles separately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A light scale-pan is attached to a vertical light inextensible string. The scale pan carries two masses, A and B. The mass of A is 400g and the mass of B is 600g. A rests on top of B.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The scale pan is raised vertically with an acceleration of 0.5ms</a:t>
            </a:r>
            <a:r>
              <a:rPr lang="en-GB" sz="1400" baseline="30000" dirty="0" smtClean="0">
                <a:latin typeface="Comic Sans MS" pitchFamily="66" charset="0"/>
              </a:rPr>
              <a:t>-2</a:t>
            </a:r>
            <a:r>
              <a:rPr lang="en-GB" sz="1400" dirty="0" smtClean="0">
                <a:latin typeface="Comic Sans MS" pitchFamily="66" charset="0"/>
              </a:rPr>
              <a:t>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Find the Tension in the string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Find the force exerted on mass B by mass A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Find the force exerted on mass B by the scale pan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3F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4648200" y="1828800"/>
            <a:ext cx="1371600" cy="1524000"/>
          </a:xfrm>
          <a:prstGeom prst="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V="1">
            <a:off x="5334000" y="1447800"/>
            <a:ext cx="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953000" y="2971800"/>
            <a:ext cx="7620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105400" y="2628900"/>
            <a:ext cx="457200" cy="3429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486400" y="2667000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A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3048000"/>
            <a:ext cx="282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B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0" y="1524000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T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943600" y="2209800"/>
            <a:ext cx="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943600" y="2057400"/>
            <a:ext cx="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334000" y="3352800"/>
            <a:ext cx="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334000" y="2971800"/>
            <a:ext cx="0" cy="3341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911970" y="2977661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0.4g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76800" y="3352800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0.6g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43600" y="2209800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0.5ms</a:t>
            </a:r>
            <a:r>
              <a:rPr lang="en-GB" sz="1200" baseline="30000" dirty="0" smtClean="0">
                <a:latin typeface="Comic Sans MS" pitchFamily="66" charset="0"/>
              </a:rPr>
              <a:t>-2</a:t>
            </a:r>
            <a:endParaRPr lang="en-GB" sz="1200" baseline="30000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34200" y="1905000"/>
            <a:ext cx="1904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To find the tension in the string you should consider the system as a whole, as all the forces will affect it!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91000" y="38100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u="sng" dirty="0" smtClean="0">
                <a:latin typeface="Comic Sans MS" pitchFamily="66" charset="0"/>
              </a:rPr>
              <a:t>Resolving vertically</a:t>
            </a:r>
            <a:endParaRPr lang="en-GB" sz="1200" u="sng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56315" y="4125687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315" y="4125687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/>
          <p:cNvSpPr/>
          <p:nvPr/>
        </p:nvSpPr>
        <p:spPr>
          <a:xfrm>
            <a:off x="6400800" y="42672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6858001" y="4114800"/>
            <a:ext cx="22684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Resolve vertically. There is no normal reaction as the pan is not on a surface</a:t>
            </a:r>
            <a:endParaRPr lang="en-GB" sz="11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267200" y="4495800"/>
                <a:ext cx="23885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−0.4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−0.6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=(1×0.5)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495800"/>
                <a:ext cx="2388538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410200" y="4876800"/>
                <a:ext cx="169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×0.5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+1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4876800"/>
                <a:ext cx="1690078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/>
          <p:cNvSpPr/>
          <p:nvPr/>
        </p:nvSpPr>
        <p:spPr>
          <a:xfrm>
            <a:off x="6781800" y="46482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7315200" y="47244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Rearrange to find T</a:t>
            </a:r>
            <a:endParaRPr lang="en-GB" sz="11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410200" y="5257800"/>
                <a:ext cx="10413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=10.3</m:t>
                      </m:r>
                      <m:r>
                        <a:rPr lang="en-GB" sz="14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5257800"/>
                <a:ext cx="1041375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>
            <a:off x="6781800" y="50292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7262447" y="5087815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1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34000" y="1524000"/>
            <a:ext cx="6046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  <a:latin typeface="Comic Sans MS" pitchFamily="66" charset="0"/>
              </a:rPr>
              <a:t>10.3N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9525"/>
            <a:ext cx="828675" cy="117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9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/>
      <p:bldP spid="13" grpId="0"/>
      <p:bldP spid="14" grpId="0"/>
      <p:bldP spid="14" grpId="1"/>
      <p:bldP spid="14" grpId="2"/>
      <p:bldP spid="25" grpId="0"/>
      <p:bldP spid="25" grpId="1"/>
      <p:bldP spid="26" grpId="0"/>
      <p:bldP spid="26" grpId="1"/>
      <p:bldP spid="28" grpId="0"/>
      <p:bldP spid="28" grpId="1"/>
      <p:bldP spid="29" grpId="0"/>
      <p:bldP spid="30" grpId="0"/>
      <p:bldP spid="31" grpId="0"/>
      <p:bldP spid="32" grpId="0" animBg="1"/>
      <p:bldP spid="33" grpId="0"/>
      <p:bldP spid="34" grpId="0"/>
      <p:bldP spid="35" grpId="0"/>
      <p:bldP spid="36" grpId="0" animBg="1"/>
      <p:bldP spid="37" grpId="0"/>
      <p:bldP spid="38" grpId="0"/>
      <p:bldP spid="39" grpId="0" animBg="1"/>
      <p:bldP spid="40" grpId="0"/>
      <p:bldP spid="4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331677" y="4917831"/>
            <a:ext cx="7620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5017477" y="4994031"/>
            <a:ext cx="282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B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2" y="1600200"/>
            <a:ext cx="3875314" cy="49638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solve problems involving connected particles by considering the particles separately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A light scale-pan is attached to a vertical light inextensible string. The scale pan carries two masses, A and B. The mass of A is 400g and the mass of B is 600g. A rests on top of B.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The scale pan is raised vertically with an acceleration of 0.5ms</a:t>
            </a:r>
            <a:r>
              <a:rPr lang="en-GB" sz="1400" baseline="30000" dirty="0" smtClean="0">
                <a:latin typeface="Comic Sans MS" pitchFamily="66" charset="0"/>
              </a:rPr>
              <a:t>-2</a:t>
            </a:r>
            <a:r>
              <a:rPr lang="en-GB" sz="1400" dirty="0" smtClean="0">
                <a:latin typeface="Comic Sans MS" pitchFamily="66" charset="0"/>
              </a:rPr>
              <a:t>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Find the Tension in the string – </a:t>
            </a:r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10.3N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Find the force exerted on mass B by mass A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Find the force exerted on mass B by the scale pan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3F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4648200" y="1828800"/>
            <a:ext cx="1371600" cy="1524000"/>
          </a:xfrm>
          <a:prstGeom prst="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V="1">
            <a:off x="5334000" y="1447800"/>
            <a:ext cx="0" cy="3810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953000" y="2971800"/>
            <a:ext cx="7620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105400" y="2628900"/>
            <a:ext cx="457200" cy="3429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486400" y="2667000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A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3048000"/>
            <a:ext cx="282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B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943600" y="2209800"/>
            <a:ext cx="0" cy="3810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943600" y="2057400"/>
            <a:ext cx="0" cy="5334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334000" y="3352800"/>
            <a:ext cx="0" cy="3810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334000" y="2971800"/>
            <a:ext cx="0" cy="334108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911970" y="2977661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  <a:latin typeface="Comic Sans MS" pitchFamily="66" charset="0"/>
              </a:rPr>
              <a:t>0.4g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76800" y="3352800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  <a:latin typeface="Comic Sans MS" pitchFamily="66" charset="0"/>
              </a:rPr>
              <a:t>0.6g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43600" y="2209800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  <a:latin typeface="Comic Sans MS" pitchFamily="66" charset="0"/>
              </a:rPr>
              <a:t>0.5ms</a:t>
            </a:r>
            <a:r>
              <a:rPr lang="en-GB" sz="1200" baseline="30000" dirty="0" smtClean="0">
                <a:solidFill>
                  <a:srgbClr val="0000FF"/>
                </a:solidFill>
                <a:latin typeface="Comic Sans MS" pitchFamily="66" charset="0"/>
              </a:rPr>
              <a:t>-2</a:t>
            </a:r>
            <a:endParaRPr lang="en-GB" sz="1200" baseline="30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34000" y="1524000"/>
            <a:ext cx="6046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  <a:latin typeface="Comic Sans MS" pitchFamily="66" charset="0"/>
              </a:rPr>
              <a:t>10.3N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77000" y="1447800"/>
            <a:ext cx="2667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Comic Sans MS" pitchFamily="66" charset="0"/>
              </a:rPr>
              <a:t>We cannot consider mass B on its own at this point.</a:t>
            </a:r>
          </a:p>
          <a:p>
            <a:pPr algn="ctr"/>
            <a:endParaRPr lang="en-GB" sz="1100" dirty="0">
              <a:latin typeface="Comic Sans MS" pitchFamily="66" charset="0"/>
            </a:endParaRPr>
          </a:p>
          <a:p>
            <a:pPr algn="ctr"/>
            <a:r>
              <a:rPr lang="en-GB" sz="1100" dirty="0" smtClean="0">
                <a:latin typeface="Comic Sans MS" pitchFamily="66" charset="0"/>
              </a:rPr>
              <a:t>The reason is that the scale pan is also acting on mass B, and we </a:t>
            </a:r>
            <a:r>
              <a:rPr lang="en-GB" sz="1100" u="sng" dirty="0" smtClean="0">
                <a:latin typeface="Comic Sans MS" pitchFamily="66" charset="0"/>
              </a:rPr>
              <a:t>do not </a:t>
            </a:r>
            <a:r>
              <a:rPr lang="en-GB" sz="1100" dirty="0" smtClean="0">
                <a:latin typeface="Comic Sans MS" pitchFamily="66" charset="0"/>
              </a:rPr>
              <a:t>know the magnitude of this force</a:t>
            </a:r>
          </a:p>
          <a:p>
            <a:pPr algn="ctr"/>
            <a:endParaRPr lang="en-GB" sz="1100" dirty="0">
              <a:latin typeface="Comic Sans MS" pitchFamily="66" charset="0"/>
            </a:endParaRPr>
          </a:p>
          <a:p>
            <a:pPr algn="ctr"/>
            <a:r>
              <a:rPr lang="en-GB" sz="1100" dirty="0" smtClean="0">
                <a:latin typeface="Comic Sans MS" pitchFamily="66" charset="0"/>
              </a:rPr>
              <a:t>However, the force exerted on mass B by mass A, will be the same as the force exerted on mass A by mass B</a:t>
            </a:r>
          </a:p>
          <a:p>
            <a:pPr algn="ctr"/>
            <a:r>
              <a:rPr lang="en-GB" sz="1100" dirty="0" smtClean="0">
                <a:latin typeface="Comic Sans MS" pitchFamily="66" charset="0"/>
                <a:sym typeface="Wingdings" pitchFamily="2" charset="2"/>
              </a:rPr>
              <a:t> So we can consider mass A instead (the scale pan is not acting on it)</a:t>
            </a:r>
            <a:endParaRPr lang="en-GB" sz="1100" dirty="0">
              <a:latin typeface="Comic Sans MS" pitchFamily="66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495800" y="4572000"/>
            <a:ext cx="457200" cy="3429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4876800" y="4610100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A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45" name="Straight Arrow Connector 44"/>
          <p:cNvCxnSpPr>
            <a:stCxn id="43" idx="2"/>
          </p:cNvCxnSpPr>
          <p:nvPr/>
        </p:nvCxnSpPr>
        <p:spPr>
          <a:xfrm>
            <a:off x="4724400" y="4914900"/>
            <a:ext cx="0" cy="334108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275993" y="4982308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  <a:latin typeface="Comic Sans MS" pitchFamily="66" charset="0"/>
              </a:rPr>
              <a:t>0.4g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cxnSp>
        <p:nvCxnSpPr>
          <p:cNvPr id="47" name="Straight Arrow Connector 46"/>
          <p:cNvCxnSpPr>
            <a:stCxn id="43" idx="0"/>
          </p:cNvCxnSpPr>
          <p:nvPr/>
        </p:nvCxnSpPr>
        <p:spPr>
          <a:xfrm flipV="1">
            <a:off x="4724400" y="4229100"/>
            <a:ext cx="0" cy="3429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572000" y="4038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  <a:latin typeface="Comic Sans MS" pitchFamily="66" charset="0"/>
              </a:rPr>
              <a:t>R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5257800" y="4648200"/>
            <a:ext cx="0" cy="3810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257800" y="4495800"/>
            <a:ext cx="0" cy="5334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257800" y="4648200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  <a:latin typeface="Comic Sans MS" pitchFamily="66" charset="0"/>
              </a:rPr>
              <a:t>0.5ms</a:t>
            </a:r>
            <a:r>
              <a:rPr lang="en-GB" sz="1200" baseline="30000" dirty="0" smtClean="0">
                <a:solidFill>
                  <a:srgbClr val="0000FF"/>
                </a:solidFill>
                <a:latin typeface="Comic Sans MS" pitchFamily="66" charset="0"/>
              </a:rPr>
              <a:t>-2</a:t>
            </a:r>
            <a:endParaRPr lang="en-GB" sz="1200" baseline="30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19600" y="4648200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0.4kg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1" y="39624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Resolving forces on A</a:t>
            </a:r>
          </a:p>
          <a:p>
            <a:r>
              <a:rPr lang="en-GB" sz="1200" dirty="0" smtClean="0">
                <a:latin typeface="Comic Sans MS" pitchFamily="66" charset="0"/>
                <a:sym typeface="Wingdings" pitchFamily="2" charset="2"/>
              </a:rPr>
              <a:t> R is the normal reaction, the force of B acting on A</a:t>
            </a:r>
            <a:endParaRPr lang="en-GB" sz="12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324600" y="46482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46482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756030" y="5020408"/>
                <a:ext cx="19687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−0.4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=(0.4×</m:t>
                      </m:r>
                      <m:r>
                        <a:rPr lang="en-GB" sz="1400" b="0" i="0" smtClean="0">
                          <a:latin typeface="Cambria Math"/>
                          <a:ea typeface="Cambria Math"/>
                        </a:rPr>
                        <m:t>0.5)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030" y="5020408"/>
                <a:ext cx="1968744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324600" y="5410200"/>
                <a:ext cx="14246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=4.1</m:t>
                      </m:r>
                      <m:r>
                        <a:rPr lang="en-GB" sz="1400" b="0" i="1" smtClean="0">
                          <a:latin typeface="Cambria Math"/>
                        </a:rPr>
                        <m:t>𝑁</m:t>
                      </m:r>
                      <m:r>
                        <a:rPr lang="en-GB" sz="1400" b="0" i="1" smtClean="0">
                          <a:latin typeface="Cambria Math"/>
                        </a:rPr>
                        <m:t> (2</m:t>
                      </m:r>
                      <m:r>
                        <a:rPr lang="en-GB" sz="1400" b="0" i="1" smtClean="0">
                          <a:latin typeface="Cambria Math"/>
                        </a:rPr>
                        <m:t>𝑠𝑓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5410200"/>
                <a:ext cx="1424621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55"/>
          <p:cNvSpPr/>
          <p:nvPr/>
        </p:nvSpPr>
        <p:spPr>
          <a:xfrm>
            <a:off x="7414847" y="4783015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7869116" y="4824046"/>
            <a:ext cx="11957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Sub in forces</a:t>
            </a:r>
            <a:endParaRPr lang="en-GB" sz="11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8" name="Arc 57"/>
          <p:cNvSpPr/>
          <p:nvPr/>
        </p:nvSpPr>
        <p:spPr>
          <a:xfrm>
            <a:off x="7435363" y="5190392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7836878" y="5249008"/>
            <a:ext cx="11957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1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431324" y="6016869"/>
            <a:ext cx="42994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The magnitude of the force from B acting on A is 4.1N. Therefore, the force from A acting on B must be equal to this!</a:t>
            </a:r>
          </a:p>
          <a:p>
            <a:pPr algn="ctr"/>
            <a:r>
              <a:rPr lang="en-GB" sz="11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(since the two masses are staying together)</a:t>
            </a:r>
            <a:endParaRPr lang="en-GB" sz="11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9525"/>
            <a:ext cx="828675" cy="117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0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  <p:bldP spid="43" grpId="0" animBg="1"/>
      <p:bldP spid="44" grpId="0"/>
      <p:bldP spid="46" grpId="0"/>
      <p:bldP spid="48" grpId="0"/>
      <p:bldP spid="51" grpId="0"/>
      <p:bldP spid="52" grpId="0"/>
      <p:bldP spid="53" grpId="0"/>
      <p:bldP spid="54" grpId="0"/>
      <p:bldP spid="55" grpId="0"/>
      <p:bldP spid="56" grpId="0" animBg="1"/>
      <p:bldP spid="57" grpId="0"/>
      <p:bldP spid="58" grpId="0" animBg="1"/>
      <p:bldP spid="5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2" y="1600200"/>
            <a:ext cx="3875314" cy="49638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solve problems involving connected particles by considering the particles separately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A light scale-pan is attached to a vertical light inextensible string. The scale pan carries two masses, A and B. The mass of A is 400g and the mass of B is 600g. A rests on top of B.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The scale pan is raised vertically with an acceleration of 0.5ms</a:t>
            </a:r>
            <a:r>
              <a:rPr lang="en-GB" sz="1400" baseline="30000" dirty="0" smtClean="0">
                <a:latin typeface="Comic Sans MS" pitchFamily="66" charset="0"/>
              </a:rPr>
              <a:t>-2</a:t>
            </a:r>
            <a:r>
              <a:rPr lang="en-GB" sz="1400" dirty="0" smtClean="0">
                <a:latin typeface="Comic Sans MS" pitchFamily="66" charset="0"/>
              </a:rPr>
              <a:t>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Find the Tension in the string – </a:t>
            </a:r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10.3N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Find the force exerted on mass B by mass A – </a:t>
            </a:r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4.1N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Find the force exerted on mass B by the scale pan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3F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4648200" y="1828800"/>
            <a:ext cx="1371600" cy="1524000"/>
          </a:xfrm>
          <a:prstGeom prst="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V="1">
            <a:off x="5334000" y="1447800"/>
            <a:ext cx="0" cy="3810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953000" y="2971800"/>
            <a:ext cx="7620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105400" y="2628900"/>
            <a:ext cx="457200" cy="3429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486400" y="2667000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A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3048000"/>
            <a:ext cx="282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B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943600" y="2209800"/>
            <a:ext cx="0" cy="3810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943600" y="2057400"/>
            <a:ext cx="0" cy="5334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334000" y="3352800"/>
            <a:ext cx="0" cy="3810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334000" y="2971800"/>
            <a:ext cx="0" cy="334108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911970" y="2977661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  <a:latin typeface="Comic Sans MS" pitchFamily="66" charset="0"/>
              </a:rPr>
              <a:t>0.4g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76800" y="3352800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  <a:latin typeface="Comic Sans MS" pitchFamily="66" charset="0"/>
              </a:rPr>
              <a:t>0.6g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43600" y="2209800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  <a:latin typeface="Comic Sans MS" pitchFamily="66" charset="0"/>
              </a:rPr>
              <a:t>0.5ms</a:t>
            </a:r>
            <a:r>
              <a:rPr lang="en-GB" sz="1200" baseline="30000" dirty="0" smtClean="0">
                <a:solidFill>
                  <a:srgbClr val="0000FF"/>
                </a:solidFill>
                <a:latin typeface="Comic Sans MS" pitchFamily="66" charset="0"/>
              </a:rPr>
              <a:t>-2</a:t>
            </a:r>
            <a:endParaRPr lang="en-GB" sz="1200" baseline="30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34000" y="1524000"/>
            <a:ext cx="6046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  <a:latin typeface="Comic Sans MS" pitchFamily="66" charset="0"/>
              </a:rPr>
              <a:t>10.3N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77000" y="2546838"/>
            <a:ext cx="2667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Comic Sans MS" pitchFamily="66" charset="0"/>
              </a:rPr>
              <a:t>Draw a diagram for B, remember to include the force exerted by A which pushes down, and the force from the scale pan which pushes up, from beneath…</a:t>
            </a:r>
            <a:endParaRPr lang="en-GB" sz="1100" dirty="0">
              <a:latin typeface="Comic Sans MS" pitchFamily="66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621823" y="4522178"/>
            <a:ext cx="7620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xtBox 70"/>
          <p:cNvSpPr txBox="1"/>
          <p:nvPr/>
        </p:nvSpPr>
        <p:spPr>
          <a:xfrm>
            <a:off x="5307623" y="4598378"/>
            <a:ext cx="282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B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5002823" y="4903178"/>
            <a:ext cx="0" cy="3810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545623" y="4903178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  <a:latin typeface="Comic Sans MS" pitchFamily="66" charset="0"/>
              </a:rPr>
              <a:t>0.6g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 flipV="1">
            <a:off x="5673970" y="4428393"/>
            <a:ext cx="0" cy="3810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5673970" y="4275993"/>
            <a:ext cx="0" cy="5334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5673970" y="4428393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  <a:latin typeface="Comic Sans MS" pitchFamily="66" charset="0"/>
              </a:rPr>
              <a:t>0.5ms</a:t>
            </a:r>
            <a:r>
              <a:rPr lang="en-GB" sz="1200" baseline="30000" dirty="0" smtClean="0">
                <a:solidFill>
                  <a:srgbClr val="0000FF"/>
                </a:solidFill>
                <a:latin typeface="Comic Sans MS" pitchFamily="66" charset="0"/>
              </a:rPr>
              <a:t>-2</a:t>
            </a:r>
            <a:endParaRPr lang="en-GB" sz="1200" baseline="30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4996961" y="4141178"/>
            <a:ext cx="0" cy="3810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229100" y="4906108"/>
            <a:ext cx="1565031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4751556" y="3894993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  <a:latin typeface="Comic Sans MS" pitchFamily="66" charset="0"/>
              </a:rPr>
              <a:t>4.1N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 flipV="1">
            <a:off x="5231423" y="4897316"/>
            <a:ext cx="0" cy="3810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123947" y="5266593"/>
            <a:ext cx="2393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  <a:latin typeface="Comic Sans MS" pitchFamily="66" charset="0"/>
              </a:rPr>
              <a:t>S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692162" y="4569070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0.6kg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477000" y="1521069"/>
            <a:ext cx="2667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Comic Sans MS" pitchFamily="66" charset="0"/>
              </a:rPr>
              <a:t>Now as we have to involve the scale pan, we will consider the forces acting on Mass B</a:t>
            </a:r>
            <a:endParaRPr lang="en-GB" sz="1100" dirty="0">
              <a:latin typeface="Comic Sans MS" pitchFamily="66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444762" y="3839308"/>
            <a:ext cx="2573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Resolving forces on B</a:t>
            </a:r>
          </a:p>
          <a:p>
            <a:r>
              <a:rPr lang="en-GB" sz="1200" dirty="0" smtClean="0">
                <a:latin typeface="Comic Sans MS" pitchFamily="66" charset="0"/>
                <a:sym typeface="Wingdings" pitchFamily="2" charset="2"/>
              </a:rPr>
              <a:t> S is the force exerted by the scale pan on mass B</a:t>
            </a:r>
            <a:endParaRPr lang="en-GB" sz="12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6324600" y="46482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46482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756030" y="5020408"/>
                <a:ext cx="23978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𝑆</m:t>
                      </m:r>
                      <m:r>
                        <a:rPr lang="en-GB" sz="1400" b="0" i="1" smtClean="0">
                          <a:latin typeface="Cambria Math"/>
                        </a:rPr>
                        <m:t>−4.1−0.6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=(0.6×</m:t>
                      </m:r>
                      <m:r>
                        <a:rPr lang="en-GB" sz="1400" b="0" i="0" smtClean="0">
                          <a:latin typeface="Cambria Math"/>
                          <a:ea typeface="Cambria Math"/>
                        </a:rPr>
                        <m:t>0.5)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030" y="5020408"/>
                <a:ext cx="2397836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6764216" y="5392616"/>
                <a:ext cx="10281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𝑆</m:t>
                      </m:r>
                      <m:r>
                        <a:rPr lang="en-GB" sz="1400" b="0" i="1" smtClean="0">
                          <a:latin typeface="Cambria Math"/>
                        </a:rPr>
                        <m:t>=10.3</m:t>
                      </m:r>
                      <m:r>
                        <a:rPr lang="en-GB" sz="14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216" y="5392616"/>
                <a:ext cx="1028102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Arc 87"/>
          <p:cNvSpPr/>
          <p:nvPr/>
        </p:nvSpPr>
        <p:spPr>
          <a:xfrm>
            <a:off x="7784124" y="48006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TextBox 88"/>
          <p:cNvSpPr txBox="1"/>
          <p:nvPr/>
        </p:nvSpPr>
        <p:spPr>
          <a:xfrm>
            <a:off x="8255979" y="4753708"/>
            <a:ext cx="8176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Sub in forces</a:t>
            </a:r>
            <a:endParaRPr lang="en-GB" sz="11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0" name="Arc 89"/>
          <p:cNvSpPr/>
          <p:nvPr/>
        </p:nvSpPr>
        <p:spPr>
          <a:xfrm>
            <a:off x="7804640" y="5207977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TextBox 90"/>
          <p:cNvSpPr txBox="1"/>
          <p:nvPr/>
        </p:nvSpPr>
        <p:spPr>
          <a:xfrm>
            <a:off x="8083063" y="5213839"/>
            <a:ext cx="11957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1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03178" y="5955323"/>
            <a:ext cx="28164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This type of question can be very tricky to get the hang of – make sure you get lots of practice!</a:t>
            </a:r>
            <a:endParaRPr lang="en-GB" sz="11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9525"/>
            <a:ext cx="828675" cy="117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9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68" grpId="0" animBg="1"/>
      <p:bldP spid="71" grpId="0"/>
      <p:bldP spid="73" grpId="0"/>
      <p:bldP spid="76" grpId="0"/>
      <p:bldP spid="79" grpId="0"/>
      <p:bldP spid="81" grpId="0"/>
      <p:bldP spid="82" grpId="0"/>
      <p:bldP spid="83" grpId="0"/>
      <p:bldP spid="85" grpId="0"/>
      <p:bldP spid="86" grpId="0"/>
      <p:bldP spid="87" grpId="0"/>
      <p:bldP spid="88" grpId="0" animBg="1"/>
      <p:bldP spid="89" grpId="0"/>
      <p:bldP spid="90" grpId="0" animBg="1"/>
      <p:bldP spid="91" grpId="0"/>
      <p:bldP spid="4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2" y="1600200"/>
            <a:ext cx="3875314" cy="49638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solve problems involving connected particles by considering the particles separately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Particles P and Q, of masses 2m and 3m, are attached to the ends of a light inextensible string. The string passes over a small, smooth, fixed pulley and the masses hang with the string taut. 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Find the acceleration of each mass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Find the tension in the string, in terms of m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Find the force exerted on the pulley by the string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Find the distance travelled by Q in the first 4 seconds, assuming that P does not reach the pulley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Comment on any modelling assumptions used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3F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800600" y="1600200"/>
            <a:ext cx="1295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486400" y="1600200"/>
            <a:ext cx="0" cy="38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181600" y="1676400"/>
            <a:ext cx="609600" cy="609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5172809" y="1946030"/>
            <a:ext cx="0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799992" y="1946031"/>
            <a:ext cx="0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979378" y="3317631"/>
            <a:ext cx="3810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615354" y="3320561"/>
            <a:ext cx="3810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/>
          <p:cNvCxnSpPr/>
          <p:nvPr/>
        </p:nvCxnSpPr>
        <p:spPr>
          <a:xfrm>
            <a:off x="5181600" y="3689838"/>
            <a:ext cx="0" cy="457200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808785" y="3689838"/>
            <a:ext cx="0" cy="457200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802923" y="2866292"/>
            <a:ext cx="0" cy="457200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172808" y="2860430"/>
            <a:ext cx="0" cy="457200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248400" y="3352800"/>
            <a:ext cx="0" cy="457200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248400" y="3276600"/>
            <a:ext cx="0" cy="457200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724400" y="3276600"/>
            <a:ext cx="0" cy="457200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724400" y="3352800"/>
            <a:ext cx="0" cy="457200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286500" y="33909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a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16669" y="334986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a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88977" y="3344008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FF00"/>
                </a:solidFill>
                <a:latin typeface="Comic Sans MS" pitchFamily="66" charset="0"/>
              </a:rPr>
              <a:t>3m</a:t>
            </a:r>
            <a:endParaRPr lang="en-GB" sz="1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58862" y="3346938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FF00"/>
                </a:solidFill>
                <a:latin typeface="Comic Sans MS" pitchFamily="66" charset="0"/>
              </a:rPr>
              <a:t>2m</a:t>
            </a:r>
            <a:endParaRPr lang="en-GB" sz="1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29908" y="362243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P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26369" y="3625361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Q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38092" y="2749061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T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38700" y="2743199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T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50877" y="4132384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3mg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94386" y="4144107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2mg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68208" y="2608384"/>
            <a:ext cx="2384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Sometimes you have to set up two equations with the information given, and combine them…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468208" y="1922584"/>
            <a:ext cx="2384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The heavier particle will move downwards, pulling the lighter one upwards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95800" y="4495800"/>
            <a:ext cx="13292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 smtClean="0">
                <a:latin typeface="Comic Sans MS" pitchFamily="66" charset="0"/>
              </a:rPr>
              <a:t>Equation using P</a:t>
            </a:r>
            <a:endParaRPr lang="en-GB" sz="1200" u="sng" dirty="0"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010400" y="4495800"/>
            <a:ext cx="13837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 smtClean="0">
                <a:latin typeface="Comic Sans MS" pitchFamily="66" charset="0"/>
              </a:rPr>
              <a:t>Equation using Q</a:t>
            </a:r>
            <a:endParaRPr lang="en-GB" sz="1200" u="sng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800600" y="48006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8006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267200" y="5181600"/>
                <a:ext cx="15025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−2</m:t>
                      </m:r>
                      <m:r>
                        <a:rPr lang="en-GB" sz="1400" b="0" i="1" smtClean="0">
                          <a:latin typeface="Cambria Math"/>
                        </a:rPr>
                        <m:t>𝑚𝑔</m:t>
                      </m:r>
                      <m:r>
                        <a:rPr lang="en-GB" sz="1400" b="0" i="1" smtClean="0">
                          <a:latin typeface="Cambria Math"/>
                        </a:rPr>
                        <m:t>=2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181600"/>
                <a:ext cx="1502527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162800" y="48006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48006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629400" y="5181600"/>
                <a:ext cx="15025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3</m:t>
                      </m:r>
                      <m:r>
                        <a:rPr lang="en-GB" sz="1400" b="0" i="1" smtClean="0">
                          <a:latin typeface="Cambria Math"/>
                        </a:rPr>
                        <m:t>𝑚𝑔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=3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5181600"/>
                <a:ext cx="1502527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56"/>
          <p:cNvSpPr/>
          <p:nvPr/>
        </p:nvSpPr>
        <p:spPr>
          <a:xfrm>
            <a:off x="5410200" y="49530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5867400" y="4953000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9" name="Arc 58"/>
          <p:cNvSpPr/>
          <p:nvPr/>
        </p:nvSpPr>
        <p:spPr>
          <a:xfrm>
            <a:off x="7772400" y="49530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8229600" y="4953000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Sub in values</a:t>
            </a:r>
            <a:endParaRPr lang="en-GB" sz="11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477608" y="5615354"/>
                <a:ext cx="15025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−2</m:t>
                      </m:r>
                      <m:r>
                        <a:rPr lang="en-GB" sz="1400" b="0" i="1" smtClean="0">
                          <a:latin typeface="Cambria Math"/>
                        </a:rPr>
                        <m:t>𝑚𝑔</m:t>
                      </m:r>
                      <m:r>
                        <a:rPr lang="en-GB" sz="1400" b="0" i="1" smtClean="0">
                          <a:latin typeface="Cambria Math"/>
                        </a:rPr>
                        <m:t>=2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608" y="5615354"/>
                <a:ext cx="1502527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477608" y="5920154"/>
                <a:ext cx="15025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3</m:t>
                      </m:r>
                      <m:r>
                        <a:rPr lang="en-GB" sz="1400" b="0" i="1" smtClean="0">
                          <a:latin typeface="Cambria Math"/>
                        </a:rPr>
                        <m:t>𝑚𝑔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=3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608" y="5920154"/>
                <a:ext cx="1502527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908431" y="6242537"/>
                <a:ext cx="10773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𝑚𝑔</m:t>
                      </m:r>
                      <m:r>
                        <a:rPr lang="en-GB" sz="1400" b="0" i="1" smtClean="0">
                          <a:latin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431" y="6242537"/>
                <a:ext cx="1077346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841022" y="6550223"/>
                <a:ext cx="8979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1.96=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022" y="6550223"/>
                <a:ext cx="897938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Arc 67"/>
          <p:cNvSpPr/>
          <p:nvPr/>
        </p:nvSpPr>
        <p:spPr>
          <a:xfrm>
            <a:off x="6711462" y="6421316"/>
            <a:ext cx="530469" cy="328246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3979983" y="6204439"/>
            <a:ext cx="14624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Add the equations together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095392" y="6348047"/>
            <a:ext cx="14624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Cancel m’s and divide g by 5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479930" y="1397977"/>
            <a:ext cx="2384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Draw a diagram with all the forces on…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5174378" y="1945809"/>
            <a:ext cx="0" cy="628380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841023" y="2365130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T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841631" y="2359268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T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5803673" y="1946531"/>
            <a:ext cx="0" cy="628380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9525"/>
            <a:ext cx="828675" cy="117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6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  <p:bldP spid="39" grpId="0"/>
      <p:bldP spid="39" grpId="1"/>
      <p:bldP spid="40" grpId="0"/>
      <p:bldP spid="40" grpId="1"/>
      <p:bldP spid="41" grpId="0"/>
      <p:bldP spid="42" grpId="0"/>
      <p:bldP spid="43" grpId="0"/>
      <p:bldP spid="44" grpId="0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 animBg="1"/>
      <p:bldP spid="58" grpId="0"/>
      <p:bldP spid="59" grpId="0" animBg="1"/>
      <p:bldP spid="60" grpId="0"/>
      <p:bldP spid="61" grpId="0"/>
      <p:bldP spid="62" grpId="0"/>
      <p:bldP spid="63" grpId="0"/>
      <p:bldP spid="64" grpId="0"/>
      <p:bldP spid="68" grpId="0" animBg="1"/>
      <p:bldP spid="69" grpId="0"/>
      <p:bldP spid="70" grpId="0"/>
      <p:bldP spid="71" grpId="0"/>
      <p:bldP spid="74" grpId="0"/>
      <p:bldP spid="7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2" y="1600200"/>
            <a:ext cx="3875314" cy="49638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solve problems involving connected particles by considering the particles separately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Particles P and Q, of masses 2m and 3m, are attached to the ends of a light inextensible string. The string passes over a small, smooth, fixed pulley and the masses hang with the string taut. 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Find the acceleration of each mass – 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1.96ms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-2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Find the tension in the string, in terms of m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Find the force exerted on the pulley by the string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Find the distance travelled by Q in the first 4 seconds, assuming that P does not reach the pulley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Comment on any modelling assumptions used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3F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800600" y="1600200"/>
            <a:ext cx="1295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486400" y="1600200"/>
            <a:ext cx="0" cy="38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181600" y="1676400"/>
            <a:ext cx="609600" cy="609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5172809" y="1946030"/>
            <a:ext cx="0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799992" y="1946031"/>
            <a:ext cx="0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979378" y="3317631"/>
            <a:ext cx="3810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615354" y="3320561"/>
            <a:ext cx="3810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/>
          <p:cNvCxnSpPr/>
          <p:nvPr/>
        </p:nvCxnSpPr>
        <p:spPr>
          <a:xfrm>
            <a:off x="5181600" y="3689838"/>
            <a:ext cx="0" cy="457200"/>
          </a:xfrm>
          <a:prstGeom prst="line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808785" y="3689838"/>
            <a:ext cx="0" cy="457200"/>
          </a:xfrm>
          <a:prstGeom prst="line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802923" y="2866292"/>
            <a:ext cx="0" cy="457200"/>
          </a:xfrm>
          <a:prstGeom prst="line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172808" y="2860430"/>
            <a:ext cx="0" cy="457200"/>
          </a:xfrm>
          <a:prstGeom prst="line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248400" y="3352800"/>
            <a:ext cx="0" cy="457200"/>
          </a:xfrm>
          <a:prstGeom prst="line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248400" y="3276600"/>
            <a:ext cx="0" cy="457200"/>
          </a:xfrm>
          <a:prstGeom prst="line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724400" y="3276600"/>
            <a:ext cx="0" cy="457200"/>
          </a:xfrm>
          <a:prstGeom prst="line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724400" y="3352800"/>
            <a:ext cx="0" cy="457200"/>
          </a:xfrm>
          <a:prstGeom prst="line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286500" y="33909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a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16669" y="334986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88977" y="3344008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FF00"/>
                </a:solidFill>
                <a:latin typeface="Comic Sans MS" pitchFamily="66" charset="0"/>
              </a:rPr>
              <a:t>3m</a:t>
            </a:r>
            <a:endParaRPr lang="en-GB" sz="1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58862" y="3346938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FF00"/>
                </a:solidFill>
                <a:latin typeface="Comic Sans MS" pitchFamily="66" charset="0"/>
              </a:rPr>
              <a:t>2m</a:t>
            </a:r>
            <a:endParaRPr lang="en-GB" sz="1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29908" y="362243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P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26369" y="3625361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Q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38092" y="2749061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T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38700" y="2743199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50877" y="4132384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3mg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94386" y="4144107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2mg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468208" y="2608384"/>
            <a:ext cx="2384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Sometimes you have to set up two equations with the information given, and combine them…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468208" y="1922584"/>
            <a:ext cx="2384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The heavier particle will move downwards, pulling the lighter one upwards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495800" y="4495800"/>
            <a:ext cx="13292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 smtClean="0">
                <a:latin typeface="Comic Sans MS" pitchFamily="66" charset="0"/>
              </a:rPr>
              <a:t>Equation using P</a:t>
            </a:r>
            <a:endParaRPr lang="en-GB" sz="1200" u="sng" dirty="0">
              <a:latin typeface="Comic Sans MS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010400" y="4495800"/>
            <a:ext cx="13837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 smtClean="0">
                <a:latin typeface="Comic Sans MS" pitchFamily="66" charset="0"/>
              </a:rPr>
              <a:t>Equation using Q</a:t>
            </a:r>
            <a:endParaRPr lang="en-GB" sz="1200" u="sng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800600" y="48006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8006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267200" y="5181600"/>
                <a:ext cx="15025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−2</m:t>
                      </m:r>
                      <m:r>
                        <a:rPr lang="en-GB" sz="1400" b="0" i="1" smtClean="0">
                          <a:latin typeface="Cambria Math"/>
                        </a:rPr>
                        <m:t>𝑚𝑔</m:t>
                      </m:r>
                      <m:r>
                        <a:rPr lang="en-GB" sz="1400" b="0" i="1" smtClean="0">
                          <a:latin typeface="Cambria Math"/>
                        </a:rPr>
                        <m:t>=2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181600"/>
                <a:ext cx="1502527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162800" y="48006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48006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629400" y="5181600"/>
                <a:ext cx="15025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3</m:t>
                      </m:r>
                      <m:r>
                        <a:rPr lang="en-GB" sz="1400" b="0" i="1" smtClean="0">
                          <a:latin typeface="Cambria Math"/>
                        </a:rPr>
                        <m:t>𝑚𝑔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=3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5181600"/>
                <a:ext cx="1502527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Arc 76"/>
          <p:cNvSpPr/>
          <p:nvPr/>
        </p:nvSpPr>
        <p:spPr>
          <a:xfrm>
            <a:off x="5410200" y="49530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/>
          <p:cNvSpPr txBox="1"/>
          <p:nvPr/>
        </p:nvSpPr>
        <p:spPr>
          <a:xfrm>
            <a:off x="5867400" y="4953000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9" name="Arc 78"/>
          <p:cNvSpPr/>
          <p:nvPr/>
        </p:nvSpPr>
        <p:spPr>
          <a:xfrm>
            <a:off x="7772400" y="49530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xtBox 79"/>
          <p:cNvSpPr txBox="1"/>
          <p:nvPr/>
        </p:nvSpPr>
        <p:spPr>
          <a:xfrm>
            <a:off x="8229600" y="4953000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Sub in values</a:t>
            </a:r>
            <a:endParaRPr lang="en-GB" sz="11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479930" y="1397977"/>
            <a:ext cx="2384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Draw a diagram with all the forces on…</a:t>
            </a:r>
            <a:endParaRPr lang="en-GB" sz="12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217377" y="5568462"/>
                <a:ext cx="15025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−2</m:t>
                      </m:r>
                      <m:r>
                        <a:rPr lang="en-GB" sz="1400" b="0" i="1" smtClean="0">
                          <a:latin typeface="Cambria Math"/>
                        </a:rPr>
                        <m:t>𝑚𝑔</m:t>
                      </m:r>
                      <m:r>
                        <a:rPr lang="en-GB" sz="1400" b="0" i="1" smtClean="0">
                          <a:latin typeface="Cambria Math"/>
                        </a:rPr>
                        <m:t>=2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377" y="5568462"/>
                <a:ext cx="1502527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4800600" y="5867400"/>
                <a:ext cx="15025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=2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  <m:r>
                        <a:rPr lang="en-GB" sz="1400" b="0" i="1" smtClean="0">
                          <a:latin typeface="Cambria Math"/>
                        </a:rPr>
                        <m:t>+2</m:t>
                      </m:r>
                      <m:r>
                        <a:rPr lang="en-GB" sz="1400" b="0" i="1" smtClean="0">
                          <a:latin typeface="Cambria Math"/>
                        </a:rPr>
                        <m:t>𝑚𝑔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867400"/>
                <a:ext cx="1502527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800600" y="6172200"/>
                <a:ext cx="25759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×1.96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×9.8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𝑚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6172200"/>
                <a:ext cx="2575962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4800600" y="6474023"/>
                <a:ext cx="11587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=23.52</m:t>
                      </m:r>
                      <m:r>
                        <a:rPr lang="en-GB" sz="14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6474023"/>
                <a:ext cx="1158715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Arc 85"/>
          <p:cNvSpPr/>
          <p:nvPr/>
        </p:nvSpPr>
        <p:spPr>
          <a:xfrm>
            <a:off x="5967046" y="5723792"/>
            <a:ext cx="539262" cy="334108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Arc 86"/>
          <p:cNvSpPr/>
          <p:nvPr/>
        </p:nvSpPr>
        <p:spPr>
          <a:xfrm>
            <a:off x="7051430" y="6016869"/>
            <a:ext cx="539262" cy="334108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Arc 87"/>
          <p:cNvSpPr/>
          <p:nvPr/>
        </p:nvSpPr>
        <p:spPr>
          <a:xfrm>
            <a:off x="7071946" y="6336323"/>
            <a:ext cx="539262" cy="334108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TextBox 88"/>
          <p:cNvSpPr txBox="1"/>
          <p:nvPr/>
        </p:nvSpPr>
        <p:spPr>
          <a:xfrm>
            <a:off x="6415454" y="5668108"/>
            <a:ext cx="9349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Rearrange to find T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464669" y="5943600"/>
            <a:ext cx="9349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g and a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485185" y="6289431"/>
            <a:ext cx="9349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Group up for m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841023" y="2365130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T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841631" y="2359268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T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5174378" y="1945809"/>
            <a:ext cx="0" cy="628380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803673" y="1946531"/>
            <a:ext cx="0" cy="628380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9525"/>
            <a:ext cx="828675" cy="117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6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85" grpId="0"/>
      <p:bldP spid="86" grpId="0" animBg="1"/>
      <p:bldP spid="87" grpId="0" animBg="1"/>
      <p:bldP spid="88" grpId="0" animBg="1"/>
      <p:bldP spid="89" grpId="0"/>
      <p:bldP spid="90" grpId="0"/>
      <p:bldP spid="9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2" y="1600200"/>
            <a:ext cx="3875314" cy="49638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solve problems involving connected particles by considering the particles separately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Particles P and Q, of masses 2m and 3m, are attached to the ends of a light inextensible string. The string passes over a small, smooth, fixed pulley and the masses hang with the string taut. 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Find the acceleration of each mass – 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1.96ms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-2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Find the tension in the string, in terms of m – 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23.52m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Find the force exerted on the pulley by the string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Find the distance travelled by Q in the first 4 seconds, assuming that P does not reach the pulley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Comment on any modelling assumptions used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3F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800600" y="1600200"/>
            <a:ext cx="1295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486400" y="1600200"/>
            <a:ext cx="0" cy="38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181600" y="1676400"/>
            <a:ext cx="609600" cy="609600"/>
          </a:xfrm>
          <a:prstGeom prst="ellips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5172809" y="1946030"/>
            <a:ext cx="0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799992" y="1946031"/>
            <a:ext cx="0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979378" y="3317631"/>
            <a:ext cx="3810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615354" y="3320561"/>
            <a:ext cx="3810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/>
          <p:cNvCxnSpPr/>
          <p:nvPr/>
        </p:nvCxnSpPr>
        <p:spPr>
          <a:xfrm>
            <a:off x="5181600" y="3689838"/>
            <a:ext cx="0" cy="457200"/>
          </a:xfrm>
          <a:prstGeom prst="line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808785" y="3689838"/>
            <a:ext cx="0" cy="457200"/>
          </a:xfrm>
          <a:prstGeom prst="line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802923" y="2866292"/>
            <a:ext cx="0" cy="457200"/>
          </a:xfrm>
          <a:prstGeom prst="line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172808" y="2860430"/>
            <a:ext cx="0" cy="457200"/>
          </a:xfrm>
          <a:prstGeom prst="line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248400" y="3352800"/>
            <a:ext cx="0" cy="457200"/>
          </a:xfrm>
          <a:prstGeom prst="line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248400" y="3276600"/>
            <a:ext cx="0" cy="457200"/>
          </a:xfrm>
          <a:prstGeom prst="line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724400" y="3276600"/>
            <a:ext cx="0" cy="457200"/>
          </a:xfrm>
          <a:prstGeom prst="line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724400" y="3352800"/>
            <a:ext cx="0" cy="457200"/>
          </a:xfrm>
          <a:prstGeom prst="line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286500" y="33909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a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16669" y="334986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88977" y="3344008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FF00"/>
                </a:solidFill>
                <a:latin typeface="Comic Sans MS" pitchFamily="66" charset="0"/>
              </a:rPr>
              <a:t>3m</a:t>
            </a:r>
            <a:endParaRPr lang="en-GB" sz="1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58862" y="3346938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FF00"/>
                </a:solidFill>
                <a:latin typeface="Comic Sans MS" pitchFamily="66" charset="0"/>
              </a:rPr>
              <a:t>2m</a:t>
            </a:r>
            <a:endParaRPr lang="en-GB" sz="1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29908" y="362243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P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26369" y="3625361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Q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38092" y="2749061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T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38700" y="2743199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50877" y="4132384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3mg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94386" y="4144107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2mg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841023" y="2365130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T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841631" y="2359268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T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5174378" y="1945809"/>
            <a:ext cx="0" cy="628380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803673" y="1946531"/>
            <a:ext cx="0" cy="628380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400800" y="1524000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The force on the pulley is the tension on both sides – these must be added together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791200" y="2362200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23.52m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419600" y="2362200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23.52m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934200" y="2514600"/>
            <a:ext cx="1617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23.52m + 23.52m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239000" y="2895600"/>
            <a:ext cx="949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= 47.04m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64" name="Arc 63"/>
          <p:cNvSpPr/>
          <p:nvPr/>
        </p:nvSpPr>
        <p:spPr>
          <a:xfrm>
            <a:off x="5181600" y="1678675"/>
            <a:ext cx="618699" cy="683525"/>
          </a:xfrm>
          <a:prstGeom prst="arc">
            <a:avLst>
              <a:gd name="adj1" fmla="val 10718163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5" name="Straight Connector 74"/>
          <p:cNvCxnSpPr/>
          <p:nvPr/>
        </p:nvCxnSpPr>
        <p:spPr>
          <a:xfrm>
            <a:off x="5182376" y="1971380"/>
            <a:ext cx="0" cy="628380"/>
          </a:xfrm>
          <a:prstGeom prst="line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5798023" y="1965277"/>
            <a:ext cx="0" cy="628380"/>
          </a:xfrm>
          <a:prstGeom prst="line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9525"/>
            <a:ext cx="828675" cy="117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5" grpId="0"/>
      <p:bldP spid="46" grpId="0"/>
      <p:bldP spid="47" grpId="0"/>
      <p:bldP spid="48" grpId="0"/>
      <p:bldP spid="55" grpId="0"/>
      <p:bldP spid="55" grpId="1"/>
      <p:bldP spid="56" grpId="0"/>
      <p:bldP spid="56" grpId="1"/>
      <p:bldP spid="63" grpId="0"/>
      <p:bldP spid="69" grpId="0"/>
      <p:bldP spid="70" grpId="0"/>
      <p:bldP spid="72" grpId="0"/>
      <p:bldP spid="73" grpId="0"/>
      <p:bldP spid="6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2" y="1600200"/>
            <a:ext cx="3875314" cy="49638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solve problems involving connected particles by considering the particles separately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Particles P and Q, of masses 2m and 3m, are attached to the ends of a light inextensible string. The string passes over a small, smooth, fixed pulley and the masses hang with the string taut. 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Find the acceleration of each mass – 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1.96ms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-2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Find the tension in the string, in terms of m – 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23.52m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Find the force exerted on the pulley by the string – 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47.04m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Find the distance travelled by Q in the first 4 seconds, assuming that P does not reach the pulley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Comment on any modelling assumptions used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3F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800600" y="1600200"/>
            <a:ext cx="1295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486400" y="1600200"/>
            <a:ext cx="0" cy="38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181600" y="1676400"/>
            <a:ext cx="609600" cy="609600"/>
          </a:xfrm>
          <a:prstGeom prst="ellips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5172809" y="1946030"/>
            <a:ext cx="0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799992" y="1946031"/>
            <a:ext cx="0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979378" y="3317631"/>
            <a:ext cx="3810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615354" y="3320561"/>
            <a:ext cx="3810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/>
          <p:cNvCxnSpPr/>
          <p:nvPr/>
        </p:nvCxnSpPr>
        <p:spPr>
          <a:xfrm>
            <a:off x="5181600" y="3689838"/>
            <a:ext cx="0" cy="457200"/>
          </a:xfrm>
          <a:prstGeom prst="line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808785" y="3689838"/>
            <a:ext cx="0" cy="457200"/>
          </a:xfrm>
          <a:prstGeom prst="line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802923" y="2866292"/>
            <a:ext cx="0" cy="457200"/>
          </a:xfrm>
          <a:prstGeom prst="line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172808" y="2860430"/>
            <a:ext cx="0" cy="457200"/>
          </a:xfrm>
          <a:prstGeom prst="line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248400" y="3352800"/>
            <a:ext cx="0" cy="457200"/>
          </a:xfrm>
          <a:prstGeom prst="line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248400" y="3276600"/>
            <a:ext cx="0" cy="457200"/>
          </a:xfrm>
          <a:prstGeom prst="line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724400" y="3276600"/>
            <a:ext cx="0" cy="457200"/>
          </a:xfrm>
          <a:prstGeom prst="line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724400" y="3352800"/>
            <a:ext cx="0" cy="457200"/>
          </a:xfrm>
          <a:prstGeom prst="line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286500" y="33909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a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16669" y="334986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88977" y="3344008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FF00"/>
                </a:solidFill>
                <a:latin typeface="Comic Sans MS" pitchFamily="66" charset="0"/>
              </a:rPr>
              <a:t>3m</a:t>
            </a:r>
            <a:endParaRPr lang="en-GB" sz="1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58862" y="3346938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FF00"/>
                </a:solidFill>
                <a:latin typeface="Comic Sans MS" pitchFamily="66" charset="0"/>
              </a:rPr>
              <a:t>2m</a:t>
            </a:r>
            <a:endParaRPr lang="en-GB" sz="1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29908" y="362243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P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26369" y="3625361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Q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38092" y="2749061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T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38700" y="2743199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50877" y="4132384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3mg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94386" y="4144107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2mg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5174378" y="1945809"/>
            <a:ext cx="0" cy="628380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803673" y="1946531"/>
            <a:ext cx="0" cy="628380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791200" y="2362200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23.52m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419600" y="2362200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23.52m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4" name="Arc 63"/>
          <p:cNvSpPr/>
          <p:nvPr/>
        </p:nvSpPr>
        <p:spPr>
          <a:xfrm>
            <a:off x="5181600" y="1678675"/>
            <a:ext cx="618699" cy="683525"/>
          </a:xfrm>
          <a:prstGeom prst="arc">
            <a:avLst>
              <a:gd name="adj1" fmla="val 10718163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5" name="Straight Connector 74"/>
          <p:cNvCxnSpPr/>
          <p:nvPr/>
        </p:nvCxnSpPr>
        <p:spPr>
          <a:xfrm>
            <a:off x="5182376" y="1971380"/>
            <a:ext cx="0" cy="628380"/>
          </a:xfrm>
          <a:prstGeom prst="line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5798023" y="1965277"/>
            <a:ext cx="0" cy="628380"/>
          </a:xfrm>
          <a:prstGeom prst="line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564574" y="1514901"/>
            <a:ext cx="25794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As P does not meet the pulley, we assume Q moves consistently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95800" y="4572000"/>
                <a:ext cx="5716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572000"/>
                <a:ext cx="571630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105400" y="4572000"/>
                <a:ext cx="6656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572000"/>
                <a:ext cx="665695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791200" y="4572000"/>
                <a:ext cx="587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4572000"/>
                <a:ext cx="587661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400800" y="4572000"/>
                <a:ext cx="8979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=1.96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4572000"/>
                <a:ext cx="897938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315200" y="4572000"/>
                <a:ext cx="633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4572000"/>
                <a:ext cx="633443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95800" y="4953000"/>
                <a:ext cx="1334531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𝑢𝑡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953000"/>
                <a:ext cx="1334531" cy="49564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495800" y="5486400"/>
                <a:ext cx="2197333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(4)+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(1.96)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(4)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486400"/>
                <a:ext cx="2197333" cy="495649"/>
              </a:xfrm>
              <a:prstGeom prst="rect">
                <a:avLst/>
              </a:prstGeom>
              <a:blipFill rotWithShape="1">
                <a:blip r:embed="rId8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495800" y="6096000"/>
                <a:ext cx="10349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=15.7</m:t>
                      </m:r>
                      <m:r>
                        <a:rPr lang="en-GB" sz="14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6096000"/>
                <a:ext cx="1034963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56"/>
          <p:cNvSpPr/>
          <p:nvPr/>
        </p:nvSpPr>
        <p:spPr>
          <a:xfrm>
            <a:off x="6477000" y="5257800"/>
            <a:ext cx="609600" cy="486508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7010400" y="5257800"/>
            <a:ext cx="9349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9" name="Arc 58"/>
          <p:cNvSpPr/>
          <p:nvPr/>
        </p:nvSpPr>
        <p:spPr>
          <a:xfrm>
            <a:off x="6477000" y="5791200"/>
            <a:ext cx="609600" cy="486508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7010400" y="5867400"/>
            <a:ext cx="9349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9525"/>
            <a:ext cx="828675" cy="117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5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49" grpId="0"/>
      <p:bldP spid="50" grpId="0"/>
      <p:bldP spid="51" grpId="0"/>
      <p:bldP spid="52" grpId="0"/>
      <p:bldP spid="8" grpId="0"/>
      <p:bldP spid="53" grpId="0"/>
      <p:bldP spid="54" grpId="0"/>
      <p:bldP spid="57" grpId="0" animBg="1"/>
      <p:bldP spid="58" grpId="0"/>
      <p:bldP spid="59" grpId="0" animBg="1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Dynamics of a Particle moving in a Straight </a:t>
            </a:r>
            <a:r>
              <a:rPr lang="en-GB" sz="3200" dirty="0">
                <a:latin typeface="Comic Sans MS" pitchFamily="66" charset="0"/>
              </a:rPr>
              <a:t>L</a:t>
            </a:r>
            <a:r>
              <a:rPr lang="en-GB" sz="3200" dirty="0" smtClean="0">
                <a:latin typeface="Comic Sans MS" pitchFamily="66" charset="0"/>
              </a:rPr>
              <a:t>ine</a:t>
            </a:r>
            <a:endParaRPr lang="en-GB" sz="32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1910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use Newton’s Laws and the formula F = ma to solve problems involving forces and acceleration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Before we start looking at question we need to go through some ‘basics’ that are essential for you to understand this chapter…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b="1" u="sng" dirty="0" smtClean="0">
                <a:latin typeface="Comic Sans MS" pitchFamily="66" charset="0"/>
              </a:rPr>
              <a:t>Newton’s second law of motion</a:t>
            </a: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“The force needed to accelerate a particle is equal to the product of the mass of the object and the acceleration required”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F = ma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Force is measured in </a:t>
            </a:r>
            <a:r>
              <a:rPr lang="en-GB" sz="1400" b="1" u="sng" dirty="0" err="1" smtClean="0">
                <a:latin typeface="Comic Sans MS" pitchFamily="66" charset="0"/>
              </a:rPr>
              <a:t>Newtons</a:t>
            </a:r>
            <a:r>
              <a:rPr lang="en-GB" sz="1400" dirty="0" smtClean="0">
                <a:latin typeface="Comic Sans MS" pitchFamily="66" charset="0"/>
              </a:rPr>
              <a:t> (N). A Newton is:</a:t>
            </a: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“The force that will cause a mass of 1kg to accelerate at 1ms</a:t>
            </a:r>
            <a:r>
              <a:rPr lang="en-GB" sz="1400" baseline="30000" dirty="0" smtClean="0">
                <a:latin typeface="Comic Sans MS" pitchFamily="66" charset="0"/>
              </a:rPr>
              <a:t>-2</a:t>
            </a:r>
            <a:r>
              <a:rPr lang="en-GB" sz="1400" dirty="0" smtClean="0">
                <a:latin typeface="Comic Sans MS" pitchFamily="66" charset="0"/>
              </a:rPr>
              <a:t>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0" y="1600200"/>
            <a:ext cx="426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1400" dirty="0" smtClean="0">
                <a:latin typeface="Comic Sans MS" pitchFamily="66" charset="0"/>
              </a:rPr>
              <a:t>You need to understand all the forces at work in various situations…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562600" y="2590800"/>
            <a:ext cx="1981200" cy="600456"/>
            <a:chOff x="5105400" y="2523744"/>
            <a:chExt cx="1981200" cy="600456"/>
          </a:xfrm>
        </p:grpSpPr>
        <p:sp>
          <p:nvSpPr>
            <p:cNvPr id="6" name="Rectangle 5"/>
            <p:cNvSpPr/>
            <p:nvPr/>
          </p:nvSpPr>
          <p:spPr>
            <a:xfrm>
              <a:off x="5105400" y="2895600"/>
              <a:ext cx="1981200" cy="2286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08" t="40993" r="21753" b="41111"/>
            <a:stretch/>
          </p:blipFill>
          <p:spPr>
            <a:xfrm>
              <a:off x="5562600" y="2523744"/>
              <a:ext cx="1085088" cy="361696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  <p:cxnSp>
        <p:nvCxnSpPr>
          <p:cNvPr id="11" name="Straight Arrow Connector 10"/>
          <p:cNvCxnSpPr/>
          <p:nvPr/>
        </p:nvCxnSpPr>
        <p:spPr>
          <a:xfrm>
            <a:off x="7086600" y="2743200"/>
            <a:ext cx="1143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15200" y="21336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Tension in string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5000" y="34290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 smtClean="0">
                <a:solidFill>
                  <a:srgbClr val="FF0000"/>
                </a:solidFill>
                <a:latin typeface="Comic Sans MS" pitchFamily="66" charset="0"/>
              </a:rPr>
              <a:t>Tension</a:t>
            </a:r>
            <a:endParaRPr lang="en-GB" sz="14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0" y="37338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If an object is being pulled along (for example by a string), then the force acting on the object is called the Tension</a:t>
            </a:r>
          </a:p>
          <a:p>
            <a:pPr algn="ctr"/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Tension = PULLING force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022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2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2" y="1600200"/>
            <a:ext cx="3875314" cy="49638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solve problems involving connected particles by considering the particles separately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Particles P and Q, of masses 2m and 3m, are attached to the ends of a light inextensible string. The string passes over a small, smooth, fixed pulley and the masses hang with the string taut. 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Find the acceleration of each mass – 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1.96ms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-2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Find the tension in the string, in terms of m – 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23.52m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Find the force exerted on the pulley by the string – 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47.04m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Find the distance travelled by Q in the first 4 seconds, assuming that P does not reach the pulley – 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15.7metres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Comment on any modelling assumptions used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3F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800600" y="1600200"/>
            <a:ext cx="1295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486400" y="1600200"/>
            <a:ext cx="0" cy="38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181600" y="1676400"/>
            <a:ext cx="609600" cy="609600"/>
          </a:xfrm>
          <a:prstGeom prst="ellips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5172809" y="1946030"/>
            <a:ext cx="0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799992" y="1946031"/>
            <a:ext cx="0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979378" y="3317631"/>
            <a:ext cx="3810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615354" y="3320561"/>
            <a:ext cx="3810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/>
          <p:cNvCxnSpPr/>
          <p:nvPr/>
        </p:nvCxnSpPr>
        <p:spPr>
          <a:xfrm>
            <a:off x="5181600" y="3689838"/>
            <a:ext cx="0" cy="457200"/>
          </a:xfrm>
          <a:prstGeom prst="line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808785" y="3689838"/>
            <a:ext cx="0" cy="457200"/>
          </a:xfrm>
          <a:prstGeom prst="line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802923" y="2866292"/>
            <a:ext cx="0" cy="457200"/>
          </a:xfrm>
          <a:prstGeom prst="line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172808" y="2860430"/>
            <a:ext cx="0" cy="457200"/>
          </a:xfrm>
          <a:prstGeom prst="line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248400" y="3352800"/>
            <a:ext cx="0" cy="457200"/>
          </a:xfrm>
          <a:prstGeom prst="line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248400" y="3276600"/>
            <a:ext cx="0" cy="457200"/>
          </a:xfrm>
          <a:prstGeom prst="line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724400" y="3276600"/>
            <a:ext cx="0" cy="457200"/>
          </a:xfrm>
          <a:prstGeom prst="line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724400" y="3352800"/>
            <a:ext cx="0" cy="457200"/>
          </a:xfrm>
          <a:prstGeom prst="line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286500" y="33909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a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16669" y="334986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88977" y="3344008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FF00"/>
                </a:solidFill>
                <a:latin typeface="Comic Sans MS" pitchFamily="66" charset="0"/>
              </a:rPr>
              <a:t>3m</a:t>
            </a:r>
            <a:endParaRPr lang="en-GB" sz="1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58862" y="3346938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FF00"/>
                </a:solidFill>
                <a:latin typeface="Comic Sans MS" pitchFamily="66" charset="0"/>
              </a:rPr>
              <a:t>2m</a:t>
            </a:r>
            <a:endParaRPr lang="en-GB" sz="1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29908" y="362243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P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26369" y="3625361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Q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38092" y="2749061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T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38700" y="2743199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50877" y="4132384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3mg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94386" y="4144107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2mg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5174378" y="1945809"/>
            <a:ext cx="0" cy="628380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803673" y="1946531"/>
            <a:ext cx="0" cy="628380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791200" y="2362200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23.52m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419600" y="2362200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23.52m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4" name="Arc 63"/>
          <p:cNvSpPr/>
          <p:nvPr/>
        </p:nvSpPr>
        <p:spPr>
          <a:xfrm>
            <a:off x="5181600" y="1678675"/>
            <a:ext cx="618699" cy="683525"/>
          </a:xfrm>
          <a:prstGeom prst="arc">
            <a:avLst>
              <a:gd name="adj1" fmla="val 10718163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5" name="Straight Connector 74"/>
          <p:cNvCxnSpPr/>
          <p:nvPr/>
        </p:nvCxnSpPr>
        <p:spPr>
          <a:xfrm>
            <a:off x="5182376" y="1971380"/>
            <a:ext cx="0" cy="628380"/>
          </a:xfrm>
          <a:prstGeom prst="line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5798023" y="1965277"/>
            <a:ext cx="0" cy="628380"/>
          </a:xfrm>
          <a:prstGeom prst="line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419600" y="4495800"/>
            <a:ext cx="411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Comment on the modelling assumptions used:</a:t>
            </a:r>
          </a:p>
          <a:p>
            <a:endParaRPr lang="en-GB" sz="1400" dirty="0" smtClean="0">
              <a:latin typeface="Comic Sans MS" pitchFamily="66" charset="0"/>
            </a:endParaRPr>
          </a:p>
          <a:p>
            <a:r>
              <a:rPr lang="en-GB" sz="1400" dirty="0" smtClean="0">
                <a:latin typeface="Comic Sans MS" pitchFamily="66" charset="0"/>
              </a:rPr>
              <a:t>Light string </a:t>
            </a: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 The string has no mass</a:t>
            </a:r>
          </a:p>
          <a:p>
            <a:endParaRPr lang="en-GB" sz="1400" dirty="0" smtClean="0">
              <a:latin typeface="Comic Sans MS" pitchFamily="66" charset="0"/>
              <a:sym typeface="Wingdings" pitchFamily="2" charset="2"/>
            </a:endParaRPr>
          </a:p>
          <a:p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Inextensible string  The particles move with the same acceleration</a:t>
            </a:r>
          </a:p>
          <a:p>
            <a:endParaRPr lang="en-GB" sz="1400" dirty="0" smtClean="0">
              <a:latin typeface="Comic Sans MS" pitchFamily="66" charset="0"/>
              <a:sym typeface="Wingdings" pitchFamily="2" charset="2"/>
            </a:endParaRPr>
          </a:p>
          <a:p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Smooth pulley – No Frictional force, tension equal on both sides</a:t>
            </a:r>
          </a:p>
          <a:p>
            <a:endParaRPr lang="en-GB" sz="1400" dirty="0">
              <a:latin typeface="Comic Sans MS" pitchFamily="66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9525"/>
            <a:ext cx="828675" cy="117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9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2" y="1600200"/>
            <a:ext cx="3875314" cy="496388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solve problems involving connected particles by considering the particles separately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Two particles A and B of masses 0.4kg and 0.8kg respectively are connected by a light inextensible string. Particle A lies on a rough horizontal table 4.5m from a small smooth fixed pulley which is attached to the end of the table. The string passes over the pulley and B hangs freely, with the string taut, 0.5m above the ground. The coefficient of friction between A and the table is 0.2. The system is released from rest. Find: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The acceleration of the system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The velocity at which B hits the ground 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The total distance travelled by A before it comes to rest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The force the string exerts on the pulley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3F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966648" y="2286000"/>
            <a:ext cx="2895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848600" y="2286000"/>
            <a:ext cx="13648" cy="22098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500048" y="1828800"/>
            <a:ext cx="762000" cy="457200"/>
          </a:xfrm>
          <a:prstGeom prst="rect">
            <a:avLst/>
          </a:prstGeom>
          <a:solidFill>
            <a:srgbClr val="00B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728648" y="1905000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786048" y="1905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6262048" y="1905000"/>
            <a:ext cx="1676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167048" y="2057400"/>
            <a:ext cx="0" cy="12192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938448" y="3276600"/>
            <a:ext cx="457200" cy="457200"/>
          </a:xfrm>
          <a:prstGeom prst="rect">
            <a:avLst/>
          </a:prstGeom>
          <a:solidFill>
            <a:srgbClr val="00B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7938448" y="3352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B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5881048" y="14478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81048" y="22860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119048" y="2057400"/>
            <a:ext cx="381000" cy="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167048" y="37338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262048" y="1905000"/>
            <a:ext cx="457200" cy="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5" idx="0"/>
          </p:cNvCxnSpPr>
          <p:nvPr/>
        </p:nvCxnSpPr>
        <p:spPr>
          <a:xfrm flipH="1">
            <a:off x="7481248" y="1905000"/>
            <a:ext cx="495300" cy="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8167048" y="2819400"/>
            <a:ext cx="0" cy="4572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5" idx="6"/>
          </p:cNvCxnSpPr>
          <p:nvPr/>
        </p:nvCxnSpPr>
        <p:spPr>
          <a:xfrm>
            <a:off x="8167048" y="2095500"/>
            <a:ext cx="0" cy="4953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700448" y="33528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700448" y="32004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6200000" flipH="1">
            <a:off x="5919148" y="27813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 flipH="1">
            <a:off x="5766748" y="27813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576248" y="25908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0.4g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862248" y="41148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0.8g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652448" y="3048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a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766412" y="3282287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a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167048" y="27432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T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167048" y="23622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T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14448" y="16002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T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28848" y="16002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T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652448" y="1219200"/>
            <a:ext cx="443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R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724400" y="1905000"/>
            <a:ext cx="443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F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086600" y="914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Draw a diagram and label all the forces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343400" y="342900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As we do not know the tension, we will have to set up and solve 2 equations for a</a:t>
            </a:r>
          </a:p>
          <a:p>
            <a:pPr algn="ctr"/>
            <a:r>
              <a:rPr lang="en-GB" sz="1200" dirty="0" smtClean="0">
                <a:latin typeface="Comic Sans MS" pitchFamily="66" charset="0"/>
                <a:sym typeface="Wingdings" pitchFamily="2" charset="2"/>
              </a:rPr>
              <a:t> Remember particle A will also be affected by friction – we need to know this first…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91000" y="45720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Find the normal reaction for A (so we can then find the frictional force)</a:t>
            </a:r>
          </a:p>
          <a:p>
            <a:pPr algn="ctr"/>
            <a:r>
              <a:rPr lang="en-GB" sz="1200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GB" sz="1200" dirty="0" smtClean="0">
                <a:latin typeface="Comic Sans MS" pitchFamily="66" charset="0"/>
              </a:rPr>
              <a:t>Resolve vertically for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419600" y="52578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2578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Arc 63"/>
          <p:cNvSpPr/>
          <p:nvPr/>
        </p:nvSpPr>
        <p:spPr>
          <a:xfrm>
            <a:off x="5334000" y="54102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5715000" y="5410200"/>
            <a:ext cx="99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Resolve vertically</a:t>
            </a:r>
            <a:endParaRPr lang="en-GB" sz="11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886200" y="5638800"/>
                <a:ext cx="18324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−0.4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=(0.4×0)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638800"/>
                <a:ext cx="1832489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419600" y="6019800"/>
                <a:ext cx="9275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=0.4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6019800"/>
                <a:ext cx="927562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Arc 67"/>
          <p:cNvSpPr/>
          <p:nvPr/>
        </p:nvSpPr>
        <p:spPr>
          <a:xfrm>
            <a:off x="5334000" y="57912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5791200" y="5867400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Rearrange…</a:t>
            </a:r>
            <a:endParaRPr lang="en-GB" sz="11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705600" y="5257800"/>
                <a:ext cx="10674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5257800"/>
                <a:ext cx="1067472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6705600" y="5638800"/>
                <a:ext cx="17910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=(0.2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×0.4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5638800"/>
                <a:ext cx="1791068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705600" y="6019800"/>
                <a:ext cx="12993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=0.08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6019800"/>
                <a:ext cx="1299330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Arc 73"/>
          <p:cNvSpPr/>
          <p:nvPr/>
        </p:nvSpPr>
        <p:spPr>
          <a:xfrm>
            <a:off x="8153400" y="54102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Arc 74"/>
          <p:cNvSpPr/>
          <p:nvPr/>
        </p:nvSpPr>
        <p:spPr>
          <a:xfrm>
            <a:off x="8153400" y="57912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extBox 76"/>
          <p:cNvSpPr txBox="1"/>
          <p:nvPr/>
        </p:nvSpPr>
        <p:spPr>
          <a:xfrm>
            <a:off x="8662916" y="5334000"/>
            <a:ext cx="45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569657" y="5867400"/>
            <a:ext cx="7267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Solve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495800" y="19050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0.08g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638800" y="1219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0.4g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7848600" y="4495800"/>
            <a:ext cx="1143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8458200" y="3733800"/>
            <a:ext cx="0" cy="762000"/>
          </a:xfrm>
          <a:prstGeom prst="line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8382000" y="39624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0.5m</a:t>
            </a:r>
            <a:endParaRPr lang="en-GB" sz="1400" dirty="0">
              <a:latin typeface="Comic Sans MS" pitchFamily="66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9525"/>
            <a:ext cx="828675" cy="117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21" grpId="0" animBg="1"/>
      <p:bldP spid="22" grpId="0"/>
      <p:bldP spid="50" grpId="0"/>
      <p:bldP spid="50" grpId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8" grpId="1"/>
      <p:bldP spid="58" grpId="2"/>
      <p:bldP spid="59" grpId="0"/>
      <p:bldP spid="59" grpId="1"/>
      <p:bldP spid="60" grpId="0"/>
      <p:bldP spid="63" grpId="0"/>
      <p:bldP spid="64" grpId="0" animBg="1"/>
      <p:bldP spid="65" grpId="0"/>
      <p:bldP spid="66" grpId="0"/>
      <p:bldP spid="67" grpId="0"/>
      <p:bldP spid="68" grpId="0" animBg="1"/>
      <p:bldP spid="69" grpId="0"/>
      <p:bldP spid="71" grpId="0"/>
      <p:bldP spid="72" grpId="0"/>
      <p:bldP spid="73" grpId="0"/>
      <p:bldP spid="74" grpId="0" animBg="1"/>
      <p:bldP spid="75" grpId="0" animBg="1"/>
      <p:bldP spid="77" grpId="0"/>
      <p:bldP spid="78" grpId="0"/>
      <p:bldP spid="79" grpId="0"/>
      <p:bldP spid="80" grpId="0"/>
      <p:bldP spid="8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2" y="1600200"/>
            <a:ext cx="3875314" cy="496388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solve problems involving connected particles by considering the particles separately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Two particles A and B of masses 0.4kg and 0.8kg respectively are connected by a light inextensible string. Particle A lies on a rough horizontal table 4.5m from a small smooth fixed pulley which is attached to the end of the table. The string passes over the pulley and B hangs freely, with the string taut, 0.5m above the ground. The coefficient of friction between A and the table is 0.2. The system is released from rest. Find: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The acceleration of the system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velocity at which B hits the ground 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The total distance travelled by A before it comes to rest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The force the string exerts on the pulley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3F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966648" y="2286000"/>
            <a:ext cx="2895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848600" y="2286000"/>
            <a:ext cx="13648" cy="22098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500048" y="1828800"/>
            <a:ext cx="762000" cy="457200"/>
          </a:xfrm>
          <a:prstGeom prst="rect">
            <a:avLst/>
          </a:prstGeom>
          <a:solidFill>
            <a:srgbClr val="00B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728648" y="1905000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786048" y="1905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6262048" y="1905000"/>
            <a:ext cx="1676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167048" y="2057400"/>
            <a:ext cx="0" cy="12192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938448" y="3276600"/>
            <a:ext cx="457200" cy="457200"/>
          </a:xfrm>
          <a:prstGeom prst="rect">
            <a:avLst/>
          </a:prstGeom>
          <a:solidFill>
            <a:srgbClr val="00B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7938448" y="3352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B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5881048" y="1447800"/>
            <a:ext cx="0" cy="381000"/>
          </a:xfrm>
          <a:prstGeom prst="line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81048" y="2286000"/>
            <a:ext cx="0" cy="381000"/>
          </a:xfrm>
          <a:prstGeom prst="line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119048" y="2057400"/>
            <a:ext cx="381000" cy="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167048" y="37338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262048" y="1905000"/>
            <a:ext cx="457200" cy="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5" idx="0"/>
          </p:cNvCxnSpPr>
          <p:nvPr/>
        </p:nvCxnSpPr>
        <p:spPr>
          <a:xfrm flipH="1">
            <a:off x="7481248" y="1905000"/>
            <a:ext cx="495300" cy="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8167048" y="2819400"/>
            <a:ext cx="0" cy="4572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5" idx="6"/>
          </p:cNvCxnSpPr>
          <p:nvPr/>
        </p:nvCxnSpPr>
        <p:spPr>
          <a:xfrm>
            <a:off x="8167048" y="2095500"/>
            <a:ext cx="0" cy="4953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700448" y="33528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700448" y="32004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6200000" flipH="1">
            <a:off x="5919148" y="27813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 flipH="1">
            <a:off x="5766748" y="27813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576248" y="25908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0.4g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862248" y="41148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0.8g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652448" y="30480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a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766412" y="3282287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a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167048" y="27432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T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167048" y="23622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T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14448" y="16002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T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28848" y="16002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T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086600" y="914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Draw a diagram and label all the forces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191000" y="33528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/>
              <a:buChar char="à"/>
            </a:pPr>
            <a:r>
              <a:rPr lang="en-GB" sz="1200" dirty="0" smtClean="0">
                <a:latin typeface="Comic Sans MS" pitchFamily="66" charset="0"/>
                <a:sym typeface="Wingdings" pitchFamily="2" charset="2"/>
              </a:rPr>
              <a:t>Now we have the frictional force, we can set up two equations for A and B</a:t>
            </a:r>
          </a:p>
          <a:p>
            <a:pPr marL="171450" indent="-171450" algn="ctr">
              <a:buFont typeface="Wingdings"/>
              <a:buChar char="à"/>
            </a:pPr>
            <a:r>
              <a:rPr lang="en-GB" sz="1200" dirty="0" smtClean="0">
                <a:latin typeface="Comic Sans MS" pitchFamily="66" charset="0"/>
                <a:sym typeface="Wingdings" pitchFamily="2" charset="2"/>
              </a:rPr>
              <a:t>As the particles are connected, resolving horizontally for A and vertically for B are equivalent…</a:t>
            </a:r>
            <a:endParaRPr lang="en-GB" sz="1200" dirty="0" smtClean="0">
              <a:latin typeface="Comic Sans MS" pitchFamily="66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495800" y="19050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0.08g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638800" y="1219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0.4g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034051" y="44958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u="sng" dirty="0" smtClean="0">
                <a:latin typeface="Comic Sans MS" pitchFamily="66" charset="0"/>
              </a:rPr>
              <a:t>Resolving horizontally for A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548651" y="4495800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u="sng" dirty="0" smtClean="0">
                <a:latin typeface="Comic Sans MS" pitchFamily="66" charset="0"/>
              </a:rPr>
              <a:t>Resolving vertically for </a:t>
            </a:r>
            <a:r>
              <a:rPr lang="en-GB" sz="1200" u="sng" dirty="0">
                <a:latin typeface="Comic Sans MS" pitchFamily="66" charset="0"/>
              </a:rPr>
              <a:t>B</a:t>
            </a:r>
            <a:endParaRPr lang="en-GB" sz="1200" u="sng" dirty="0" smtClean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567451" y="48768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451" y="48768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Arc 81"/>
          <p:cNvSpPr/>
          <p:nvPr/>
        </p:nvSpPr>
        <p:spPr>
          <a:xfrm>
            <a:off x="5100851" y="5029200"/>
            <a:ext cx="533400" cy="3048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extBox 82"/>
          <p:cNvSpPr txBox="1"/>
          <p:nvPr/>
        </p:nvSpPr>
        <p:spPr>
          <a:xfrm>
            <a:off x="5558051" y="4953000"/>
            <a:ext cx="99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Resolve horizontally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3881651" y="5181600"/>
                <a:ext cx="15730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−0.08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=0.4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651" y="5181600"/>
                <a:ext cx="1573059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082051" y="48768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051" y="48768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6472451" y="5181600"/>
                <a:ext cx="14736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0.8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=0.8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451" y="5181600"/>
                <a:ext cx="1473673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Arc 86"/>
          <p:cNvSpPr/>
          <p:nvPr/>
        </p:nvSpPr>
        <p:spPr>
          <a:xfrm>
            <a:off x="7709848" y="5029200"/>
            <a:ext cx="533400" cy="3048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TextBox 87"/>
          <p:cNvSpPr txBox="1"/>
          <p:nvPr/>
        </p:nvSpPr>
        <p:spPr>
          <a:xfrm>
            <a:off x="8167048" y="4953000"/>
            <a:ext cx="99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Resolve vertically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5638800" y="6272284"/>
                <a:ext cx="12472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0.72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=1.2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6272284"/>
                <a:ext cx="1247265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715000" y="6574107"/>
                <a:ext cx="91223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0.6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6574107"/>
                <a:ext cx="912237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5334000" y="5662684"/>
                <a:ext cx="15730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−0.08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=0.4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662684"/>
                <a:ext cx="1573059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5410200" y="5967484"/>
                <a:ext cx="14736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0.8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=0.8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5967484"/>
                <a:ext cx="1473673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TextBox 93"/>
          <p:cNvSpPr txBox="1"/>
          <p:nvPr/>
        </p:nvSpPr>
        <p:spPr>
          <a:xfrm>
            <a:off x="3886200" y="5646762"/>
            <a:ext cx="1600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Add the two equations together</a:t>
            </a:r>
          </a:p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The T’s cancel out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5" name="Arc 94"/>
          <p:cNvSpPr/>
          <p:nvPr/>
        </p:nvSpPr>
        <p:spPr>
          <a:xfrm>
            <a:off x="6629400" y="6400800"/>
            <a:ext cx="533400" cy="3048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TextBox 95"/>
          <p:cNvSpPr txBox="1"/>
          <p:nvPr/>
        </p:nvSpPr>
        <p:spPr>
          <a:xfrm>
            <a:off x="7010400" y="640080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Divide by 1.2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610600" y="32766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0.6g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486400" y="30480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0.6g</a:t>
            </a:r>
          </a:p>
        </p:txBody>
      </p:sp>
      <p:cxnSp>
        <p:nvCxnSpPr>
          <p:cNvPr id="99" name="Straight Connector 98"/>
          <p:cNvCxnSpPr/>
          <p:nvPr/>
        </p:nvCxnSpPr>
        <p:spPr>
          <a:xfrm>
            <a:off x="7848600" y="4495800"/>
            <a:ext cx="1143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8458200" y="3733800"/>
            <a:ext cx="0" cy="762000"/>
          </a:xfrm>
          <a:prstGeom prst="line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8382000" y="39624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0.5m</a:t>
            </a:r>
            <a:endParaRPr lang="en-GB" sz="1400" dirty="0">
              <a:latin typeface="Comic Sans MS" pitchFamily="66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9525"/>
            <a:ext cx="828675" cy="117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1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2" grpId="1"/>
      <p:bldP spid="53" grpId="0"/>
      <p:bldP spid="53" grpId="1"/>
      <p:bldP spid="54" grpId="0"/>
      <p:bldP spid="56" grpId="0"/>
      <p:bldP spid="79" grpId="0"/>
      <p:bldP spid="70" grpId="0"/>
      <p:bldP spid="76" grpId="0"/>
      <p:bldP spid="81" grpId="0"/>
      <p:bldP spid="82" grpId="0" animBg="1"/>
      <p:bldP spid="83" grpId="0"/>
      <p:bldP spid="84" grpId="0"/>
      <p:bldP spid="85" grpId="0"/>
      <p:bldP spid="86" grpId="0"/>
      <p:bldP spid="87" grpId="0" animBg="1"/>
      <p:bldP spid="88" grpId="0"/>
      <p:bldP spid="89" grpId="0"/>
      <p:bldP spid="91" grpId="0"/>
      <p:bldP spid="92" grpId="0"/>
      <p:bldP spid="93" grpId="0"/>
      <p:bldP spid="95" grpId="0" animBg="1"/>
      <p:bldP spid="96" grpId="0"/>
      <p:bldP spid="97" grpId="0"/>
      <p:bldP spid="9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2" y="1600200"/>
            <a:ext cx="3875314" cy="496388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solve problems involving connected particles by considering the particles separately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Two particles A and B of masses 0.4kg and 0.8kg respectively are connected by a light inextensible string. Particle A lies on a rough horizontal table 4.5m from a small smooth fixed pulley which is attached to the end of the table. The string passes over the pulley and B hangs freely, with the string taut, 0.5m above the ground. The coefficient of friction between A and the table is 0.2. The system is released from rest. Find: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The acceleration of the system – 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0.6g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velocity at which B hits the ground 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The total distance travelled by A before it comes to rest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The force the string exerts on the pulley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3F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966648" y="2286000"/>
            <a:ext cx="2895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848600" y="2286000"/>
            <a:ext cx="13648" cy="22098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500048" y="1828800"/>
            <a:ext cx="762000" cy="457200"/>
          </a:xfrm>
          <a:prstGeom prst="rect">
            <a:avLst/>
          </a:prstGeom>
          <a:solidFill>
            <a:srgbClr val="00B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728648" y="1905000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786048" y="1905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6262048" y="1905000"/>
            <a:ext cx="1676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167048" y="2057400"/>
            <a:ext cx="0" cy="12192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938448" y="3276600"/>
            <a:ext cx="457200" cy="457200"/>
          </a:xfrm>
          <a:prstGeom prst="rect">
            <a:avLst/>
          </a:prstGeom>
          <a:solidFill>
            <a:srgbClr val="00B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7938448" y="3352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B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5881048" y="1447800"/>
            <a:ext cx="0" cy="381000"/>
          </a:xfrm>
          <a:prstGeom prst="line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81048" y="2286000"/>
            <a:ext cx="0" cy="381000"/>
          </a:xfrm>
          <a:prstGeom prst="line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119048" y="2057400"/>
            <a:ext cx="381000" cy="0"/>
          </a:xfrm>
          <a:prstGeom prst="line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167048" y="3733800"/>
            <a:ext cx="0" cy="381000"/>
          </a:xfrm>
          <a:prstGeom prst="line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262048" y="1905000"/>
            <a:ext cx="457200" cy="0"/>
          </a:xfrm>
          <a:prstGeom prst="line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5" idx="0"/>
          </p:cNvCxnSpPr>
          <p:nvPr/>
        </p:nvCxnSpPr>
        <p:spPr>
          <a:xfrm flipH="1">
            <a:off x="7481248" y="1905000"/>
            <a:ext cx="495300" cy="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8167048" y="2819400"/>
            <a:ext cx="0" cy="457200"/>
          </a:xfrm>
          <a:prstGeom prst="line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5" idx="6"/>
          </p:cNvCxnSpPr>
          <p:nvPr/>
        </p:nvCxnSpPr>
        <p:spPr>
          <a:xfrm>
            <a:off x="8167048" y="2095500"/>
            <a:ext cx="0" cy="4953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700448" y="3352800"/>
            <a:ext cx="0" cy="381000"/>
          </a:xfrm>
          <a:prstGeom prst="line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700448" y="3200400"/>
            <a:ext cx="0" cy="381000"/>
          </a:xfrm>
          <a:prstGeom prst="line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6200000" flipH="1">
            <a:off x="5919148" y="2781300"/>
            <a:ext cx="0" cy="381000"/>
          </a:xfrm>
          <a:prstGeom prst="line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 flipH="1">
            <a:off x="5766748" y="2781300"/>
            <a:ext cx="0" cy="381000"/>
          </a:xfrm>
          <a:prstGeom prst="line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576248" y="25908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0.4g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862248" y="41148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0.8g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167048" y="27432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167048" y="23622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T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14448" y="16002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28848" y="16002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T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086600" y="914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Draw a diagram and label all the forces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191000" y="34290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/>
              <a:buChar char="à"/>
            </a:pPr>
            <a:r>
              <a:rPr lang="en-GB" sz="1200" dirty="0" smtClean="0">
                <a:latin typeface="Comic Sans MS" pitchFamily="66" charset="0"/>
                <a:sym typeface="Wingdings" pitchFamily="2" charset="2"/>
              </a:rPr>
              <a:t>We can use SUVAT to calculate the velocity of B as it hits the ground</a:t>
            </a:r>
            <a:endParaRPr lang="en-GB" sz="1200" dirty="0" smtClean="0">
              <a:latin typeface="Comic Sans MS" pitchFamily="66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495800" y="19050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0.08g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638800" y="1219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0.4g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610600" y="32766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0.6g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486400" y="30480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0.6g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7848600" y="4495800"/>
            <a:ext cx="1143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8458200" y="3733800"/>
            <a:ext cx="0" cy="762000"/>
          </a:xfrm>
          <a:prstGeom prst="line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8382000" y="39624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0.5m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19600" y="4038600"/>
                <a:ext cx="7818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=0.5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038600"/>
                <a:ext cx="78181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181600" y="4038600"/>
                <a:ext cx="6656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038600"/>
                <a:ext cx="665695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791200" y="4038600"/>
                <a:ext cx="587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4038600"/>
                <a:ext cx="587661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248400" y="4038600"/>
                <a:ext cx="91223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=0.6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038600"/>
                <a:ext cx="912237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086600" y="4038600"/>
                <a:ext cx="5595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4038600"/>
                <a:ext cx="559512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419600" y="4495800"/>
                <a:ext cx="13403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+2</m:t>
                      </m:r>
                      <m:r>
                        <a:rPr lang="en-GB" sz="1400" b="0" i="1" smtClean="0">
                          <a:latin typeface="Cambria Math"/>
                        </a:rPr>
                        <m:t>𝑎𝑠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495800"/>
                <a:ext cx="1340367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419600" y="4876800"/>
                <a:ext cx="20938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(0)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+2(0.6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)(0.5)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876800"/>
                <a:ext cx="2093843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419600" y="5257800"/>
                <a:ext cx="9995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=0.6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257800"/>
                <a:ext cx="999569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495800" y="5638800"/>
                <a:ext cx="13201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=2.42</m:t>
                      </m:r>
                      <m:r>
                        <a:rPr lang="en-GB" sz="14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638800"/>
                <a:ext cx="1320170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Arc 68"/>
          <p:cNvSpPr/>
          <p:nvPr/>
        </p:nvSpPr>
        <p:spPr>
          <a:xfrm>
            <a:off x="6248400" y="46482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/>
          <p:cNvSpPr txBox="1"/>
          <p:nvPr/>
        </p:nvSpPr>
        <p:spPr>
          <a:xfrm>
            <a:off x="6629400" y="472440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1" name="Arc 70"/>
          <p:cNvSpPr/>
          <p:nvPr/>
        </p:nvSpPr>
        <p:spPr>
          <a:xfrm>
            <a:off x="6248400" y="50292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Arc 71"/>
          <p:cNvSpPr/>
          <p:nvPr/>
        </p:nvSpPr>
        <p:spPr>
          <a:xfrm>
            <a:off x="6248400" y="54102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6705600" y="5105400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</a:t>
            </a:r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alculate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705600" y="5410200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Square root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9525"/>
            <a:ext cx="828675" cy="117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7" grpId="0"/>
      <p:bldP spid="65" grpId="0"/>
      <p:bldP spid="66" grpId="0"/>
      <p:bldP spid="67" grpId="0"/>
      <p:bldP spid="68" grpId="0"/>
      <p:bldP spid="46" grpId="0"/>
      <p:bldP spid="47" grpId="0"/>
      <p:bldP spid="52" grpId="0"/>
      <p:bldP spid="53" grpId="0"/>
      <p:bldP spid="69" grpId="0" animBg="1"/>
      <p:bldP spid="70" grpId="0"/>
      <p:bldP spid="71" grpId="0" animBg="1"/>
      <p:bldP spid="72" grpId="0" animBg="1"/>
      <p:bldP spid="73" grpId="0"/>
      <p:bldP spid="7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2" y="1600200"/>
            <a:ext cx="3875314" cy="496388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solve problems involving connected particles by considering the particles separately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Two particles A and B of masses 0.4kg and 0.8kg respectively are connected by a light inextensible string. Particle A lies on a rough horizontal table 4.5m from a small smooth fixed pulley which is attached to the end of the table. The string passes over the pulley and B hangs freely, with the string taut, 0.5m above the ground. The coefficient of friction between A and the table is 0.2. The system is released from rest. Find: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The acceleration of the system – 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0.6g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velocity at which B hits the </a:t>
            </a:r>
            <a:r>
              <a:rPr lang="en-GB" sz="1400" dirty="0" smtClean="0">
                <a:latin typeface="Comic Sans MS" pitchFamily="66" charset="0"/>
              </a:rPr>
              <a:t>ground – 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2.42ms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-1 </a:t>
            </a:r>
            <a:endParaRPr lang="en-GB" sz="1400" baseline="300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The total distance travelled by A before it comes to rest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The force the string exerts on the pulley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3F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966648" y="2286000"/>
            <a:ext cx="2895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848600" y="2286000"/>
            <a:ext cx="13648" cy="22098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500048" y="1828800"/>
            <a:ext cx="762000" cy="457200"/>
          </a:xfrm>
          <a:prstGeom prst="rect">
            <a:avLst/>
          </a:prstGeom>
          <a:solidFill>
            <a:srgbClr val="00B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728648" y="1905000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786048" y="1905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6262048" y="1905000"/>
            <a:ext cx="1676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167048" y="2057400"/>
            <a:ext cx="0" cy="12192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938448" y="3276600"/>
            <a:ext cx="457200" cy="457200"/>
          </a:xfrm>
          <a:prstGeom prst="rect">
            <a:avLst/>
          </a:prstGeom>
          <a:solidFill>
            <a:srgbClr val="00B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7938448" y="3352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B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5881048" y="1447800"/>
            <a:ext cx="0" cy="381000"/>
          </a:xfrm>
          <a:prstGeom prst="line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81048" y="2286000"/>
            <a:ext cx="0" cy="381000"/>
          </a:xfrm>
          <a:prstGeom prst="line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119048" y="2057400"/>
            <a:ext cx="381000" cy="0"/>
          </a:xfrm>
          <a:prstGeom prst="line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167048" y="3733800"/>
            <a:ext cx="0" cy="381000"/>
          </a:xfrm>
          <a:prstGeom prst="line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262048" y="1905000"/>
            <a:ext cx="457200" cy="0"/>
          </a:xfrm>
          <a:prstGeom prst="line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5" idx="0"/>
          </p:cNvCxnSpPr>
          <p:nvPr/>
        </p:nvCxnSpPr>
        <p:spPr>
          <a:xfrm flipH="1">
            <a:off x="7481248" y="1905000"/>
            <a:ext cx="495300" cy="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8167048" y="2819400"/>
            <a:ext cx="0" cy="457200"/>
          </a:xfrm>
          <a:prstGeom prst="line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5" idx="6"/>
          </p:cNvCxnSpPr>
          <p:nvPr/>
        </p:nvCxnSpPr>
        <p:spPr>
          <a:xfrm>
            <a:off x="8167048" y="2095500"/>
            <a:ext cx="0" cy="4953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700448" y="3352800"/>
            <a:ext cx="0" cy="381000"/>
          </a:xfrm>
          <a:prstGeom prst="line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700448" y="3200400"/>
            <a:ext cx="0" cy="381000"/>
          </a:xfrm>
          <a:prstGeom prst="line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6200000" flipH="1">
            <a:off x="5919148" y="2781300"/>
            <a:ext cx="0" cy="381000"/>
          </a:xfrm>
          <a:prstGeom prst="line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 flipH="1">
            <a:off x="5766748" y="2781300"/>
            <a:ext cx="0" cy="381000"/>
          </a:xfrm>
          <a:prstGeom prst="line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576248" y="25908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0.4g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862248" y="41148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0.8g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167048" y="27432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167048" y="23622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T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14448" y="16002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28848" y="16002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T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086600" y="914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Draw a diagram and label all the forces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495800" y="19050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0.08g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638800" y="1219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0.4g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610600" y="32766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0.6g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486400" y="30480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0.6g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7848600" y="4495800"/>
            <a:ext cx="1143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8458200" y="3733800"/>
            <a:ext cx="0" cy="762000"/>
          </a:xfrm>
          <a:prstGeom prst="line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8382000" y="39624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0.5m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34290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Particle A will travel 0.5m by the time B hits the floor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191000" y="3962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When B hits the floor, A will be moving at speed (the same as B as it hit the floor…) and will decelerate due to the frictional force…</a:t>
            </a:r>
          </a:p>
          <a:p>
            <a:pPr algn="ctr"/>
            <a:r>
              <a:rPr lang="en-GB" sz="1200" dirty="0" smtClean="0">
                <a:latin typeface="Comic Sans MS" pitchFamily="66" charset="0"/>
                <a:sym typeface="Wingdings" pitchFamily="2" charset="2"/>
              </a:rPr>
              <a:t> We need to know the deceleration of a…</a:t>
            </a:r>
            <a:endParaRPr lang="en-GB" sz="12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800600" y="48768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8768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Arc 76"/>
          <p:cNvSpPr/>
          <p:nvPr/>
        </p:nvSpPr>
        <p:spPr>
          <a:xfrm>
            <a:off x="5862850" y="5029200"/>
            <a:ext cx="53795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/>
          <p:cNvSpPr txBox="1"/>
          <p:nvPr/>
        </p:nvSpPr>
        <p:spPr>
          <a:xfrm>
            <a:off x="6400800" y="4953000"/>
            <a:ext cx="13761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Resolve horizontally for A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142096" y="5257800"/>
                <a:ext cx="19285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−0.08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=(0.4×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096" y="5257800"/>
                <a:ext cx="1928541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155744" y="5652448"/>
                <a:ext cx="15610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0−0.08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=0.4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744" y="5652448"/>
                <a:ext cx="1561068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Arc 82"/>
          <p:cNvSpPr/>
          <p:nvPr/>
        </p:nvSpPr>
        <p:spPr>
          <a:xfrm>
            <a:off x="5867400" y="5410200"/>
            <a:ext cx="53795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TextBox 83"/>
          <p:cNvSpPr txBox="1"/>
          <p:nvPr/>
        </p:nvSpPr>
        <p:spPr>
          <a:xfrm>
            <a:off x="6324600" y="5410200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 = 0 now as the string will be slack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4419600" y="6019800"/>
                <a:ext cx="10468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−0.2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6019800"/>
                <a:ext cx="1046890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Arc 85"/>
          <p:cNvSpPr/>
          <p:nvPr/>
        </p:nvSpPr>
        <p:spPr>
          <a:xfrm>
            <a:off x="5867400" y="5791200"/>
            <a:ext cx="53795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extBox 86"/>
          <p:cNvSpPr txBox="1"/>
          <p:nvPr/>
        </p:nvSpPr>
        <p:spPr>
          <a:xfrm>
            <a:off x="6400800" y="586740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Divide by 0.4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rot="5400000">
            <a:off x="5753100" y="2781300"/>
            <a:ext cx="0" cy="381000"/>
          </a:xfrm>
          <a:prstGeom prst="line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>
            <a:off x="5905500" y="2781300"/>
            <a:ext cx="0" cy="381000"/>
          </a:xfrm>
          <a:prstGeom prst="line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486400" y="30480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0.2g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9525"/>
            <a:ext cx="828675" cy="117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6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" grpId="0"/>
      <p:bldP spid="76" grpId="0"/>
      <p:bldP spid="77" grpId="0" animBg="1"/>
      <p:bldP spid="78" grpId="0"/>
      <p:bldP spid="81" grpId="0"/>
      <p:bldP spid="82" grpId="0"/>
      <p:bldP spid="83" grpId="0" animBg="1"/>
      <p:bldP spid="84" grpId="0"/>
      <p:bldP spid="85" grpId="0"/>
      <p:bldP spid="86" grpId="0" animBg="1"/>
      <p:bldP spid="87" grpId="0"/>
      <p:bldP spid="9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2" y="1600200"/>
            <a:ext cx="3875314" cy="496388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solve problems involving connected particles by considering the particles separately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Two particles A and B of masses 0.4kg and 0.8kg respectively are connected by a light inextensible string. Particle A lies on a rough horizontal table 4.5m from a small smooth fixed pulley which is attached to the end of the table. The string passes over the pulley and B hangs freely, with the string taut, 0.5m above the ground. The coefficient of friction between A and the table is 0.2. The system is released from rest. Find: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The acceleration of the system – 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0.6g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velocity at which B hits the </a:t>
            </a:r>
            <a:r>
              <a:rPr lang="en-GB" sz="1400" dirty="0" smtClean="0">
                <a:latin typeface="Comic Sans MS" pitchFamily="66" charset="0"/>
              </a:rPr>
              <a:t>ground – 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2.42ms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-1 </a:t>
            </a:r>
            <a:endParaRPr lang="en-GB" sz="1400" baseline="300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The total distance travelled by A before it comes to rest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The force the string exerts on the pulley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3F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966648" y="2286000"/>
            <a:ext cx="2895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848600" y="2286000"/>
            <a:ext cx="13648" cy="22098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500048" y="1828800"/>
            <a:ext cx="762000" cy="457200"/>
          </a:xfrm>
          <a:prstGeom prst="rect">
            <a:avLst/>
          </a:prstGeom>
          <a:solidFill>
            <a:srgbClr val="00B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728648" y="1905000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786048" y="1905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6262048" y="1905000"/>
            <a:ext cx="1676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167048" y="2057400"/>
            <a:ext cx="0" cy="12192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938448" y="3276600"/>
            <a:ext cx="457200" cy="457200"/>
          </a:xfrm>
          <a:prstGeom prst="rect">
            <a:avLst/>
          </a:prstGeom>
          <a:solidFill>
            <a:srgbClr val="00B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7938448" y="3352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B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5881048" y="1447800"/>
            <a:ext cx="0" cy="381000"/>
          </a:xfrm>
          <a:prstGeom prst="line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81048" y="2286000"/>
            <a:ext cx="0" cy="381000"/>
          </a:xfrm>
          <a:prstGeom prst="line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119048" y="2057400"/>
            <a:ext cx="381000" cy="0"/>
          </a:xfrm>
          <a:prstGeom prst="line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167048" y="3733800"/>
            <a:ext cx="0" cy="381000"/>
          </a:xfrm>
          <a:prstGeom prst="line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262048" y="1905000"/>
            <a:ext cx="457200" cy="0"/>
          </a:xfrm>
          <a:prstGeom prst="line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5" idx="0"/>
          </p:cNvCxnSpPr>
          <p:nvPr/>
        </p:nvCxnSpPr>
        <p:spPr>
          <a:xfrm flipH="1">
            <a:off x="7481248" y="1905000"/>
            <a:ext cx="495300" cy="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8167048" y="2819400"/>
            <a:ext cx="0" cy="457200"/>
          </a:xfrm>
          <a:prstGeom prst="line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5" idx="6"/>
          </p:cNvCxnSpPr>
          <p:nvPr/>
        </p:nvCxnSpPr>
        <p:spPr>
          <a:xfrm>
            <a:off x="8167048" y="2095500"/>
            <a:ext cx="0" cy="4953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700448" y="3352800"/>
            <a:ext cx="0" cy="381000"/>
          </a:xfrm>
          <a:prstGeom prst="line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700448" y="3200400"/>
            <a:ext cx="0" cy="381000"/>
          </a:xfrm>
          <a:prstGeom prst="line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576248" y="25908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0.4g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862248" y="41148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0.8g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167048" y="27432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167048" y="23622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T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14448" y="16002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28848" y="16002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T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086600" y="914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Draw a diagram and label all the forces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495800" y="19050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0.08g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638800" y="1219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0.4g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610600" y="32766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0.6g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7848600" y="4495800"/>
            <a:ext cx="1143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8458200" y="3733800"/>
            <a:ext cx="0" cy="762000"/>
          </a:xfrm>
          <a:prstGeom prst="line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8382000" y="39624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0.5m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34290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Now we can use SUVAT again to find the distance A travels before coming to rest…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 rot="5400000">
            <a:off x="5905500" y="2781300"/>
            <a:ext cx="0" cy="381000"/>
          </a:xfrm>
          <a:prstGeom prst="line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486400" y="30480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0.2g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rot="5400000">
            <a:off x="5753100" y="2781300"/>
            <a:ext cx="0" cy="381000"/>
          </a:xfrm>
          <a:prstGeom prst="line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267200" y="3962400"/>
                <a:ext cx="5716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962400"/>
                <a:ext cx="571630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800600" y="3962400"/>
                <a:ext cx="90133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=2.42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962400"/>
                <a:ext cx="901337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5638800" y="3962400"/>
                <a:ext cx="6615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962400"/>
                <a:ext cx="661591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172200" y="3962400"/>
                <a:ext cx="10468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=−0.2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3962400"/>
                <a:ext cx="1046890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7162800" y="3962400"/>
                <a:ext cx="5595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3962400"/>
                <a:ext cx="559512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191000" y="4419600"/>
                <a:ext cx="13403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+2</m:t>
                      </m:r>
                      <m:r>
                        <a:rPr lang="en-GB" sz="1400" b="0" i="1" smtClean="0">
                          <a:latin typeface="Cambria Math"/>
                        </a:rPr>
                        <m:t>𝑎𝑠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419600"/>
                <a:ext cx="1340367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191000" y="4800600"/>
                <a:ext cx="22533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2.42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+2(−0.2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)(</m:t>
                      </m:r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m:rPr>
                          <m:lit/>
                        </m:rP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800600"/>
                <a:ext cx="2253309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4267200" y="5181600"/>
                <a:ext cx="15300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0=5.88−3.92</m:t>
                      </m:r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181600"/>
                <a:ext cx="1530034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4267200" y="5562600"/>
                <a:ext cx="9355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=1.5</m:t>
                      </m:r>
                      <m:r>
                        <a:rPr lang="en-GB" sz="14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562600"/>
                <a:ext cx="935577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4267200" y="5943600"/>
                <a:ext cx="7993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=2</m:t>
                      </m:r>
                      <m:r>
                        <a:rPr lang="en-GB" sz="14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943600"/>
                <a:ext cx="799321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Arc 93"/>
          <p:cNvSpPr/>
          <p:nvPr/>
        </p:nvSpPr>
        <p:spPr>
          <a:xfrm>
            <a:off x="6172200" y="4572000"/>
            <a:ext cx="53795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TextBox 94"/>
          <p:cNvSpPr txBox="1"/>
          <p:nvPr/>
        </p:nvSpPr>
        <p:spPr>
          <a:xfrm>
            <a:off x="6629400" y="4572000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 (remember the initial velocity of A)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6" name="Arc 95"/>
          <p:cNvSpPr/>
          <p:nvPr/>
        </p:nvSpPr>
        <p:spPr>
          <a:xfrm>
            <a:off x="6172200" y="4953000"/>
            <a:ext cx="53795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Arc 96"/>
          <p:cNvSpPr/>
          <p:nvPr/>
        </p:nvSpPr>
        <p:spPr>
          <a:xfrm>
            <a:off x="5562600" y="5334000"/>
            <a:ext cx="53795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Arc 97"/>
          <p:cNvSpPr/>
          <p:nvPr/>
        </p:nvSpPr>
        <p:spPr>
          <a:xfrm>
            <a:off x="4953000" y="5715000"/>
            <a:ext cx="53795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TextBox 98"/>
          <p:cNvSpPr txBox="1"/>
          <p:nvPr/>
        </p:nvSpPr>
        <p:spPr>
          <a:xfrm>
            <a:off x="6705600" y="50292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019800" y="5334000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Rearrange to find s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410200" y="5715000"/>
            <a:ext cx="243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Remember to add on the 0.5m A has already travelled!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9525"/>
            <a:ext cx="828675" cy="117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2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91" grpId="0"/>
      <p:bldP spid="92" grpId="0"/>
      <p:bldP spid="93" grpId="0"/>
      <p:bldP spid="94" grpId="0" animBg="1"/>
      <p:bldP spid="95" grpId="0"/>
      <p:bldP spid="96" grpId="0" animBg="1"/>
      <p:bldP spid="97" grpId="0" animBg="1"/>
      <p:bldP spid="98" grpId="0" animBg="1"/>
      <p:bldP spid="99" grpId="0"/>
      <p:bldP spid="100" grpId="0"/>
      <p:bldP spid="10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2" y="1600200"/>
            <a:ext cx="3875314" cy="496388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solve problems involving connected particles by considering the particles separately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Two particles A and B of masses 0.4kg and 0.8kg respectively are connected by a light inextensible string. Particle A lies on a rough horizontal table 4.5m from a small smooth fixed pulley which is attached to the end of the table. The string passes over the pulley and B hangs freely, with the string taut, 0.5m above the ground. The coefficient of friction between A and the table is 0.2. The system is released from rest. Find: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The acceleration of the system – 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0.6g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velocity at which B hits the </a:t>
            </a:r>
            <a:r>
              <a:rPr lang="en-GB" sz="1400" dirty="0" smtClean="0">
                <a:latin typeface="Comic Sans MS" pitchFamily="66" charset="0"/>
              </a:rPr>
              <a:t>ground – 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2.42ms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-1 </a:t>
            </a:r>
            <a:endParaRPr lang="en-GB" sz="1400" baseline="300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The total distance travelled by A before it comes to rest – 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2m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The force the string exerts on the pulley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3F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966648" y="2286000"/>
            <a:ext cx="2895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848600" y="2286000"/>
            <a:ext cx="13648" cy="22098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500048" y="1828800"/>
            <a:ext cx="762000" cy="457200"/>
          </a:xfrm>
          <a:prstGeom prst="rect">
            <a:avLst/>
          </a:prstGeom>
          <a:solidFill>
            <a:srgbClr val="00B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728648" y="1905000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786048" y="1905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6262048" y="1905000"/>
            <a:ext cx="1676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167048" y="2057400"/>
            <a:ext cx="0" cy="12192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938448" y="3276600"/>
            <a:ext cx="457200" cy="457200"/>
          </a:xfrm>
          <a:prstGeom prst="rect">
            <a:avLst/>
          </a:prstGeom>
          <a:solidFill>
            <a:srgbClr val="00B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7938448" y="3352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B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5881048" y="14478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81048" y="22860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119048" y="2057400"/>
            <a:ext cx="381000" cy="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167048" y="37338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262048" y="1905000"/>
            <a:ext cx="457200" cy="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5" idx="0"/>
          </p:cNvCxnSpPr>
          <p:nvPr/>
        </p:nvCxnSpPr>
        <p:spPr>
          <a:xfrm flipH="1">
            <a:off x="7481248" y="1905000"/>
            <a:ext cx="495300" cy="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8167048" y="2819400"/>
            <a:ext cx="0" cy="4572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5" idx="6"/>
          </p:cNvCxnSpPr>
          <p:nvPr/>
        </p:nvCxnSpPr>
        <p:spPr>
          <a:xfrm>
            <a:off x="8167048" y="2095500"/>
            <a:ext cx="0" cy="4953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700448" y="33528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700448" y="32004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576248" y="25908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0.4g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862248" y="41148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0.8g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167048" y="27432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T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167048" y="23622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T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14448" y="16002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T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28848" y="16002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T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086600" y="1066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Draw a diagram and label all the forces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495800" y="19050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0.08g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638800" y="1219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0.4g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610600" y="32766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0.6g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7848600" y="4495800"/>
            <a:ext cx="1143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8458200" y="3733800"/>
            <a:ext cx="0" cy="762000"/>
          </a:xfrm>
          <a:prstGeom prst="line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8382000" y="39624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0.5m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486400" y="30480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0.6g</a:t>
            </a:r>
            <a:endParaRPr lang="en-GB" sz="1400" dirty="0">
              <a:latin typeface="Comic Sans MS" pitchFamily="6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flipH="1">
            <a:off x="5562600" y="2971800"/>
            <a:ext cx="533400" cy="0"/>
            <a:chOff x="5562600" y="2971800"/>
            <a:chExt cx="533400" cy="0"/>
          </a:xfrm>
        </p:grpSpPr>
        <p:cxnSp>
          <p:nvCxnSpPr>
            <p:cNvPr id="89" name="Straight Connector 88"/>
            <p:cNvCxnSpPr/>
            <p:nvPr/>
          </p:nvCxnSpPr>
          <p:spPr>
            <a:xfrm rot="5400000">
              <a:off x="5905500" y="2781300"/>
              <a:ext cx="0" cy="381000"/>
            </a:xfrm>
            <a:prstGeom prst="line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5753100" y="2781300"/>
              <a:ext cx="0" cy="381000"/>
            </a:xfrm>
            <a:prstGeom prst="line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4114800" y="33528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The two tensions are the forces acting on the pulley</a:t>
            </a:r>
          </a:p>
          <a:p>
            <a:pPr marL="171450" indent="-171450" algn="ctr">
              <a:buFont typeface="Wingdings"/>
              <a:buChar char="à"/>
            </a:pPr>
            <a:r>
              <a:rPr lang="en-GB" sz="1200" dirty="0" smtClean="0">
                <a:latin typeface="Comic Sans MS" pitchFamily="66" charset="0"/>
                <a:sym typeface="Wingdings" pitchFamily="2" charset="2"/>
              </a:rPr>
              <a:t>We first need to know the value of T, and we can use an equation from earlier to find it…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343400" y="4572000"/>
                <a:ext cx="15730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−0.08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=0.4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572000"/>
                <a:ext cx="1573059" cy="307777"/>
              </a:xfrm>
              <a:prstGeom prst="rect">
                <a:avLst/>
              </a:prstGeom>
              <a:blipFill rotWithShape="1">
                <a:blip r:embed="rId2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343400" y="4953000"/>
                <a:ext cx="19405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−0.08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=0.4</m:t>
                      </m:r>
                      <m:r>
                        <a:rPr lang="en-GB" sz="1400" b="0" i="0" smtClean="0">
                          <a:latin typeface="Cambria Math"/>
                        </a:rPr>
                        <m:t>(0.6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/>
                        </a:rPr>
                        <m:t>g</m:t>
                      </m:r>
                      <m:r>
                        <a:rPr lang="en-GB" sz="1400" b="0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953000"/>
                <a:ext cx="1940596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5029200" y="5334000"/>
                <a:ext cx="10049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=3.136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334000"/>
                <a:ext cx="1004955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Arc 75"/>
          <p:cNvSpPr/>
          <p:nvPr/>
        </p:nvSpPr>
        <p:spPr>
          <a:xfrm>
            <a:off x="5943600" y="4724400"/>
            <a:ext cx="53795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extBox 76"/>
          <p:cNvSpPr txBox="1"/>
          <p:nvPr/>
        </p:nvSpPr>
        <p:spPr>
          <a:xfrm>
            <a:off x="6400800" y="4648200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We worked out acceleration earlier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8" name="Arc 77"/>
          <p:cNvSpPr/>
          <p:nvPr/>
        </p:nvSpPr>
        <p:spPr>
          <a:xfrm>
            <a:off x="5943600" y="5105400"/>
            <a:ext cx="53795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TextBox 80"/>
          <p:cNvSpPr txBox="1"/>
          <p:nvPr/>
        </p:nvSpPr>
        <p:spPr>
          <a:xfrm>
            <a:off x="6477000" y="5181600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 T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086600" y="16002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3.136N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153400" y="23622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3.136N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9525"/>
            <a:ext cx="828675" cy="117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3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5" grpId="1"/>
      <p:bldP spid="57" grpId="0"/>
      <p:bldP spid="57" grpId="1"/>
      <p:bldP spid="66" grpId="0"/>
      <p:bldP spid="67" grpId="0"/>
      <p:bldP spid="75" grpId="0"/>
      <p:bldP spid="76" grpId="0" animBg="1"/>
      <p:bldP spid="77" grpId="0"/>
      <p:bldP spid="78" grpId="0" animBg="1"/>
      <p:bldP spid="81" grpId="0"/>
      <p:bldP spid="82" grpId="0"/>
      <p:bldP spid="8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48" y="1600201"/>
            <a:ext cx="3875314" cy="496388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solve problems involving connected particles by considering the particles separately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Two particles A and B of masses 0.4kg and 0.8kg respectively are connected by a light inextensible string. Particle A lies on a rough horizontal table 4.5m from a small smooth fixed pulley which is attached to the end of the table. The string passes over the pulley and B hangs freely, with the string taut, 0.5m above the ground. The coefficient of friction between A and the table is 0.2. The system is released from rest. Find: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The acceleration of the system – 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0.6g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velocity at which B hits the </a:t>
            </a:r>
            <a:r>
              <a:rPr lang="en-GB" sz="1400" dirty="0" smtClean="0">
                <a:latin typeface="Comic Sans MS" pitchFamily="66" charset="0"/>
              </a:rPr>
              <a:t>ground – 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2.42ms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-1 </a:t>
            </a:r>
            <a:endParaRPr lang="en-GB" sz="1400" baseline="300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The total distance travelled by A before it comes to rest – 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2m</a:t>
            </a: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The force the string exerts on the pulley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3F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966648" y="2286000"/>
            <a:ext cx="2895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848600" y="2286000"/>
            <a:ext cx="13648" cy="22098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500048" y="1828800"/>
            <a:ext cx="762000" cy="457200"/>
          </a:xfrm>
          <a:prstGeom prst="rect">
            <a:avLst/>
          </a:prstGeom>
          <a:solidFill>
            <a:srgbClr val="00B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728648" y="1905000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786048" y="1905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6262048" y="1905000"/>
            <a:ext cx="1676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167048" y="2057400"/>
            <a:ext cx="0" cy="12192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938448" y="3276600"/>
            <a:ext cx="457200" cy="457200"/>
          </a:xfrm>
          <a:prstGeom prst="rect">
            <a:avLst/>
          </a:prstGeom>
          <a:solidFill>
            <a:srgbClr val="00B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7938448" y="3352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B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5881048" y="14478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81048" y="22860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119048" y="2057400"/>
            <a:ext cx="381000" cy="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167048" y="37338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262048" y="1905000"/>
            <a:ext cx="457200" cy="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5" idx="0"/>
          </p:cNvCxnSpPr>
          <p:nvPr/>
        </p:nvCxnSpPr>
        <p:spPr>
          <a:xfrm flipH="1">
            <a:off x="7481248" y="1905000"/>
            <a:ext cx="495300" cy="0"/>
          </a:xfrm>
          <a:prstGeom prst="line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8167048" y="2819400"/>
            <a:ext cx="0" cy="4572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5" idx="6"/>
          </p:cNvCxnSpPr>
          <p:nvPr/>
        </p:nvCxnSpPr>
        <p:spPr>
          <a:xfrm>
            <a:off x="8167048" y="2095500"/>
            <a:ext cx="0" cy="495300"/>
          </a:xfrm>
          <a:prstGeom prst="line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700448" y="33528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700448" y="32004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576248" y="25908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0.4g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862248" y="41148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0.8g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167048" y="27432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T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14448" y="16002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T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086600" y="1066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Draw a diagram and label all the forces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495800" y="19050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0.08g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638800" y="1219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0.4g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610600" y="32766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0.6g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7848600" y="4495800"/>
            <a:ext cx="1143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8458200" y="3733800"/>
            <a:ext cx="0" cy="762000"/>
          </a:xfrm>
          <a:prstGeom prst="line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8382000" y="39624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0.5m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486400" y="30480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0.6g</a:t>
            </a:r>
            <a:endParaRPr lang="en-GB" sz="1400" dirty="0">
              <a:latin typeface="Comic Sans MS" pitchFamily="6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flipH="1">
            <a:off x="5562600" y="2971800"/>
            <a:ext cx="533400" cy="0"/>
            <a:chOff x="5562600" y="2971800"/>
            <a:chExt cx="533400" cy="0"/>
          </a:xfrm>
        </p:grpSpPr>
        <p:cxnSp>
          <p:nvCxnSpPr>
            <p:cNvPr id="89" name="Straight Connector 88"/>
            <p:cNvCxnSpPr/>
            <p:nvPr/>
          </p:nvCxnSpPr>
          <p:spPr>
            <a:xfrm rot="5400000">
              <a:off x="5905500" y="2781300"/>
              <a:ext cx="0" cy="381000"/>
            </a:xfrm>
            <a:prstGeom prst="line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5753100" y="2781300"/>
              <a:ext cx="0" cy="381000"/>
            </a:xfrm>
            <a:prstGeom prst="line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4114800" y="335280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The overall force on the pulley is the resultant of the two tensions</a:t>
            </a:r>
          </a:p>
          <a:p>
            <a:pPr algn="ctr"/>
            <a:r>
              <a:rPr lang="en-GB" sz="1200" dirty="0" smtClean="0">
                <a:latin typeface="Comic Sans MS" pitchFamily="66" charset="0"/>
                <a:sym typeface="Wingdings" pitchFamily="2" charset="2"/>
              </a:rPr>
              <a:t> Since they are acting at 90° to each other, the resultant will be at a 45° angle between them (effectively an angle bisector)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086600" y="16002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3.136N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153400" y="23622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3.136N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419600" y="4876800"/>
            <a:ext cx="1066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6200000" flipH="1">
            <a:off x="4953000" y="5410200"/>
            <a:ext cx="1066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86400" y="5181600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3.136N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572000" y="4572000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3.136N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flipH="1">
            <a:off x="4419600" y="4876800"/>
            <a:ext cx="1066800" cy="106680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c 28"/>
          <p:cNvSpPr/>
          <p:nvPr/>
        </p:nvSpPr>
        <p:spPr>
          <a:xfrm>
            <a:off x="5181600" y="4267200"/>
            <a:ext cx="914400" cy="914400"/>
          </a:xfrm>
          <a:prstGeom prst="arc">
            <a:avLst>
              <a:gd name="adj1" fmla="val 6677572"/>
              <a:gd name="adj2" fmla="val 9576734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5105400" y="5105400"/>
            <a:ext cx="47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45°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876800" y="4876800"/>
            <a:ext cx="47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45°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4419600" y="5943600"/>
            <a:ext cx="1066800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724400" y="5943600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>
                <a:latin typeface="Comic Sans MS" pitchFamily="66" charset="0"/>
              </a:rPr>
              <a:t>Opp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495800" y="5181600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>
                <a:latin typeface="Comic Sans MS" pitchFamily="66" charset="0"/>
              </a:rPr>
              <a:t>Hyp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486400" y="5486400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>
                <a:latin typeface="Comic Sans MS" pitchFamily="66" charset="0"/>
              </a:rPr>
              <a:t>Adj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477000" y="4724400"/>
                <a:ext cx="1186350" cy="501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𝐻𝑦𝑝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𝐴𝑑𝑗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𝐶𝑜𝑠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4724400"/>
                <a:ext cx="1186350" cy="501419"/>
              </a:xfrm>
              <a:prstGeom prst="rect">
                <a:avLst/>
              </a:prstGeom>
              <a:blipFill rotWithShape="1">
                <a:blip r:embed="rId2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6477000" y="5334000"/>
                <a:ext cx="1278875" cy="497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𝐻𝑦𝑝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3.136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𝐶𝑜𝑠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5334000"/>
                <a:ext cx="1278875" cy="497124"/>
              </a:xfrm>
              <a:prstGeom prst="rect">
                <a:avLst/>
              </a:prstGeom>
              <a:blipFill rotWithShape="1">
                <a:blip r:embed="rId3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6477000" y="6019800"/>
                <a:ext cx="12640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𝐻𝑦𝑝</m:t>
                      </m:r>
                      <m:r>
                        <a:rPr lang="en-GB" sz="1400" b="0" i="1" smtClean="0">
                          <a:latin typeface="Cambria Math"/>
                        </a:rPr>
                        <m:t>=4.43</m:t>
                      </m:r>
                      <m:r>
                        <a:rPr lang="en-GB" sz="14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6019800"/>
                <a:ext cx="1264000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6705600" y="6400800"/>
                <a:ext cx="10459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=8.87</m:t>
                      </m:r>
                      <m:r>
                        <a:rPr lang="en-GB" sz="14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6400800"/>
                <a:ext cx="1045992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Arc 95"/>
          <p:cNvSpPr/>
          <p:nvPr/>
        </p:nvSpPr>
        <p:spPr>
          <a:xfrm>
            <a:off x="7467600" y="5029200"/>
            <a:ext cx="533400" cy="6096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TextBox 96"/>
          <p:cNvSpPr txBox="1"/>
          <p:nvPr/>
        </p:nvSpPr>
        <p:spPr>
          <a:xfrm>
            <a:off x="7924800" y="510540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8" name="Arc 97"/>
          <p:cNvSpPr/>
          <p:nvPr/>
        </p:nvSpPr>
        <p:spPr>
          <a:xfrm>
            <a:off x="7467600" y="5638800"/>
            <a:ext cx="533400" cy="5334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TextBox 98"/>
          <p:cNvSpPr txBox="1"/>
          <p:nvPr/>
        </p:nvSpPr>
        <p:spPr>
          <a:xfrm>
            <a:off x="7924800" y="5486400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This will be the force from one part of the string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0" name="Arc 99"/>
          <p:cNvSpPr/>
          <p:nvPr/>
        </p:nvSpPr>
        <p:spPr>
          <a:xfrm>
            <a:off x="7467600" y="61722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TextBox 100"/>
          <p:cNvSpPr txBox="1"/>
          <p:nvPr/>
        </p:nvSpPr>
        <p:spPr>
          <a:xfrm>
            <a:off x="7915701" y="6172200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Double for the total!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038600" y="6257836"/>
            <a:ext cx="1981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Draw a diagram and show the resultant force</a:t>
            </a:r>
          </a:p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Then you use GCSE Trig!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114800" y="59436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F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9525"/>
            <a:ext cx="828675" cy="117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9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8" grpId="0"/>
      <p:bldP spid="29" grpId="0" animBg="1"/>
      <p:bldP spid="31" grpId="0"/>
      <p:bldP spid="86" grpId="0"/>
      <p:bldP spid="41" grpId="0"/>
      <p:bldP spid="88" grpId="0"/>
      <p:bldP spid="91" grpId="0"/>
      <p:bldP spid="42" grpId="0"/>
      <p:bldP spid="92" grpId="0"/>
      <p:bldP spid="93" grpId="0"/>
      <p:bldP spid="95" grpId="0"/>
      <p:bldP spid="96" grpId="0" animBg="1"/>
      <p:bldP spid="97" grpId="0"/>
      <p:bldP spid="98" grpId="0" animBg="1"/>
      <p:bldP spid="99" grpId="0"/>
      <p:bldP spid="100" grpId="0" animBg="1"/>
      <p:bldP spid="101" grpId="0"/>
      <p:bldP spid="10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>
            <a:endCxn id="31" idx="1"/>
          </p:cNvCxnSpPr>
          <p:nvPr/>
        </p:nvCxnSpPr>
        <p:spPr>
          <a:xfrm flipV="1">
            <a:off x="7162800" y="1111437"/>
            <a:ext cx="1111437" cy="641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48" y="1600201"/>
            <a:ext cx="3875314" cy="49638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solve problems involving connected particles by considering the particles separately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Two particles, P and Q, of masses 5kg and 10kg are connected by a light inextensible string. The string passes over a small smooth pulley which is fixed at the top of a plane inclined at an angle of 25° to the horizontal. P is resting on the plane and Q hangs freely with the string vertical and taut. The coefficient of friction between P and the plane is 0.2. 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Find the acceleration of the system</a:t>
            </a:r>
          </a:p>
          <a:p>
            <a:pPr algn="ctr"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Find the tension in the string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3F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267200" y="1371600"/>
            <a:ext cx="403860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67200" y="3581400"/>
            <a:ext cx="403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05800" y="1371600"/>
            <a:ext cx="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153400" y="34290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53400" y="3429000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27"/>
          <p:cNvSpPr/>
          <p:nvPr/>
        </p:nvSpPr>
        <p:spPr>
          <a:xfrm>
            <a:off x="3962400" y="3048000"/>
            <a:ext cx="914400" cy="914400"/>
          </a:xfrm>
          <a:prstGeom prst="arc">
            <a:avLst>
              <a:gd name="adj1" fmla="val 19894800"/>
              <a:gd name="adj2" fmla="val 44097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4800600" y="3276600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25˚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 rot="19855961">
            <a:off x="6714493" y="1644017"/>
            <a:ext cx="512688" cy="42105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8229600" y="10668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8529594" y="1219201"/>
            <a:ext cx="4806" cy="14477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8382000" y="2667000"/>
            <a:ext cx="3048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Connector 40"/>
          <p:cNvCxnSpPr/>
          <p:nvPr/>
        </p:nvCxnSpPr>
        <p:spPr>
          <a:xfrm>
            <a:off x="7086600" y="2057400"/>
            <a:ext cx="0" cy="14478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086600" y="2057400"/>
            <a:ext cx="685800" cy="114300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7086600" y="3124200"/>
            <a:ext cx="685800" cy="38100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rc 46"/>
          <p:cNvSpPr/>
          <p:nvPr/>
        </p:nvSpPr>
        <p:spPr>
          <a:xfrm>
            <a:off x="6629400" y="1524000"/>
            <a:ext cx="914400" cy="914400"/>
          </a:xfrm>
          <a:prstGeom prst="arc">
            <a:avLst>
              <a:gd name="adj1" fmla="val 3764379"/>
              <a:gd name="adj2" fmla="val 524563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7010400" y="2514600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25˚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05600" y="2667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5g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91400" y="2362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5gCos25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315200" y="3276600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5gSin25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H="1" flipV="1">
            <a:off x="6511159" y="1072055"/>
            <a:ext cx="346842" cy="604345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584142" y="917812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R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534400" y="3048000"/>
            <a:ext cx="0" cy="4125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305800" y="3429000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10g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781800" y="1676401"/>
            <a:ext cx="35384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P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382000" y="2667000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Q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8839200" y="27432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839200" y="25908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887296" y="2667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a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6995556" y="1100447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7126185" y="1026666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068392" y="87184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a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6293922" y="1979117"/>
            <a:ext cx="444335" cy="25344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024023" y="2127116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F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454148" y="1163235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T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556574" y="2063781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T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146331" y="3815256"/>
            <a:ext cx="4840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We will need to form 2 equations, one for each particle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For particle P, we need to calculate the frictional force first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Resolve perpendicular to find the normal reaction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800600" y="48768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8768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Arc 80"/>
          <p:cNvSpPr/>
          <p:nvPr/>
        </p:nvSpPr>
        <p:spPr>
          <a:xfrm>
            <a:off x="5634250" y="5029200"/>
            <a:ext cx="53795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TextBox 81"/>
          <p:cNvSpPr txBox="1"/>
          <p:nvPr/>
        </p:nvSpPr>
        <p:spPr>
          <a:xfrm>
            <a:off x="6172200" y="4953000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Resolve perpendicular for </a:t>
            </a:r>
            <a:r>
              <a:rPr lang="en-GB" sz="11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P</a:t>
            </a:r>
            <a:endParaRPr lang="en-GB" sz="11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886200" y="5257800"/>
                <a:ext cx="20426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−5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25=(5×0)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257800"/>
                <a:ext cx="2042610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800600" y="5638800"/>
                <a:ext cx="12739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25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638800"/>
                <a:ext cx="1273938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Arc 85"/>
          <p:cNvSpPr/>
          <p:nvPr/>
        </p:nvSpPr>
        <p:spPr>
          <a:xfrm>
            <a:off x="5791200" y="5410200"/>
            <a:ext cx="53795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extBox 86"/>
          <p:cNvSpPr txBox="1"/>
          <p:nvPr/>
        </p:nvSpPr>
        <p:spPr>
          <a:xfrm>
            <a:off x="6324600" y="5486400"/>
            <a:ext cx="914400" cy="269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0000FF"/>
                </a:solidFill>
                <a:latin typeface="Comic Sans MS" pitchFamily="66" charset="0"/>
              </a:rPr>
              <a:t>Rearrange</a:t>
            </a:r>
            <a:endParaRPr lang="en-GB" sz="11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211613" y="838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5gCos25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038600" y="1371600"/>
            <a:ext cx="2057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Comic Sans MS" pitchFamily="66" charset="0"/>
              </a:rPr>
              <a:t>Draw a diagram</a:t>
            </a:r>
          </a:p>
          <a:p>
            <a:pPr algn="ctr"/>
            <a:r>
              <a:rPr lang="en-GB" sz="1100" dirty="0" smtClean="0">
                <a:latin typeface="Comic Sans MS" pitchFamily="66" charset="0"/>
                <a:sym typeface="Wingdings" pitchFamily="2" charset="2"/>
              </a:rPr>
              <a:t> Remember to split the forces into parallel and perpendicular (where appropriate!)</a:t>
            </a:r>
            <a:endParaRPr lang="en-GB" sz="1100" dirty="0">
              <a:latin typeface="Comic Sans MS" pitchFamily="66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7191498" y="1471551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8534400" y="2262139"/>
            <a:ext cx="0" cy="4125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9525"/>
            <a:ext cx="828675" cy="117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6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31" grpId="0" animBg="1"/>
      <p:bldP spid="40" grpId="0" animBg="1"/>
      <p:bldP spid="47" grpId="0" animBg="1"/>
      <p:bldP spid="48" grpId="0"/>
      <p:bldP spid="49" grpId="0"/>
      <p:bldP spid="50" grpId="0"/>
      <p:bldP spid="50" grpId="1"/>
      <p:bldP spid="51" grpId="0"/>
      <p:bldP spid="55" grpId="0"/>
      <p:bldP spid="55" grpId="1"/>
      <p:bldP spid="55" grpId="2"/>
      <p:bldP spid="61" grpId="0"/>
      <p:bldP spid="62" grpId="0"/>
      <p:bldP spid="63" grpId="0"/>
      <p:bldP spid="66" grpId="0"/>
      <p:bldP spid="73" grpId="0"/>
      <p:bldP spid="76" grpId="0"/>
      <p:bldP spid="77" grpId="0"/>
      <p:bldP spid="78" grpId="0"/>
      <p:bldP spid="80" grpId="0"/>
      <p:bldP spid="81" grpId="0" animBg="1"/>
      <p:bldP spid="82" grpId="0"/>
      <p:bldP spid="83" grpId="0"/>
      <p:bldP spid="84" grpId="0"/>
      <p:bldP spid="86" grpId="0" animBg="1"/>
      <p:bldP spid="87" grpId="0"/>
      <p:bldP spid="8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>
            <a:endCxn id="31" idx="1"/>
          </p:cNvCxnSpPr>
          <p:nvPr/>
        </p:nvCxnSpPr>
        <p:spPr>
          <a:xfrm flipV="1">
            <a:off x="7162800" y="1111437"/>
            <a:ext cx="1111437" cy="641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48" y="1600201"/>
            <a:ext cx="3875314" cy="49638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solve problems involving connected particles by considering the particles separately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Two particles, P and Q, of masses 5kg and 10kg are connected by a light inextensible string. The string passes over a small smooth pulley which is fixed at the top of a plane inclined at an angle of 25° to the horizontal. P is resting on the plane and Q hangs freely with the string vertical and taut. The coefficient of friction between P and the plane is 0.2. 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Find the acceleration of the system</a:t>
            </a:r>
          </a:p>
          <a:p>
            <a:pPr algn="ctr"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Find the tension in the string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3F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267200" y="1371600"/>
            <a:ext cx="403860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67200" y="3581400"/>
            <a:ext cx="403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05800" y="1371600"/>
            <a:ext cx="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153400" y="34290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53400" y="3429000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27"/>
          <p:cNvSpPr/>
          <p:nvPr/>
        </p:nvSpPr>
        <p:spPr>
          <a:xfrm>
            <a:off x="3962400" y="3048000"/>
            <a:ext cx="914400" cy="914400"/>
          </a:xfrm>
          <a:prstGeom prst="arc">
            <a:avLst>
              <a:gd name="adj1" fmla="val 19894800"/>
              <a:gd name="adj2" fmla="val 44097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4800600" y="3276600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25˚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 rot="19855961">
            <a:off x="6714493" y="1644017"/>
            <a:ext cx="512688" cy="42105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8229600" y="10668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8529594" y="1219201"/>
            <a:ext cx="4806" cy="14477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8382000" y="2667000"/>
            <a:ext cx="3048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Connector 40"/>
          <p:cNvCxnSpPr/>
          <p:nvPr/>
        </p:nvCxnSpPr>
        <p:spPr>
          <a:xfrm>
            <a:off x="7086600" y="2057400"/>
            <a:ext cx="0" cy="14478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086600" y="2057400"/>
            <a:ext cx="685800" cy="1143000"/>
          </a:xfrm>
          <a:prstGeom prst="line">
            <a:avLst/>
          </a:prstGeom>
          <a:ln w="254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7086600" y="3124200"/>
            <a:ext cx="685800" cy="38100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rc 46"/>
          <p:cNvSpPr/>
          <p:nvPr/>
        </p:nvSpPr>
        <p:spPr>
          <a:xfrm>
            <a:off x="6629400" y="1524000"/>
            <a:ext cx="914400" cy="914400"/>
          </a:xfrm>
          <a:prstGeom prst="arc">
            <a:avLst>
              <a:gd name="adj1" fmla="val 3764379"/>
              <a:gd name="adj2" fmla="val 524563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7010400" y="2514600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25˚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05600" y="2667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5g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91400" y="2362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5gCos25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315200" y="3276600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5gSin25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H="1" flipV="1">
            <a:off x="6511159" y="1072055"/>
            <a:ext cx="346842" cy="604345"/>
          </a:xfrm>
          <a:prstGeom prst="line">
            <a:avLst/>
          </a:prstGeom>
          <a:ln w="254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8534400" y="3048000"/>
            <a:ext cx="0" cy="4125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305800" y="3429000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10g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781800" y="1676401"/>
            <a:ext cx="35384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P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382000" y="2667000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Q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8839200" y="27432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839200" y="25908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887296" y="2667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a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6995556" y="1100447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7126185" y="1026666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068392" y="87184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a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6293922" y="1979117"/>
            <a:ext cx="444335" cy="25344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024023" y="2127116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F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454148" y="1163235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T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556574" y="2063781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T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211613" y="838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5gCos25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038600" y="1371600"/>
            <a:ext cx="2057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Comic Sans MS" pitchFamily="66" charset="0"/>
              </a:rPr>
              <a:t>Draw a diagram</a:t>
            </a:r>
          </a:p>
          <a:p>
            <a:pPr algn="ctr"/>
            <a:r>
              <a:rPr lang="en-GB" sz="1100" dirty="0" smtClean="0">
                <a:latin typeface="Comic Sans MS" pitchFamily="66" charset="0"/>
                <a:sym typeface="Wingdings" pitchFamily="2" charset="2"/>
              </a:rPr>
              <a:t> Remember to split the forces into parallel and perpendicular (where appropriate!)</a:t>
            </a:r>
            <a:endParaRPr lang="en-GB" sz="1100" dirty="0">
              <a:latin typeface="Comic Sans MS" pitchFamily="66" charset="0"/>
            </a:endParaRPr>
          </a:p>
        </p:txBody>
      </p:sp>
      <p:sp>
        <p:nvSpPr>
          <p:cNvPr id="53" name="Arc 52"/>
          <p:cNvSpPr/>
          <p:nvPr/>
        </p:nvSpPr>
        <p:spPr>
          <a:xfrm>
            <a:off x="6019800" y="41148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6324600" y="4191000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 for particle P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191000" y="3962400"/>
                <a:ext cx="10674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962400"/>
                <a:ext cx="1067472" cy="307777"/>
              </a:xfrm>
              <a:prstGeom prst="rect">
                <a:avLst/>
              </a:prstGeom>
              <a:blipFill rotWithShape="1">
                <a:blip r:embed="rId2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191000" y="4343400"/>
                <a:ext cx="21374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=(0.2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25)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343400"/>
                <a:ext cx="2137445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191000" y="4724400"/>
                <a:ext cx="14469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25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724400"/>
                <a:ext cx="1446935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Arc 67"/>
          <p:cNvSpPr/>
          <p:nvPr/>
        </p:nvSpPr>
        <p:spPr>
          <a:xfrm>
            <a:off x="6019800" y="44958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6477000" y="45720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562600" y="2133600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gCos25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7191498" y="1471551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8534400" y="2262139"/>
            <a:ext cx="0" cy="4125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9525"/>
            <a:ext cx="828675" cy="117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7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53" grpId="0" animBg="1"/>
      <p:bldP spid="54" grpId="0"/>
      <p:bldP spid="57" grpId="0"/>
      <p:bldP spid="59" grpId="0"/>
      <p:bldP spid="67" grpId="0"/>
      <p:bldP spid="68" grpId="0" animBg="1"/>
      <p:bldP spid="69" grpId="0"/>
      <p:bldP spid="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Dynamics of a Particle moving in a Straight </a:t>
            </a:r>
            <a:r>
              <a:rPr lang="en-GB" sz="3200" dirty="0">
                <a:latin typeface="Comic Sans MS" pitchFamily="66" charset="0"/>
              </a:rPr>
              <a:t>L</a:t>
            </a:r>
            <a:r>
              <a:rPr lang="en-GB" sz="3200" dirty="0" smtClean="0">
                <a:latin typeface="Comic Sans MS" pitchFamily="66" charset="0"/>
              </a:rPr>
              <a:t>ine</a:t>
            </a:r>
            <a:endParaRPr lang="en-GB" sz="32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1910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use Newton’s Laws and the formula F = ma to solve problems involving forces and acceleration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Before we start looking at question we need to go through some ‘basics’ that are essential for you to understand this chapter…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b="1" u="sng" dirty="0" smtClean="0">
                <a:latin typeface="Comic Sans MS" pitchFamily="66" charset="0"/>
              </a:rPr>
              <a:t>Newton’s second law of motion</a:t>
            </a: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“The force needed to accelerate a particle is equal to the product of the mass of the object and the acceleration required”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F = ma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Force is measured in </a:t>
            </a:r>
            <a:r>
              <a:rPr lang="en-GB" sz="1400" b="1" u="sng" dirty="0" err="1" smtClean="0">
                <a:latin typeface="Comic Sans MS" pitchFamily="66" charset="0"/>
              </a:rPr>
              <a:t>Newtons</a:t>
            </a:r>
            <a:r>
              <a:rPr lang="en-GB" sz="1400" dirty="0" smtClean="0">
                <a:latin typeface="Comic Sans MS" pitchFamily="66" charset="0"/>
              </a:rPr>
              <a:t> (N). A Newton is:</a:t>
            </a: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“The force that will cause a mass of 1kg to accelerate at 1ms</a:t>
            </a:r>
            <a:r>
              <a:rPr lang="en-GB" sz="1400" baseline="30000" dirty="0" smtClean="0">
                <a:latin typeface="Comic Sans MS" pitchFamily="66" charset="0"/>
              </a:rPr>
              <a:t>-2</a:t>
            </a:r>
            <a:r>
              <a:rPr lang="en-GB" sz="1400" dirty="0" smtClean="0">
                <a:latin typeface="Comic Sans MS" pitchFamily="66" charset="0"/>
              </a:rPr>
              <a:t>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0" y="1600200"/>
            <a:ext cx="426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1400" dirty="0" smtClean="0">
                <a:latin typeface="Comic Sans MS" pitchFamily="66" charset="0"/>
              </a:rPr>
              <a:t>You need to understand all the forces at work in various situations…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562600" y="2590800"/>
            <a:ext cx="1981200" cy="600456"/>
            <a:chOff x="5105400" y="2523744"/>
            <a:chExt cx="1981200" cy="600456"/>
          </a:xfrm>
        </p:grpSpPr>
        <p:sp>
          <p:nvSpPr>
            <p:cNvPr id="6" name="Rectangle 5"/>
            <p:cNvSpPr/>
            <p:nvPr/>
          </p:nvSpPr>
          <p:spPr>
            <a:xfrm>
              <a:off x="5105400" y="2895600"/>
              <a:ext cx="1981200" cy="2286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08" t="40993" r="21753" b="41111"/>
            <a:stretch/>
          </p:blipFill>
          <p:spPr>
            <a:xfrm>
              <a:off x="5562600" y="2523744"/>
              <a:ext cx="1085088" cy="361696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  <p:cxnSp>
        <p:nvCxnSpPr>
          <p:cNvPr id="11" name="Straight Arrow Connector 10"/>
          <p:cNvCxnSpPr/>
          <p:nvPr/>
        </p:nvCxnSpPr>
        <p:spPr>
          <a:xfrm>
            <a:off x="4876800" y="2743200"/>
            <a:ext cx="1143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76800" y="23622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Thrust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5000" y="34290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 smtClean="0">
                <a:solidFill>
                  <a:srgbClr val="FF0000"/>
                </a:solidFill>
                <a:latin typeface="Comic Sans MS" pitchFamily="66" charset="0"/>
              </a:rPr>
              <a:t>Thrust</a:t>
            </a:r>
            <a:endParaRPr lang="en-GB" sz="14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00600" y="37338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If an object is being pushed along (for example by a rod), then the force acting on the object is called the Thrust (or sometimes compression)</a:t>
            </a:r>
          </a:p>
          <a:p>
            <a:pPr algn="ctr"/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Tension = PUSHING force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022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5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>
            <a:endCxn id="31" idx="1"/>
          </p:cNvCxnSpPr>
          <p:nvPr/>
        </p:nvCxnSpPr>
        <p:spPr>
          <a:xfrm flipV="1">
            <a:off x="7162800" y="1111437"/>
            <a:ext cx="1111437" cy="641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48" y="1600201"/>
            <a:ext cx="3875314" cy="49638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solve problems involving connected particles by considering the particles separately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Two particles, P and Q, of masses 5kg and 10kg are connected by a light inextensible string. The string passes over a small smooth pulley which is fixed at the top of a plane inclined at an angle of 25° to the horizontal. P is resting on the plane and Q hangs freely with the string vertical and taut. The coefficient of friction between P and the plane is 0.2. 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Find the acceleration of the system</a:t>
            </a:r>
          </a:p>
          <a:p>
            <a:pPr algn="ctr"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Find the tension in the string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3F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267200" y="1371600"/>
            <a:ext cx="403860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67200" y="3581400"/>
            <a:ext cx="403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05800" y="1371600"/>
            <a:ext cx="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153400" y="34290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53400" y="3429000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27"/>
          <p:cNvSpPr/>
          <p:nvPr/>
        </p:nvSpPr>
        <p:spPr>
          <a:xfrm>
            <a:off x="3962400" y="3048000"/>
            <a:ext cx="914400" cy="914400"/>
          </a:xfrm>
          <a:prstGeom prst="arc">
            <a:avLst>
              <a:gd name="adj1" fmla="val 19894800"/>
              <a:gd name="adj2" fmla="val 44097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4800600" y="3276600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25˚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 rot="19855961">
            <a:off x="6714493" y="1644017"/>
            <a:ext cx="512688" cy="42105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8229600" y="10668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8529594" y="1219201"/>
            <a:ext cx="4806" cy="14477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8382000" y="2667000"/>
            <a:ext cx="3048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Connector 40"/>
          <p:cNvCxnSpPr/>
          <p:nvPr/>
        </p:nvCxnSpPr>
        <p:spPr>
          <a:xfrm>
            <a:off x="7086600" y="2057400"/>
            <a:ext cx="0" cy="14478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086600" y="2057400"/>
            <a:ext cx="685800" cy="1143000"/>
          </a:xfrm>
          <a:prstGeom prst="line">
            <a:avLst/>
          </a:prstGeom>
          <a:ln w="254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7086600" y="3124200"/>
            <a:ext cx="685800" cy="38100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rc 46"/>
          <p:cNvSpPr/>
          <p:nvPr/>
        </p:nvSpPr>
        <p:spPr>
          <a:xfrm>
            <a:off x="6629400" y="1524000"/>
            <a:ext cx="914400" cy="914400"/>
          </a:xfrm>
          <a:prstGeom prst="arc">
            <a:avLst>
              <a:gd name="adj1" fmla="val 3764379"/>
              <a:gd name="adj2" fmla="val 524563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7010400" y="2514600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25˚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05600" y="2667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5g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91400" y="2362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5gCos25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315200" y="3276600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5gSin25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H="1" flipV="1">
            <a:off x="6511159" y="1072055"/>
            <a:ext cx="346842" cy="604345"/>
          </a:xfrm>
          <a:prstGeom prst="line">
            <a:avLst/>
          </a:prstGeom>
          <a:ln w="254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7191498" y="1471551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8534400" y="2262139"/>
            <a:ext cx="0" cy="4125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8534400" y="3048000"/>
            <a:ext cx="0" cy="4125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305800" y="3429000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10g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781800" y="1676401"/>
            <a:ext cx="35384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P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382000" y="2667000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Q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8839200" y="27432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839200" y="25908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887296" y="2667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a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6995556" y="1100447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7126185" y="1026666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068392" y="87184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a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6293922" y="1979117"/>
            <a:ext cx="444335" cy="25344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454148" y="1163235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T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556574" y="2063781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T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211613" y="838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5gCos25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038600" y="1371600"/>
            <a:ext cx="2057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Comic Sans MS" pitchFamily="66" charset="0"/>
              </a:rPr>
              <a:t>Draw a diagram</a:t>
            </a:r>
          </a:p>
          <a:p>
            <a:pPr algn="ctr"/>
            <a:r>
              <a:rPr lang="en-GB" sz="1100" dirty="0" smtClean="0">
                <a:latin typeface="Comic Sans MS" pitchFamily="66" charset="0"/>
                <a:sym typeface="Wingdings" pitchFamily="2" charset="2"/>
              </a:rPr>
              <a:t> Remember to split the forces into parallel and perpendicular (where appropriate!)</a:t>
            </a:r>
            <a:endParaRPr lang="en-GB" sz="1100" dirty="0">
              <a:latin typeface="Comic Sans MS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562600" y="2133600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gCos25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146331" y="3815256"/>
            <a:ext cx="4840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Now we can form 2 equations using P and Q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114800" y="4191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 smtClean="0">
                <a:latin typeface="Comic Sans MS" pitchFamily="66" charset="0"/>
              </a:rPr>
              <a:t>Equation for P</a:t>
            </a:r>
          </a:p>
          <a:p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 Resolve Parallel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684579" y="4191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 smtClean="0">
                <a:latin typeface="Comic Sans MS" pitchFamily="66" charset="0"/>
              </a:rPr>
              <a:t>Equation for Q</a:t>
            </a:r>
          </a:p>
          <a:p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 Resolve Vertically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954517" y="47244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517" y="47244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/>
          <p:cNvSpPr txBox="1"/>
          <p:nvPr/>
        </p:nvSpPr>
        <p:spPr>
          <a:xfrm>
            <a:off x="5029200" y="4648200"/>
            <a:ext cx="10746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Resolve Parallel for </a:t>
            </a:r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P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954517" y="5105400"/>
                <a:ext cx="24608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25−5</m:t>
                      </m:r>
                      <m:r>
                        <a:rPr lang="en-GB" sz="1400" b="0" i="1" smtClean="0">
                          <a:latin typeface="Cambria Math"/>
                        </a:rPr>
                        <m:t>𝑔𝑆𝑖𝑛</m:t>
                      </m:r>
                      <m:r>
                        <a:rPr lang="en-GB" sz="1400" b="0" i="1" smtClean="0">
                          <a:latin typeface="Cambria Math"/>
                        </a:rPr>
                        <m:t>25=5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517" y="5105400"/>
                <a:ext cx="2460866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6676696" y="47244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696" y="47244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6676696" y="5105400"/>
                <a:ext cx="13999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10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=10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696" y="5105400"/>
                <a:ext cx="1399935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Arc 85"/>
          <p:cNvSpPr/>
          <p:nvPr/>
        </p:nvSpPr>
        <p:spPr>
          <a:xfrm>
            <a:off x="7693572" y="4876800"/>
            <a:ext cx="53795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extBox 86"/>
          <p:cNvSpPr txBox="1"/>
          <p:nvPr/>
        </p:nvSpPr>
        <p:spPr>
          <a:xfrm>
            <a:off x="8226972" y="4724400"/>
            <a:ext cx="914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006600"/>
                </a:solidFill>
                <a:latin typeface="Comic Sans MS" pitchFamily="66" charset="0"/>
                <a:sym typeface="Wingdings" pitchFamily="2" charset="2"/>
              </a:rPr>
              <a:t>Resolve Vertically for Q</a:t>
            </a:r>
            <a:endParaRPr lang="en-GB" sz="1100" baseline="-25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3962400" y="5562600"/>
                <a:ext cx="24608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25−5</m:t>
                      </m:r>
                      <m:r>
                        <a:rPr lang="en-GB" sz="1400" b="0" i="1" smtClean="0">
                          <a:latin typeface="Cambria Math"/>
                        </a:rPr>
                        <m:t>𝑔𝑆𝑖𝑛</m:t>
                      </m:r>
                      <m:r>
                        <a:rPr lang="en-GB" sz="1400" b="0" i="1" smtClean="0">
                          <a:latin typeface="Cambria Math"/>
                        </a:rPr>
                        <m:t>25=5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562600"/>
                <a:ext cx="2460866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3962400" y="5867400"/>
                <a:ext cx="13999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10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=10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867400"/>
                <a:ext cx="1399935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3962400" y="6248400"/>
                <a:ext cx="27613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10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25−5</m:t>
                      </m:r>
                      <m:r>
                        <a:rPr lang="en-GB" sz="1400" b="0" i="1" smtClean="0">
                          <a:latin typeface="Cambria Math"/>
                        </a:rPr>
                        <m:t>𝑔𝑆𝑖𝑛</m:t>
                      </m:r>
                      <m:r>
                        <a:rPr lang="en-GB" sz="1400" b="0" i="1" smtClean="0">
                          <a:latin typeface="Cambria Math"/>
                        </a:rPr>
                        <m:t>25=15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6248400"/>
                <a:ext cx="2761333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5604641" y="6550223"/>
                <a:ext cx="8979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4</m:t>
                      </m:r>
                      <m:r>
                        <a:rPr lang="en-GB" sz="1400" b="0" i="1" smtClean="0">
                          <a:latin typeface="Cambria Math"/>
                        </a:rPr>
                        <m:t>.56=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641" y="6550223"/>
                <a:ext cx="897938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Arc 93"/>
          <p:cNvSpPr/>
          <p:nvPr/>
        </p:nvSpPr>
        <p:spPr>
          <a:xfrm>
            <a:off x="6479628" y="6379779"/>
            <a:ext cx="522889" cy="333704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TextBox 94"/>
          <p:cNvSpPr txBox="1"/>
          <p:nvPr/>
        </p:nvSpPr>
        <p:spPr>
          <a:xfrm>
            <a:off x="6934200" y="64008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Solve for a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400800" y="5715000"/>
            <a:ext cx="2154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Add the equations together</a:t>
            </a:r>
          </a:p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The T’s cancel out!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4038600" y="5486400"/>
            <a:ext cx="4495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9525"/>
            <a:ext cx="828675" cy="117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6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1" grpId="0"/>
      <p:bldP spid="66" grpId="0"/>
      <p:bldP spid="73" grpId="0"/>
      <p:bldP spid="77" grpId="0"/>
      <p:bldP spid="78" grpId="0"/>
      <p:bldP spid="72" grpId="0"/>
      <p:bldP spid="55" grpId="0"/>
      <p:bldP spid="80" grpId="0"/>
      <p:bldP spid="82" grpId="0"/>
      <p:bldP spid="83" grpId="0"/>
      <p:bldP spid="84" grpId="0"/>
      <p:bldP spid="85" grpId="0"/>
      <p:bldP spid="86" grpId="0" animBg="1"/>
      <p:bldP spid="87" grpId="0"/>
      <p:bldP spid="90" grpId="0"/>
      <p:bldP spid="91" grpId="0"/>
      <p:bldP spid="92" grpId="0"/>
      <p:bldP spid="93" grpId="0"/>
      <p:bldP spid="94" grpId="0" animBg="1"/>
      <p:bldP spid="9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>
            <a:endCxn id="31" idx="1"/>
          </p:cNvCxnSpPr>
          <p:nvPr/>
        </p:nvCxnSpPr>
        <p:spPr>
          <a:xfrm flipV="1">
            <a:off x="7162800" y="1111437"/>
            <a:ext cx="1111437" cy="641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48" y="1600201"/>
            <a:ext cx="3875314" cy="49638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solve problems involving connected particles by considering the particles separately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Two particles, P and Q, of masses 5kg and 10kg are connected by a light inextensible string. The string passes over a small smooth pulley which is fixed at the top of a plane inclined at an angle of 25° to the horizontal. P is resting on the plane and Q hangs freely with the string vertical and taut. The coefficient of friction between P and the plane is 0.2. 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Find the acceleration of the system – 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4.56ms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-2</a:t>
            </a:r>
          </a:p>
          <a:p>
            <a:pPr algn="ctr"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Find the tension in the string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3F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267200" y="1371600"/>
            <a:ext cx="403860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67200" y="3581400"/>
            <a:ext cx="403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05800" y="1371600"/>
            <a:ext cx="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153400" y="34290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53400" y="3429000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27"/>
          <p:cNvSpPr/>
          <p:nvPr/>
        </p:nvSpPr>
        <p:spPr>
          <a:xfrm>
            <a:off x="3962400" y="3048000"/>
            <a:ext cx="914400" cy="914400"/>
          </a:xfrm>
          <a:prstGeom prst="arc">
            <a:avLst>
              <a:gd name="adj1" fmla="val 19894800"/>
              <a:gd name="adj2" fmla="val 44097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4800600" y="3276600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25˚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 rot="19855961">
            <a:off x="6714493" y="1644017"/>
            <a:ext cx="512688" cy="42105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8229600" y="10668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8529594" y="1219201"/>
            <a:ext cx="4806" cy="14477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8382000" y="2667000"/>
            <a:ext cx="3048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Connector 40"/>
          <p:cNvCxnSpPr/>
          <p:nvPr/>
        </p:nvCxnSpPr>
        <p:spPr>
          <a:xfrm>
            <a:off x="7086600" y="2057400"/>
            <a:ext cx="0" cy="14478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086600" y="2057400"/>
            <a:ext cx="685800" cy="1143000"/>
          </a:xfrm>
          <a:prstGeom prst="line">
            <a:avLst/>
          </a:prstGeom>
          <a:ln w="254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7086600" y="3124200"/>
            <a:ext cx="685800" cy="381000"/>
          </a:xfrm>
          <a:prstGeom prst="line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rc 46"/>
          <p:cNvSpPr/>
          <p:nvPr/>
        </p:nvSpPr>
        <p:spPr>
          <a:xfrm>
            <a:off x="6629400" y="1524000"/>
            <a:ext cx="914400" cy="914400"/>
          </a:xfrm>
          <a:prstGeom prst="arc">
            <a:avLst>
              <a:gd name="adj1" fmla="val 3764379"/>
              <a:gd name="adj2" fmla="val 524563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7010400" y="2514600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25˚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05600" y="2667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5g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91400" y="2362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5gCos25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315200" y="3276600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5gSin25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H="1" flipV="1">
            <a:off x="6511159" y="1072055"/>
            <a:ext cx="346842" cy="604345"/>
          </a:xfrm>
          <a:prstGeom prst="line">
            <a:avLst/>
          </a:prstGeom>
          <a:ln w="254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8534400" y="3048000"/>
            <a:ext cx="0" cy="412564"/>
          </a:xfrm>
          <a:prstGeom prst="line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305800" y="3429000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6600"/>
                </a:solidFill>
                <a:latin typeface="Comic Sans MS" pitchFamily="66" charset="0"/>
              </a:rPr>
              <a:t>10g</a:t>
            </a:r>
            <a:endParaRPr lang="en-GB" sz="14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781800" y="1676401"/>
            <a:ext cx="35384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P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382000" y="2667000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Q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8839200" y="2743200"/>
            <a:ext cx="0" cy="381000"/>
          </a:xfrm>
          <a:prstGeom prst="line">
            <a:avLst/>
          </a:prstGeom>
          <a:ln w="317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839200" y="2590800"/>
            <a:ext cx="0" cy="381000"/>
          </a:xfrm>
          <a:prstGeom prst="line">
            <a:avLst/>
          </a:prstGeom>
          <a:ln w="317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887296" y="2667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6600"/>
                </a:solidFill>
                <a:latin typeface="Comic Sans MS" pitchFamily="66" charset="0"/>
              </a:rPr>
              <a:t>a</a:t>
            </a:r>
            <a:endParaRPr lang="en-GB" sz="14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6995556" y="1100447"/>
            <a:ext cx="457200" cy="260164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7126185" y="1026666"/>
            <a:ext cx="457200" cy="260164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068392" y="87184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6293922" y="1979117"/>
            <a:ext cx="444335" cy="253444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454148" y="1163235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556574" y="2063781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6600"/>
                </a:solidFill>
                <a:latin typeface="Comic Sans MS" pitchFamily="66" charset="0"/>
              </a:rPr>
              <a:t>T</a:t>
            </a:r>
            <a:endParaRPr lang="en-GB" sz="14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211613" y="838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5gCos25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038600" y="1371600"/>
            <a:ext cx="2057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Comic Sans MS" pitchFamily="66" charset="0"/>
              </a:rPr>
              <a:t>Draw a diagram</a:t>
            </a:r>
          </a:p>
          <a:p>
            <a:pPr algn="ctr"/>
            <a:r>
              <a:rPr lang="en-GB" sz="1100" dirty="0" smtClean="0">
                <a:latin typeface="Comic Sans MS" pitchFamily="66" charset="0"/>
                <a:sym typeface="Wingdings" pitchFamily="2" charset="2"/>
              </a:rPr>
              <a:t> Remember to split the forces into parallel and perpendicular (where appropriate!)</a:t>
            </a:r>
            <a:endParaRPr lang="en-GB" sz="1100" dirty="0">
              <a:latin typeface="Comic Sans MS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562600" y="2133600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gCos25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7191498" y="1471551"/>
            <a:ext cx="457200" cy="260164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8534400" y="2262139"/>
            <a:ext cx="0" cy="412564"/>
          </a:xfrm>
          <a:prstGeom prst="line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114800" y="3810000"/>
            <a:ext cx="4840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Use one of the previous equations to find the tension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114800" y="4267200"/>
                <a:ext cx="13999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10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=10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267200"/>
                <a:ext cx="1399935" cy="307777"/>
              </a:xfrm>
              <a:prstGeom prst="rect">
                <a:avLst/>
              </a:prstGeom>
              <a:blipFill rotWithShape="1">
                <a:blip r:embed="rId2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4114800" y="4648200"/>
                <a:ext cx="17786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10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=10</m:t>
                      </m:r>
                      <m:r>
                        <a:rPr lang="en-GB" sz="1400" b="0" i="0" smtClean="0">
                          <a:latin typeface="Cambria Math"/>
                        </a:rPr>
                        <m:t>(4.56)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648200"/>
                <a:ext cx="1778692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4648200" y="5029200"/>
                <a:ext cx="10413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=52.4</m:t>
                      </m:r>
                      <m:r>
                        <a:rPr lang="en-GB" sz="14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029200"/>
                <a:ext cx="1041375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Arc 98"/>
          <p:cNvSpPr/>
          <p:nvPr/>
        </p:nvSpPr>
        <p:spPr>
          <a:xfrm>
            <a:off x="5638800" y="4419600"/>
            <a:ext cx="53795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TextBox 99"/>
          <p:cNvSpPr txBox="1"/>
          <p:nvPr/>
        </p:nvSpPr>
        <p:spPr>
          <a:xfrm>
            <a:off x="6096000" y="4343400"/>
            <a:ext cx="129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We now know the acceleration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1" name="Arc 100"/>
          <p:cNvSpPr/>
          <p:nvPr/>
        </p:nvSpPr>
        <p:spPr>
          <a:xfrm>
            <a:off x="5638800" y="4800600"/>
            <a:ext cx="53795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TextBox 101"/>
          <p:cNvSpPr txBox="1"/>
          <p:nvPr/>
        </p:nvSpPr>
        <p:spPr>
          <a:xfrm>
            <a:off x="6172200" y="487680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Solve for T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9525"/>
            <a:ext cx="828675" cy="117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4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6" grpId="0"/>
      <p:bldP spid="97" grpId="0"/>
      <p:bldP spid="98" grpId="0"/>
      <p:bldP spid="99" grpId="0" animBg="1"/>
      <p:bldP spid="100" grpId="0"/>
      <p:bldP spid="101" grpId="0" animBg="1"/>
      <p:bldP spid="10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743200"/>
            <a:ext cx="78608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Teachings for Exercise 3G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98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4290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calculate the momentum of a particle and the impulse of a force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The momentum of a body of mass </a:t>
            </a:r>
            <a:r>
              <a:rPr lang="en-GB" sz="1400" i="1" dirty="0" smtClean="0">
                <a:latin typeface="Comic Sans MS" pitchFamily="66" charset="0"/>
              </a:rPr>
              <a:t>m</a:t>
            </a:r>
            <a:r>
              <a:rPr lang="en-GB" sz="1400" dirty="0" smtClean="0">
                <a:latin typeface="Comic Sans MS" pitchFamily="66" charset="0"/>
              </a:rPr>
              <a:t> which is moving with velocity </a:t>
            </a:r>
            <a:r>
              <a:rPr lang="en-GB" sz="1400" i="1" dirty="0" smtClean="0">
                <a:latin typeface="Comic Sans MS" pitchFamily="66" charset="0"/>
              </a:rPr>
              <a:t>v</a:t>
            </a:r>
            <a:r>
              <a:rPr lang="en-GB" sz="1400" dirty="0" smtClean="0">
                <a:latin typeface="Comic Sans MS" pitchFamily="66" charset="0"/>
              </a:rPr>
              <a:t> is given by </a:t>
            </a:r>
            <a:r>
              <a:rPr lang="en-GB" sz="1400" i="1" dirty="0" smtClean="0">
                <a:latin typeface="Comic Sans MS" pitchFamily="66" charset="0"/>
              </a:rPr>
              <a:t>mv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If the mass is in kg and the velocity is in ms</a:t>
            </a:r>
            <a:r>
              <a:rPr lang="en-GB" sz="1400" baseline="30000" dirty="0" smtClean="0">
                <a:latin typeface="Comic Sans MS" pitchFamily="66" charset="0"/>
              </a:rPr>
              <a:t>-1</a:t>
            </a:r>
            <a:r>
              <a:rPr lang="en-GB" sz="1400" dirty="0" smtClean="0">
                <a:latin typeface="Comic Sans MS" pitchFamily="66" charset="0"/>
              </a:rPr>
              <a:t> then the momentum will be in kgms</a:t>
            </a:r>
            <a:r>
              <a:rPr lang="en-GB" sz="1400" baseline="30000" dirty="0" smtClean="0">
                <a:latin typeface="Comic Sans MS" pitchFamily="66" charset="0"/>
              </a:rPr>
              <a:t>-1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k</a:t>
            </a:r>
            <a:r>
              <a:rPr lang="en-GB" sz="1400" dirty="0" smtClean="0">
                <a:latin typeface="Comic Sans MS" pitchFamily="66" charset="0"/>
              </a:rPr>
              <a:t>gms</a:t>
            </a:r>
            <a:r>
              <a:rPr lang="en-GB" sz="1400" baseline="30000" dirty="0" smtClean="0">
                <a:latin typeface="Comic Sans MS" pitchFamily="66" charset="0"/>
              </a:rPr>
              <a:t>-1</a:t>
            </a:r>
            <a:r>
              <a:rPr lang="en-GB" sz="1400" dirty="0" smtClean="0">
                <a:latin typeface="Comic Sans MS" pitchFamily="66" charset="0"/>
              </a:rPr>
              <a:t> can be written as (kgms</a:t>
            </a:r>
            <a:r>
              <a:rPr lang="en-GB" sz="1400" baseline="30000" dirty="0" smtClean="0">
                <a:latin typeface="Comic Sans MS" pitchFamily="66" charset="0"/>
              </a:rPr>
              <a:t>-2</a:t>
            </a:r>
            <a:r>
              <a:rPr lang="en-GB" sz="1400" dirty="0" smtClean="0">
                <a:latin typeface="Comic Sans MS" pitchFamily="66" charset="0"/>
              </a:rPr>
              <a:t>)s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As kgms</a:t>
            </a:r>
            <a:r>
              <a:rPr lang="en-GB" sz="1400" baseline="30000" dirty="0" smtClean="0">
                <a:latin typeface="Comic Sans MS" pitchFamily="66" charset="0"/>
              </a:rPr>
              <a:t>-2</a:t>
            </a:r>
            <a:r>
              <a:rPr lang="en-GB" sz="1400" dirty="0" smtClean="0">
                <a:latin typeface="Comic Sans MS" pitchFamily="66" charset="0"/>
              </a:rPr>
              <a:t> is </a:t>
            </a:r>
            <a:r>
              <a:rPr lang="en-GB" sz="1400" dirty="0" err="1" smtClean="0">
                <a:latin typeface="Comic Sans MS" pitchFamily="66" charset="0"/>
              </a:rPr>
              <a:t>Newtons</a:t>
            </a:r>
            <a:r>
              <a:rPr lang="en-GB" sz="1400" dirty="0" smtClean="0">
                <a:latin typeface="Comic Sans MS" pitchFamily="66" charset="0"/>
              </a:rPr>
              <a:t>…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k</a:t>
            </a:r>
            <a:r>
              <a:rPr lang="en-GB" sz="1400" dirty="0" smtClean="0">
                <a:latin typeface="Comic Sans MS" pitchFamily="66" charset="0"/>
              </a:rPr>
              <a:t>gms</a:t>
            </a:r>
            <a:r>
              <a:rPr lang="en-GB" sz="1400" baseline="30000" dirty="0" smtClean="0">
                <a:latin typeface="Comic Sans MS" pitchFamily="66" charset="0"/>
              </a:rPr>
              <a:t>-1</a:t>
            </a:r>
            <a:r>
              <a:rPr lang="en-GB" sz="1400" dirty="0" smtClean="0">
                <a:latin typeface="Comic Sans MS" pitchFamily="66" charset="0"/>
              </a:rPr>
              <a:t> can be written as Ns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These are both acceptable units for momentum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3G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1600200"/>
            <a:ext cx="35942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Find the magnitude of the momentum of: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1981200"/>
            <a:ext cx="4169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a) A cricket ball of mass 400g moving at 18ms</a:t>
            </a:r>
            <a:r>
              <a:rPr lang="en-GB" sz="1400" baseline="30000" dirty="0" smtClean="0">
                <a:latin typeface="Comic Sans MS" pitchFamily="66" charset="0"/>
              </a:rPr>
              <a:t>-1</a:t>
            </a:r>
            <a:endParaRPr lang="en-GB" sz="1400" baseline="300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67200" y="2362200"/>
                <a:ext cx="16312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𝑀𝑜𝑚𝑒𝑛𝑡𝑢𝑚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362200"/>
                <a:ext cx="1631279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67200" y="2667000"/>
                <a:ext cx="20199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𝑀𝑜𝑚𝑒𝑛𝑡𝑢𝑚</m:t>
                      </m:r>
                      <m:r>
                        <a:rPr lang="en-GB" sz="1400" b="0" i="1" smtClean="0">
                          <a:latin typeface="Cambria Math"/>
                        </a:rPr>
                        <m:t>=0.4×18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667000"/>
                <a:ext cx="2019977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67200" y="2971800"/>
                <a:ext cx="18316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𝑀𝑜𝑚𝑒𝑛𝑡𝑢𝑚</m:t>
                      </m:r>
                      <m:r>
                        <a:rPr lang="en-GB" sz="1400" b="0" i="1" smtClean="0">
                          <a:latin typeface="Cambria Math"/>
                        </a:rPr>
                        <m:t>=7.2</m:t>
                      </m:r>
                      <m:r>
                        <a:rPr lang="en-GB" sz="1400" b="0" i="1" smtClean="0">
                          <a:latin typeface="Cambria Math"/>
                        </a:rPr>
                        <m:t>𝑁𝑠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971800"/>
                <a:ext cx="1831655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267200" y="3581400"/>
            <a:ext cx="3887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b) A lorry of mass 5 tonnes moving at 12ms</a:t>
            </a:r>
            <a:r>
              <a:rPr lang="en-GB" sz="1400" baseline="30000" dirty="0" smtClean="0">
                <a:latin typeface="Comic Sans MS" pitchFamily="66" charset="0"/>
              </a:rPr>
              <a:t>-1</a:t>
            </a:r>
            <a:endParaRPr lang="en-GB" sz="1400" baseline="300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67200" y="3962400"/>
                <a:ext cx="16312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𝑀𝑜𝑚𝑒𝑛𝑡𝑢𝑚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962400"/>
                <a:ext cx="1631279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67200" y="4267200"/>
                <a:ext cx="21818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𝑀𝑜𝑚𝑒𝑛𝑡𝑢𝑚</m:t>
                      </m:r>
                      <m:r>
                        <a:rPr lang="en-GB" sz="1400" b="0" i="1" smtClean="0">
                          <a:latin typeface="Cambria Math"/>
                        </a:rPr>
                        <m:t>=5000×12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267200"/>
                <a:ext cx="2181879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67200" y="4572000"/>
                <a:ext cx="25442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𝑀𝑜𝑚𝑒𝑛𝑡𝑢𝑚</m:t>
                      </m:r>
                      <m:r>
                        <a:rPr lang="en-GB" sz="1400" b="0" i="1" smtClean="0">
                          <a:latin typeface="Cambria Math"/>
                        </a:rPr>
                        <m:t>=60,000</m:t>
                      </m:r>
                      <m:r>
                        <a:rPr lang="en-GB" sz="1400" b="0" i="1" smtClean="0">
                          <a:latin typeface="Cambria Math"/>
                        </a:rPr>
                        <m:t>𝑘𝑔𝑚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572000"/>
                <a:ext cx="2544286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>
            <a:off x="6019800" y="2514600"/>
            <a:ext cx="533400" cy="3048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477000" y="2438400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units (remember to use kg)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Arc 15"/>
          <p:cNvSpPr/>
          <p:nvPr/>
        </p:nvSpPr>
        <p:spPr>
          <a:xfrm>
            <a:off x="6019800" y="2819400"/>
            <a:ext cx="533400" cy="3048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16"/>
          <p:cNvSpPr/>
          <p:nvPr/>
        </p:nvSpPr>
        <p:spPr>
          <a:xfrm>
            <a:off x="6477000" y="4114800"/>
            <a:ext cx="533400" cy="3048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c 17"/>
          <p:cNvSpPr/>
          <p:nvPr/>
        </p:nvSpPr>
        <p:spPr>
          <a:xfrm>
            <a:off x="6477000" y="4419600"/>
            <a:ext cx="533400" cy="3048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477000" y="28194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10400" y="4038600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units (remember to use kg)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10400" y="44196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24400" y="5334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Either Ns or kgms</a:t>
            </a:r>
            <a:r>
              <a:rPr lang="en-GB" sz="1200" baseline="30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-1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are acceptable units (make sure you read the question in case you’re asked for one specifically!)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76200"/>
            <a:ext cx="1058863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4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429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calculate the momentum of a particle and the impulse of a force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If a constant force </a:t>
            </a:r>
            <a:r>
              <a:rPr lang="en-GB" sz="1400" i="1" dirty="0" smtClean="0">
                <a:latin typeface="Comic Sans MS" pitchFamily="66" charset="0"/>
              </a:rPr>
              <a:t>F</a:t>
            </a:r>
            <a:r>
              <a:rPr lang="en-GB" sz="1400" dirty="0" smtClean="0">
                <a:latin typeface="Comic Sans MS" pitchFamily="66" charset="0"/>
              </a:rPr>
              <a:t> acts for time </a:t>
            </a:r>
            <a:r>
              <a:rPr lang="en-GB" sz="1400" i="1" dirty="0" smtClean="0">
                <a:latin typeface="Comic Sans MS" pitchFamily="66" charset="0"/>
              </a:rPr>
              <a:t>t</a:t>
            </a:r>
            <a:r>
              <a:rPr lang="en-GB" sz="1400" dirty="0" smtClean="0">
                <a:latin typeface="Comic Sans MS" pitchFamily="66" charset="0"/>
              </a:rPr>
              <a:t> we define the impulse of the force to be </a:t>
            </a:r>
            <a:r>
              <a:rPr lang="en-GB" sz="1400" i="1" dirty="0" smtClean="0">
                <a:latin typeface="Comic Sans MS" pitchFamily="66" charset="0"/>
              </a:rPr>
              <a:t>Ft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If force is measured in N and time in seconds, then the units of impulse are Ns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An example of impulse would be a cricket bat hitting a ball</a:t>
            </a: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 In this case, the time the force is exerted over is small, but if the force is big enough it will transfer noticeable impulse to the ball</a:t>
            </a:r>
            <a:endParaRPr lang="en-GB" sz="1400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3G</a:t>
            </a:r>
            <a:endParaRPr lang="en-GB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6200" y="76200"/>
                <a:ext cx="16312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𝑀𝑜𝑚𝑒𝑛𝑡𝑢𝑚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76200"/>
                <a:ext cx="1631279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38600" y="1676400"/>
            <a:ext cx="4947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Remember that the acceleration of an object is given by: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67400" y="1981200"/>
                <a:ext cx="987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981200"/>
                <a:ext cx="987513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10200" y="26670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667000"/>
                <a:ext cx="829586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10200" y="3124200"/>
                <a:ext cx="1359539" cy="460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124200"/>
                <a:ext cx="1359539" cy="4602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34000" y="3733800"/>
                <a:ext cx="13704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𝐹𝑡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733800"/>
                <a:ext cx="1370440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34000" y="4191000"/>
                <a:ext cx="13690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𝐹𝑡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𝑚𝑢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191000"/>
                <a:ext cx="1369029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86400" y="4648200"/>
                <a:ext cx="12581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𝑚𝑢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648200"/>
                <a:ext cx="1258165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191000" y="5105400"/>
            <a:ext cx="4285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So Impulse = Final momentum – Initial momentum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000" y="5486400"/>
            <a:ext cx="3039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So Impulse = Change in momentum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7200" y="6172200"/>
            <a:ext cx="36503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This is the </a:t>
            </a:r>
            <a:r>
              <a:rPr lang="en-GB" sz="1400" b="1" dirty="0" smtClean="0">
                <a:latin typeface="Comic Sans MS" pitchFamily="66" charset="0"/>
              </a:rPr>
              <a:t>Impulse-Momentum Principle!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8" name="Arc 17"/>
          <p:cNvSpPr/>
          <p:nvPr/>
        </p:nvSpPr>
        <p:spPr>
          <a:xfrm>
            <a:off x="6477000" y="2819400"/>
            <a:ext cx="533400" cy="5334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7010400" y="2743200"/>
            <a:ext cx="1295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Replace acceleration with the above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Arc 19"/>
          <p:cNvSpPr/>
          <p:nvPr/>
        </p:nvSpPr>
        <p:spPr>
          <a:xfrm>
            <a:off x="6477000" y="3352800"/>
            <a:ext cx="533400" cy="5334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6477000" y="3886200"/>
            <a:ext cx="53340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 21"/>
          <p:cNvSpPr/>
          <p:nvPr/>
        </p:nvSpPr>
        <p:spPr>
          <a:xfrm>
            <a:off x="6477000" y="4343400"/>
            <a:ext cx="53340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6934200" y="350520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Multiply by t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34200" y="3886200"/>
            <a:ext cx="129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Multiply the bracket out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34200" y="4343400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Force x time = Impulse!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76200"/>
            <a:ext cx="1058863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7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  <p:bldP spid="8" grpId="0"/>
      <p:bldP spid="16" grpId="0"/>
      <p:bldP spid="17" grpId="0"/>
      <p:bldP spid="18" grpId="0" animBg="1"/>
      <p:bldP spid="19" grpId="0"/>
      <p:bldP spid="20" grpId="0" animBg="1"/>
      <p:bldP spid="21" grpId="0" animBg="1"/>
      <p:bldP spid="22" grpId="0" animBg="1"/>
      <p:bldP spid="24" grpId="0"/>
      <p:bldP spid="25" grpId="0"/>
      <p:bldP spid="2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429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calculate the momentum of a particle and the impulse of a force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A body of mass 2kg is initially at rest on a smooth horizontal plane. A horizontal force of magnitude 4.5N acts on the body for 6s. Find: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The magnitude of the impulse given to the body by the force</a:t>
            </a:r>
          </a:p>
          <a:p>
            <a:pPr algn="ctr">
              <a:buAutoNum type="alphaLcParenR"/>
            </a:pPr>
            <a:endParaRPr lang="en-GB" sz="1400" dirty="0" smtClean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The final speed of the body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3G</a:t>
            </a:r>
            <a:endParaRPr lang="en-GB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6200" y="76200"/>
                <a:ext cx="16312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𝑀𝑜𝑚𝑒𝑛𝑡𝑢𝑚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76200"/>
                <a:ext cx="1631279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277101" y="76200"/>
                <a:ext cx="18383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𝑚𝑢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101" y="76200"/>
                <a:ext cx="1838324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47748" y="457200"/>
                <a:ext cx="12962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𝐹𝑡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748" y="457200"/>
                <a:ext cx="1296252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00600" y="1752600"/>
                <a:ext cx="12962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𝐹𝑡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1752600"/>
                <a:ext cx="1296252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419600" y="1752600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a)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00600" y="2209800"/>
                <a:ext cx="16553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=6×4.5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209800"/>
                <a:ext cx="1655390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00600" y="2667000"/>
                <a:ext cx="15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=27</m:t>
                      </m:r>
                      <m:r>
                        <a:rPr lang="en-GB" sz="1400" b="0" i="1" smtClean="0">
                          <a:latin typeface="Cambria Math"/>
                        </a:rPr>
                        <m:t>𝑁𝑠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667000"/>
                <a:ext cx="1529586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/>
          <p:cNvSpPr/>
          <p:nvPr/>
        </p:nvSpPr>
        <p:spPr>
          <a:xfrm>
            <a:off x="6172200" y="1905000"/>
            <a:ext cx="53340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629400" y="198120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Arc 14"/>
          <p:cNvSpPr/>
          <p:nvPr/>
        </p:nvSpPr>
        <p:spPr>
          <a:xfrm>
            <a:off x="6172200" y="2362200"/>
            <a:ext cx="53340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29400" y="24384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800600" y="3505200"/>
                <a:ext cx="18383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𝑚𝑢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505200"/>
                <a:ext cx="1838324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419600" y="3505200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b)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257800" y="3962400"/>
                <a:ext cx="1984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27=(2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)−(2×0)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3962400"/>
                <a:ext cx="1984518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181600" y="4419600"/>
                <a:ext cx="8972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13.5=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419600"/>
                <a:ext cx="897233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>
            <a:off x="6934200" y="3657600"/>
            <a:ext cx="53340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 21"/>
          <p:cNvSpPr/>
          <p:nvPr/>
        </p:nvSpPr>
        <p:spPr>
          <a:xfrm>
            <a:off x="6934200" y="4114800"/>
            <a:ext cx="53340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7315200" y="3581400"/>
            <a:ext cx="1752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impulse, the mass and the initial velocity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91400" y="41910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39624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27Ns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00200" y="44958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13.5ms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-1</a:t>
            </a:r>
            <a:endParaRPr lang="en-GB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68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4" grpId="0"/>
      <p:bldP spid="15" grpId="0" animBg="1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4" grpId="0"/>
      <p:bldP spid="25" grpId="0"/>
      <p:bldP spid="5" grpId="0"/>
      <p:bldP spid="2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429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calculate the momentum of a particle and the impulse of a force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A ball of mass 0.2kg hits a vertical wall at right angles with a speed of 3.5ms</a:t>
            </a:r>
            <a:r>
              <a:rPr lang="en-GB" sz="1400" baseline="30000" dirty="0" smtClean="0">
                <a:latin typeface="Comic Sans MS" pitchFamily="66" charset="0"/>
              </a:rPr>
              <a:t>-1</a:t>
            </a:r>
            <a:r>
              <a:rPr lang="en-GB" sz="1400" dirty="0" smtClean="0">
                <a:latin typeface="Comic Sans MS" pitchFamily="66" charset="0"/>
              </a:rPr>
              <a:t>. The ball rebounds from the wall with speed 2.5ms</a:t>
            </a:r>
            <a:r>
              <a:rPr lang="en-GB" sz="1400" baseline="30000" dirty="0" smtClean="0">
                <a:latin typeface="Comic Sans MS" pitchFamily="66" charset="0"/>
              </a:rPr>
              <a:t>-1</a:t>
            </a:r>
            <a:r>
              <a:rPr lang="en-GB" sz="1400" dirty="0" smtClean="0">
                <a:latin typeface="Comic Sans MS" pitchFamily="66" charset="0"/>
              </a:rPr>
              <a:t>. Find the magnitude of the impulse the ball exerts on the wall.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3G</a:t>
            </a:r>
            <a:endParaRPr lang="en-GB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6200" y="76200"/>
                <a:ext cx="16312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𝑀𝑜𝑚𝑒𝑛𝑡𝑢𝑚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76200"/>
                <a:ext cx="1631279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277101" y="76200"/>
                <a:ext cx="18383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𝑚𝑢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101" y="76200"/>
                <a:ext cx="1838324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47748" y="457200"/>
                <a:ext cx="12962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𝐹𝑡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748" y="457200"/>
                <a:ext cx="1296252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>
            <a:off x="5791200" y="1600200"/>
            <a:ext cx="0" cy="152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334000" y="2133600"/>
            <a:ext cx="457200" cy="4572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648200" y="19812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4648200" y="27432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572000" y="1600200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3.5ms</a:t>
            </a:r>
            <a:r>
              <a:rPr lang="en-GB" sz="1400" baseline="30000" dirty="0" smtClean="0">
                <a:latin typeface="Comic Sans MS" pitchFamily="66" charset="0"/>
              </a:rPr>
              <a:t>-1</a:t>
            </a:r>
            <a:endParaRPr lang="en-GB" sz="1400" baseline="30000" dirty="0"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2000" y="2819400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2.5ms</a:t>
            </a:r>
            <a:r>
              <a:rPr lang="en-GB" sz="1400" baseline="30000" dirty="0" smtClean="0">
                <a:latin typeface="Comic Sans MS" pitchFamily="66" charset="0"/>
              </a:rPr>
              <a:t>-1</a:t>
            </a:r>
            <a:endParaRPr lang="en-GB" sz="1400" baseline="30000" dirty="0"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57800" y="22098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0.2kg</a:t>
            </a:r>
            <a:endParaRPr lang="en-GB" sz="1200" baseline="30000" dirty="0">
              <a:latin typeface="Comic Sans MS" pitchFamily="66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791200" y="23622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943600" y="2057400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I</a:t>
            </a:r>
            <a:endParaRPr lang="en-GB" sz="1400" baseline="30000" dirty="0"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77000" y="1905000"/>
            <a:ext cx="2590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As always, draw a diagram!</a:t>
            </a:r>
            <a:endParaRPr lang="en-GB" sz="12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886200" y="3581400"/>
                <a:ext cx="18383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𝑚𝑢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581400"/>
                <a:ext cx="1838324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886200" y="4038600"/>
                <a:ext cx="31149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=(0.2×3.5)−(0.2×−2.5)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038600"/>
                <a:ext cx="3114955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886200" y="4495800"/>
                <a:ext cx="19327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=0.7−−0.5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495800"/>
                <a:ext cx="1932709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886200" y="4953000"/>
                <a:ext cx="15664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=1.2</m:t>
                      </m:r>
                      <m:r>
                        <a:rPr lang="en-GB" sz="1400" b="0" i="1" smtClean="0">
                          <a:latin typeface="Cambria Math"/>
                        </a:rPr>
                        <m:t>𝑁𝑠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953000"/>
                <a:ext cx="1566454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43"/>
          <p:cNvSpPr/>
          <p:nvPr/>
        </p:nvSpPr>
        <p:spPr>
          <a:xfrm>
            <a:off x="6705600" y="3733800"/>
            <a:ext cx="53340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7162800" y="3657600"/>
            <a:ext cx="1981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values, remembering the final velocity is in the opposite direction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6" name="Arc 45"/>
          <p:cNvSpPr/>
          <p:nvPr/>
        </p:nvSpPr>
        <p:spPr>
          <a:xfrm>
            <a:off x="6705600" y="4191000"/>
            <a:ext cx="53340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Arc 46"/>
          <p:cNvSpPr/>
          <p:nvPr/>
        </p:nvSpPr>
        <p:spPr>
          <a:xfrm>
            <a:off x="6705600" y="4648200"/>
            <a:ext cx="53340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7162800" y="4267200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Careful with negatives!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10400" y="472440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47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5" grpId="0"/>
      <p:bldP spid="46" grpId="0" animBg="1"/>
      <p:bldP spid="47" grpId="0" animBg="1"/>
      <p:bldP spid="48" grpId="0"/>
      <p:bldP spid="49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743200"/>
            <a:ext cx="78608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Teachings for Exercise 3H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227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35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solve problems involving collisions using the principle of Conservation of Momentum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By Newton’s third law, when two bodies collide they exert equal and opposite forces on each other. 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The objects will also be in contact for the same length of time, so the impulse exerted by each will be equal but opposite in direction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Therefore, these changes in momentum cancel each other out, and the overall momentum is unchanged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This is the principle of </a:t>
            </a:r>
            <a:r>
              <a:rPr lang="en-GB" sz="1400" b="1" dirty="0" smtClean="0">
                <a:latin typeface="Comic Sans MS" pitchFamily="66" charset="0"/>
              </a:rPr>
              <a:t>Conservation of Momentum</a:t>
            </a:r>
            <a:endParaRPr lang="en-GB" sz="1400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3H</a:t>
            </a:r>
            <a:endParaRPr lang="en-GB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" y="76200"/>
                <a:ext cx="16312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𝑀𝑜𝑚𝑒𝑛𝑡𝑢𝑚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76200"/>
                <a:ext cx="1631279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77101" y="76200"/>
                <a:ext cx="18383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𝑚𝑢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101" y="76200"/>
                <a:ext cx="1838324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47748" y="457200"/>
                <a:ext cx="12962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𝐹𝑡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748" y="457200"/>
                <a:ext cx="1296252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962401" y="160020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Total momentum before impact = Total momentum after impact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562600" y="2286000"/>
            <a:ext cx="457200" cy="457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705600" y="2286000"/>
            <a:ext cx="457200" cy="457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562600" y="2362200"/>
            <a:ext cx="454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m</a:t>
            </a:r>
            <a:r>
              <a:rPr lang="en-GB" sz="1400" baseline="-25000" dirty="0" smtClean="0">
                <a:latin typeface="Comic Sans MS" pitchFamily="66" charset="0"/>
              </a:rPr>
              <a:t>1</a:t>
            </a:r>
            <a:endParaRPr lang="en-GB" sz="1400" baseline="-250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2362200"/>
            <a:ext cx="454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m</a:t>
            </a:r>
            <a:r>
              <a:rPr lang="en-GB" sz="1400" baseline="-25000" dirty="0" smtClean="0">
                <a:latin typeface="Comic Sans MS" pitchFamily="66" charset="0"/>
              </a:rPr>
              <a:t>2</a:t>
            </a:r>
            <a:endParaRPr lang="en-GB" sz="1400" baseline="-25000" dirty="0">
              <a:latin typeface="Comic Sans MS" pitchFamily="66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105400" y="25146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162800" y="25146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562600" y="21336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562600" y="28956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705600" y="21336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705600" y="28956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86200" y="1981200"/>
            <a:ext cx="1295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Before collision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62400" y="2743200"/>
            <a:ext cx="1217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After collision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76800" y="2362200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I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00" y="2362200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I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38800" y="1828800"/>
            <a:ext cx="311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u</a:t>
            </a:r>
            <a:r>
              <a:rPr lang="en-GB" sz="1200" baseline="-25000" dirty="0" smtClean="0">
                <a:latin typeface="Comic Sans MS" pitchFamily="66" charset="0"/>
              </a:rPr>
              <a:t>1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73785" y="1828800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u</a:t>
            </a:r>
            <a:r>
              <a:rPr lang="en-GB" sz="1200" baseline="-25000" dirty="0" smtClean="0">
                <a:latin typeface="Comic Sans MS" pitchFamily="66" charset="0"/>
              </a:rPr>
              <a:t>2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38800" y="2895600"/>
            <a:ext cx="311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v</a:t>
            </a:r>
            <a:r>
              <a:rPr lang="en-GB" sz="1200" baseline="-25000" dirty="0" smtClean="0">
                <a:latin typeface="Comic Sans MS" pitchFamily="66" charset="0"/>
              </a:rPr>
              <a:t>1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73785" y="2895600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v</a:t>
            </a:r>
            <a:r>
              <a:rPr lang="en-GB" sz="1200" baseline="-25000" dirty="0" smtClean="0">
                <a:latin typeface="Comic Sans MS" pitchFamily="66" charset="0"/>
              </a:rPr>
              <a:t>2</a:t>
            </a:r>
            <a:endParaRPr lang="en-GB" sz="1200" baseline="-250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953000" y="3581400"/>
                <a:ext cx="28714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3581400"/>
                <a:ext cx="2871492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/>
          <p:nvPr/>
        </p:nvCxnSpPr>
        <p:spPr>
          <a:xfrm>
            <a:off x="5105400" y="3962400"/>
            <a:ext cx="1143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553200" y="3962400"/>
            <a:ext cx="1143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029200" y="4038600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Total momentum of the two particles </a:t>
            </a:r>
            <a:r>
              <a:rPr lang="en-GB" sz="1200" b="1" u="sng" dirty="0" smtClean="0">
                <a:solidFill>
                  <a:srgbClr val="FF0000"/>
                </a:solidFill>
                <a:latin typeface="Comic Sans MS" pitchFamily="66" charset="0"/>
              </a:rPr>
              <a:t>before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 impact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77000" y="4038600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Total momentum of the two particles </a:t>
            </a:r>
            <a:r>
              <a:rPr lang="en-GB" sz="1200" b="1" u="sng" dirty="0" smtClean="0">
                <a:solidFill>
                  <a:srgbClr val="FF0000"/>
                </a:solidFill>
                <a:latin typeface="Comic Sans MS" pitchFamily="66" charset="0"/>
              </a:rPr>
              <a:t>after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 impact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62400" y="5334000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When solving problems involving this principle:</a:t>
            </a:r>
          </a:p>
          <a:p>
            <a:pPr marL="342900" indent="-342900">
              <a:buAutoNum type="alphaLcParenR"/>
            </a:pPr>
            <a:r>
              <a:rPr lang="en-GB" sz="1200" dirty="0" smtClean="0">
                <a:latin typeface="Comic Sans MS" pitchFamily="66" charset="0"/>
              </a:rPr>
              <a:t>Draw a diagram and label velocities before and after impact with their relevant directions</a:t>
            </a:r>
          </a:p>
          <a:p>
            <a:pPr marL="342900" indent="-342900">
              <a:buAutoNum type="alphaLcParenR"/>
            </a:pPr>
            <a:r>
              <a:rPr lang="en-GB" sz="1200" dirty="0" smtClean="0">
                <a:latin typeface="Comic Sans MS" pitchFamily="66" charset="0"/>
              </a:rPr>
              <a:t>Draw impulses on where necessary</a:t>
            </a:r>
          </a:p>
          <a:p>
            <a:pPr marL="342900" indent="-342900">
              <a:buAutoNum type="alphaLcParenR"/>
            </a:pPr>
            <a:r>
              <a:rPr lang="en-GB" sz="1200" dirty="0" smtClean="0">
                <a:latin typeface="Comic Sans MS" pitchFamily="66" charset="0"/>
              </a:rPr>
              <a:t>Choose a positive direction and apply the rules you know</a:t>
            </a:r>
            <a:endParaRPr lang="en-GB" sz="1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63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  <p:bldP spid="12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7" grpId="0"/>
      <p:bldP spid="38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35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solve problems involving collisions using the principle of Conservation of Momentum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A particle of mass 2kg is moving with speed 3ms</a:t>
            </a:r>
            <a:r>
              <a:rPr lang="en-GB" sz="1400" baseline="30000" dirty="0" smtClean="0">
                <a:latin typeface="Comic Sans MS" pitchFamily="66" charset="0"/>
              </a:rPr>
              <a:t>-1</a:t>
            </a:r>
            <a:r>
              <a:rPr lang="en-GB" sz="1400" dirty="0" smtClean="0">
                <a:latin typeface="Comic Sans MS" pitchFamily="66" charset="0"/>
              </a:rPr>
              <a:t> on a smooth horizontal plane. Particle Q of mass 3kg is at rest on the plane. Particle P collides with Q and after the collision Q moves away with a speed of 2</a:t>
            </a:r>
            <a:r>
              <a:rPr lang="en-GB" sz="1400" baseline="30000" dirty="0" smtClean="0">
                <a:latin typeface="Comic Sans MS" pitchFamily="66" charset="0"/>
              </a:rPr>
              <a:t>1</a:t>
            </a:r>
            <a:r>
              <a:rPr lang="en-GB" sz="1400" dirty="0" smtClean="0">
                <a:latin typeface="Comic Sans MS" pitchFamily="66" charset="0"/>
              </a:rPr>
              <a:t>/</a:t>
            </a:r>
            <a:r>
              <a:rPr lang="en-GB" sz="1400" baseline="-25000" dirty="0" smtClean="0">
                <a:latin typeface="Comic Sans MS" pitchFamily="66" charset="0"/>
              </a:rPr>
              <a:t>3</a:t>
            </a:r>
            <a:r>
              <a:rPr lang="en-GB" sz="1400" dirty="0" smtClean="0">
                <a:latin typeface="Comic Sans MS" pitchFamily="66" charset="0"/>
              </a:rPr>
              <a:t>ms</a:t>
            </a:r>
            <a:r>
              <a:rPr lang="en-GB" sz="1400" baseline="30000" dirty="0" smtClean="0">
                <a:latin typeface="Comic Sans MS" pitchFamily="66" charset="0"/>
              </a:rPr>
              <a:t>-1</a:t>
            </a:r>
            <a:r>
              <a:rPr lang="en-GB" sz="1400" dirty="0" smtClean="0">
                <a:latin typeface="Comic Sans MS" pitchFamily="66" charset="0"/>
              </a:rPr>
              <a:t>. Find: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The speed and direction of the motion of P after the collision</a:t>
            </a:r>
          </a:p>
          <a:p>
            <a:pPr algn="ctr"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The magnitude of the impulse received by P and by Q in the collision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3H</a:t>
            </a:r>
            <a:endParaRPr lang="en-GB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" y="76200"/>
                <a:ext cx="16312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𝑀𝑜𝑚𝑒𝑛𝑡𝑢𝑚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76200"/>
                <a:ext cx="1631279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77101" y="76200"/>
                <a:ext cx="18383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𝑚𝑢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101" y="76200"/>
                <a:ext cx="1838324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47748" y="457200"/>
                <a:ext cx="12962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𝐹𝑡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748" y="457200"/>
                <a:ext cx="1296252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8100" y="838200"/>
                <a:ext cx="25335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" y="838200"/>
                <a:ext cx="2533579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5791200" y="2057400"/>
            <a:ext cx="457200" cy="457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934200" y="2057400"/>
            <a:ext cx="457200" cy="457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715000" y="21336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2kg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334000" y="2286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391400" y="2286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791200" y="1905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91200" y="2667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934200" y="1905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934200" y="2667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14800" y="1752600"/>
            <a:ext cx="1295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Before collision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91000" y="2514600"/>
            <a:ext cx="1217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After collision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5400" y="2133600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I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48600" y="2133600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I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40765" y="1600200"/>
            <a:ext cx="564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3ms</a:t>
            </a:r>
            <a:r>
              <a:rPr lang="en-GB" sz="1200" baseline="30000" dirty="0" smtClean="0">
                <a:latin typeface="Comic Sans MS" pitchFamily="66" charset="0"/>
              </a:rPr>
              <a:t>-1</a:t>
            </a:r>
            <a:endParaRPr lang="en-GB" sz="1200" baseline="30000" dirty="0"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83764" y="1600200"/>
            <a:ext cx="564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0ms</a:t>
            </a:r>
            <a:r>
              <a:rPr lang="en-GB" sz="1200" baseline="30000" dirty="0" smtClean="0">
                <a:latin typeface="Comic Sans MS" pitchFamily="66" charset="0"/>
              </a:rPr>
              <a:t>-1</a:t>
            </a:r>
            <a:endParaRPr lang="en-GB" sz="1200" baseline="30000" dirty="0"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27140" y="2667000"/>
            <a:ext cx="591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v ms</a:t>
            </a:r>
            <a:r>
              <a:rPr lang="en-GB" sz="1200" baseline="30000" dirty="0" smtClean="0">
                <a:latin typeface="Comic Sans MS" pitchFamily="66" charset="0"/>
              </a:rPr>
              <a:t>-1</a:t>
            </a:r>
            <a:endParaRPr lang="en-GB" sz="1200" baseline="30000" dirty="0"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89988" y="2667000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2</a:t>
            </a:r>
            <a:r>
              <a:rPr lang="en-GB" sz="1200" baseline="30000" dirty="0" smtClean="0">
                <a:latin typeface="Comic Sans MS" pitchFamily="66" charset="0"/>
              </a:rPr>
              <a:t>1</a:t>
            </a:r>
            <a:r>
              <a:rPr lang="en-GB" sz="1200" dirty="0" smtClean="0">
                <a:latin typeface="Comic Sans MS" pitchFamily="66" charset="0"/>
              </a:rPr>
              <a:t>/</a:t>
            </a:r>
            <a:r>
              <a:rPr lang="en-GB" sz="1200" baseline="-25000" dirty="0" smtClean="0">
                <a:latin typeface="Comic Sans MS" pitchFamily="66" charset="0"/>
              </a:rPr>
              <a:t>3</a:t>
            </a:r>
            <a:r>
              <a:rPr lang="en-GB" sz="1200" dirty="0" smtClean="0">
                <a:latin typeface="Comic Sans MS" pitchFamily="66" charset="0"/>
              </a:rPr>
              <a:t>ms</a:t>
            </a:r>
            <a:r>
              <a:rPr lang="en-GB" sz="1200" baseline="30000" dirty="0" smtClean="0">
                <a:latin typeface="Comic Sans MS" pitchFamily="66" charset="0"/>
              </a:rPr>
              <a:t>-1</a:t>
            </a:r>
            <a:endParaRPr lang="en-GB" sz="1200" baseline="30000" dirty="0"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62600" y="1905000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P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200" y="1905000"/>
            <a:ext cx="3193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Q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58000" y="21336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3kg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31242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We aren’t sure which direction P goes after the collision – just choose one for now…</a:t>
            </a:r>
          </a:p>
          <a:p>
            <a:r>
              <a:rPr lang="en-GB" sz="1200" dirty="0" smtClean="0">
                <a:latin typeface="Comic Sans MS" pitchFamily="66" charset="0"/>
                <a:sym typeface="Wingdings" pitchFamily="2" charset="2"/>
              </a:rPr>
              <a:t> If the answer is negative, the direction is the other way!</a:t>
            </a:r>
            <a:endParaRPr lang="en-GB" sz="12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114800" y="4038600"/>
                <a:ext cx="25335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038600"/>
                <a:ext cx="2533579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848100" y="4410075"/>
                <a:ext cx="3407536" cy="373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×3)</m:t>
                      </m:r>
                      <m:r>
                        <a:rPr lang="en-GB" sz="1400" b="0" i="1" smtClean="0">
                          <a:latin typeface="Cambria Math"/>
                        </a:rPr>
                        <m:t>+(3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×0)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)+(3×2</m:t>
                      </m:r>
                      <m:f>
                        <m:fPr>
                          <m:type m:val="skw"/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100" y="4410075"/>
                <a:ext cx="3407536" cy="373820"/>
              </a:xfrm>
              <a:prstGeom prst="rect">
                <a:avLst/>
              </a:prstGeom>
              <a:blipFill rotWithShape="1">
                <a:blip r:embed="rId7"/>
                <a:stretch>
                  <a:fillRect t="-106452" r="-11986" b="-1677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086350" y="4857750"/>
                <a:ext cx="10747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6</m:t>
                      </m:r>
                      <m:r>
                        <a:rPr lang="en-GB" sz="1400" b="0" i="1" smtClean="0">
                          <a:latin typeface="Cambria Math"/>
                        </a:rPr>
                        <m:t>=2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+7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50" y="4857750"/>
                <a:ext cx="1074781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29175" y="5276850"/>
                <a:ext cx="9324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−0.5=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175" y="5276850"/>
                <a:ext cx="932499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/>
          <p:cNvSpPr/>
          <p:nvPr/>
        </p:nvSpPr>
        <p:spPr>
          <a:xfrm>
            <a:off x="6934200" y="42672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6324600" y="514350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 v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" name="Arc 37"/>
          <p:cNvSpPr/>
          <p:nvPr/>
        </p:nvSpPr>
        <p:spPr>
          <a:xfrm>
            <a:off x="6934200" y="46482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c 38"/>
          <p:cNvSpPr/>
          <p:nvPr/>
        </p:nvSpPr>
        <p:spPr>
          <a:xfrm>
            <a:off x="5943600" y="51054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7410449" y="4229100"/>
            <a:ext cx="14954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the values from the diagram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81874" y="4714875"/>
            <a:ext cx="14954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Work out each side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19624" y="5867400"/>
            <a:ext cx="3067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So the direction of motion of P is reversed by the collision and it moves off at 0.5ms</a:t>
            </a:r>
            <a:r>
              <a:rPr lang="en-GB" sz="1200" baseline="30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-1</a:t>
            </a:r>
            <a:endParaRPr lang="en-GB" sz="12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9625" y="4819650"/>
            <a:ext cx="2481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0.5ms</a:t>
            </a:r>
            <a:r>
              <a:rPr lang="en-GB" sz="1200" baseline="30000" dirty="0" smtClean="0">
                <a:solidFill>
                  <a:srgbClr val="FF0000"/>
                </a:solidFill>
                <a:latin typeface="Comic Sans MS" pitchFamily="66" charset="0"/>
              </a:rPr>
              <a:t>-1 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in the opposite direction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7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4" grpId="0"/>
      <p:bldP spid="35" grpId="0"/>
      <p:bldP spid="36" grpId="0" animBg="1"/>
      <p:bldP spid="37" grpId="0"/>
      <p:bldP spid="38" grpId="0" animBg="1"/>
      <p:bldP spid="39" grpId="0" animBg="1"/>
      <p:bldP spid="40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Dynamics of a Particle moving in a Straight </a:t>
            </a:r>
            <a:r>
              <a:rPr lang="en-GB" sz="3200" dirty="0">
                <a:latin typeface="Comic Sans MS" pitchFamily="66" charset="0"/>
              </a:rPr>
              <a:t>L</a:t>
            </a:r>
            <a:r>
              <a:rPr lang="en-GB" sz="3200" dirty="0" smtClean="0">
                <a:latin typeface="Comic Sans MS" pitchFamily="66" charset="0"/>
              </a:rPr>
              <a:t>ine</a:t>
            </a:r>
            <a:endParaRPr lang="en-GB" sz="32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1910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use Newton’s Laws and the formula F = ma to solve problems involving forces and acceleration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Before we start looking at question we need to go through some ‘basics’ that are essential for you to understand this chapter…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b="1" u="sng" dirty="0" smtClean="0">
                <a:latin typeface="Comic Sans MS" pitchFamily="66" charset="0"/>
              </a:rPr>
              <a:t>Newton’s second law of motion</a:t>
            </a: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“The force needed to accelerate a particle is equal to the product of the mass of the object and the acceleration required”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F = ma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Force is measured in </a:t>
            </a:r>
            <a:r>
              <a:rPr lang="en-GB" sz="1400" b="1" u="sng" dirty="0" err="1" smtClean="0">
                <a:latin typeface="Comic Sans MS" pitchFamily="66" charset="0"/>
              </a:rPr>
              <a:t>Newtons</a:t>
            </a:r>
            <a:r>
              <a:rPr lang="en-GB" sz="1400" dirty="0" smtClean="0">
                <a:latin typeface="Comic Sans MS" pitchFamily="66" charset="0"/>
              </a:rPr>
              <a:t> (N). A Newton is:</a:t>
            </a: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“The force that will cause a mass of 1kg to accelerate at 1ms</a:t>
            </a:r>
            <a:r>
              <a:rPr lang="en-GB" sz="1400" baseline="30000" dirty="0" smtClean="0">
                <a:latin typeface="Comic Sans MS" pitchFamily="66" charset="0"/>
              </a:rPr>
              <a:t>-2</a:t>
            </a:r>
            <a:r>
              <a:rPr lang="en-GB" sz="1400" dirty="0" smtClean="0">
                <a:latin typeface="Comic Sans MS" pitchFamily="66" charset="0"/>
              </a:rPr>
              <a:t>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0" y="1600200"/>
            <a:ext cx="426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1400" dirty="0" smtClean="0">
                <a:latin typeface="Comic Sans MS" pitchFamily="66" charset="0"/>
              </a:rPr>
              <a:t>You need to understand all the forces at work in various situations…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91200" y="22860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 smtClean="0">
                <a:solidFill>
                  <a:srgbClr val="FF0000"/>
                </a:solidFill>
                <a:latin typeface="Comic Sans MS" pitchFamily="66" charset="0"/>
              </a:rPr>
              <a:t>Resistance</a:t>
            </a:r>
            <a:endParaRPr lang="en-GB" sz="14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76800" y="2590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Any object moving through air, fluid or a solid will experience resistance caused by the particles in the way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35814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 smtClean="0">
                <a:solidFill>
                  <a:srgbClr val="FF0000"/>
                </a:solidFill>
                <a:latin typeface="Comic Sans MS" pitchFamily="66" charset="0"/>
              </a:rPr>
              <a:t>Gravity</a:t>
            </a:r>
            <a:endParaRPr lang="en-GB" sz="14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38862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Gravity is the force between any object and the earth. </a:t>
            </a:r>
          </a:p>
          <a:p>
            <a:pPr marL="171450" indent="-171450" algn="ctr">
              <a:buFont typeface="Wingdings"/>
              <a:buChar char="à"/>
            </a:pP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 Force caused by gravity acting on an object is its </a:t>
            </a:r>
            <a:r>
              <a:rPr lang="en-GB" sz="1200" u="sng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weight</a:t>
            </a:r>
          </a:p>
          <a:p>
            <a:pPr marL="171450" indent="-171450" algn="ctr">
              <a:buFont typeface="Wingdings"/>
              <a:buChar char="à"/>
            </a:pPr>
            <a:endParaRPr lang="en-GB" sz="1200" dirty="0" smtClean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marL="171450" indent="-171450" algn="ctr">
              <a:buFont typeface="Wingdings"/>
              <a:buChar char="à"/>
            </a:pP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Remember Newton’s formula…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48200" y="5257800"/>
                <a:ext cx="10168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𝐹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257800"/>
                <a:ext cx="1016881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72000" y="5791200"/>
                <a:ext cx="11065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𝑊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𝑚𝑔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791200"/>
                <a:ext cx="1106585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c 9"/>
          <p:cNvSpPr/>
          <p:nvPr/>
        </p:nvSpPr>
        <p:spPr>
          <a:xfrm>
            <a:off x="5410200" y="5410200"/>
            <a:ext cx="518160" cy="6096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5715000" y="53340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The Force is called the weight</a:t>
            </a:r>
          </a:p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Mass is just mass!</a:t>
            </a:r>
          </a:p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The acceleration due to gravity is 9.8ms</a:t>
            </a:r>
            <a:r>
              <a:rPr lang="en-GB" sz="1200" baseline="30000" dirty="0" smtClean="0">
                <a:solidFill>
                  <a:srgbClr val="FF0000"/>
                </a:solidFill>
                <a:latin typeface="Comic Sans MS" pitchFamily="66" charset="0"/>
              </a:rPr>
              <a:t>-2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 (or can be left as ‘g’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022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8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13" grpId="0"/>
      <p:bldP spid="7" grpId="0"/>
      <p:bldP spid="16" grpId="0"/>
      <p:bldP spid="10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35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solve problems involving collisions using the principle of Conservation of Momentum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A particle of mass 2kg is moving with speed 3ms</a:t>
            </a:r>
            <a:r>
              <a:rPr lang="en-GB" sz="1400" baseline="30000" dirty="0" smtClean="0">
                <a:latin typeface="Comic Sans MS" pitchFamily="66" charset="0"/>
              </a:rPr>
              <a:t>-1</a:t>
            </a:r>
            <a:r>
              <a:rPr lang="en-GB" sz="1400" dirty="0" smtClean="0">
                <a:latin typeface="Comic Sans MS" pitchFamily="66" charset="0"/>
              </a:rPr>
              <a:t> on a smooth horizontal plane. Particle Q of mass 3kg is at rest on the plane. Particle P collides with Q and after the collision Q moves away with a speed of 2</a:t>
            </a:r>
            <a:r>
              <a:rPr lang="en-GB" sz="1400" baseline="30000" dirty="0" smtClean="0">
                <a:latin typeface="Comic Sans MS" pitchFamily="66" charset="0"/>
              </a:rPr>
              <a:t>1</a:t>
            </a:r>
            <a:r>
              <a:rPr lang="en-GB" sz="1400" dirty="0" smtClean="0">
                <a:latin typeface="Comic Sans MS" pitchFamily="66" charset="0"/>
              </a:rPr>
              <a:t>/</a:t>
            </a:r>
            <a:r>
              <a:rPr lang="en-GB" sz="1400" baseline="-25000" dirty="0" smtClean="0">
                <a:latin typeface="Comic Sans MS" pitchFamily="66" charset="0"/>
              </a:rPr>
              <a:t>3</a:t>
            </a:r>
            <a:r>
              <a:rPr lang="en-GB" sz="1400" dirty="0" smtClean="0">
                <a:latin typeface="Comic Sans MS" pitchFamily="66" charset="0"/>
              </a:rPr>
              <a:t>ms</a:t>
            </a:r>
            <a:r>
              <a:rPr lang="en-GB" sz="1400" baseline="30000" dirty="0" smtClean="0">
                <a:latin typeface="Comic Sans MS" pitchFamily="66" charset="0"/>
              </a:rPr>
              <a:t>-1</a:t>
            </a:r>
            <a:r>
              <a:rPr lang="en-GB" sz="1400" dirty="0" smtClean="0">
                <a:latin typeface="Comic Sans MS" pitchFamily="66" charset="0"/>
              </a:rPr>
              <a:t>. Find: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The speed and direction of the motion of P after the collision</a:t>
            </a:r>
          </a:p>
          <a:p>
            <a:pPr algn="ctr"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The magnitude of the impulse received by P and by Q in the collision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3H</a:t>
            </a:r>
            <a:endParaRPr lang="en-GB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" y="76200"/>
                <a:ext cx="16312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𝑀𝑜𝑚𝑒𝑛𝑡𝑢𝑚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76200"/>
                <a:ext cx="1631279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77101" y="76200"/>
                <a:ext cx="18383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𝑚𝑢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101" y="76200"/>
                <a:ext cx="1838324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47748" y="457200"/>
                <a:ext cx="12962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𝐹𝑡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748" y="457200"/>
                <a:ext cx="1296252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8100" y="838200"/>
                <a:ext cx="25335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" y="838200"/>
                <a:ext cx="2533579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5791200" y="2057400"/>
            <a:ext cx="457200" cy="457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934200" y="2057400"/>
            <a:ext cx="457200" cy="457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715000" y="21336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2kg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334000" y="2286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391400" y="2286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791200" y="1905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791200" y="2667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934200" y="1905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934200" y="2667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14800" y="1752600"/>
            <a:ext cx="1295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Before collision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91000" y="2514600"/>
            <a:ext cx="1217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After collision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5400" y="2133600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I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48600" y="2133600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I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40765" y="1600200"/>
            <a:ext cx="564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3ms</a:t>
            </a:r>
            <a:r>
              <a:rPr lang="en-GB" sz="1200" baseline="30000" dirty="0" smtClean="0">
                <a:latin typeface="Comic Sans MS" pitchFamily="66" charset="0"/>
              </a:rPr>
              <a:t>-1</a:t>
            </a:r>
            <a:endParaRPr lang="en-GB" sz="1200" baseline="30000" dirty="0"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83764" y="1600200"/>
            <a:ext cx="564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0ms</a:t>
            </a:r>
            <a:r>
              <a:rPr lang="en-GB" sz="1200" baseline="30000" dirty="0" smtClean="0">
                <a:latin typeface="Comic Sans MS" pitchFamily="66" charset="0"/>
              </a:rPr>
              <a:t>-1</a:t>
            </a:r>
            <a:endParaRPr lang="en-GB" sz="1200" baseline="30000" dirty="0"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74241" y="2667000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0.5ms</a:t>
            </a:r>
            <a:r>
              <a:rPr lang="en-GB" sz="1200" baseline="30000" dirty="0" smtClean="0">
                <a:latin typeface="Comic Sans MS" pitchFamily="66" charset="0"/>
              </a:rPr>
              <a:t>-1</a:t>
            </a:r>
            <a:endParaRPr lang="en-GB" sz="1200" baseline="30000" dirty="0"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89988" y="2667000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2</a:t>
            </a:r>
            <a:r>
              <a:rPr lang="en-GB" sz="1200" baseline="30000" dirty="0" smtClean="0">
                <a:latin typeface="Comic Sans MS" pitchFamily="66" charset="0"/>
              </a:rPr>
              <a:t>1</a:t>
            </a:r>
            <a:r>
              <a:rPr lang="en-GB" sz="1200" dirty="0" smtClean="0">
                <a:latin typeface="Comic Sans MS" pitchFamily="66" charset="0"/>
              </a:rPr>
              <a:t>/</a:t>
            </a:r>
            <a:r>
              <a:rPr lang="en-GB" sz="1200" baseline="-25000" dirty="0" smtClean="0">
                <a:latin typeface="Comic Sans MS" pitchFamily="66" charset="0"/>
              </a:rPr>
              <a:t>3</a:t>
            </a:r>
            <a:r>
              <a:rPr lang="en-GB" sz="1200" dirty="0" smtClean="0">
                <a:latin typeface="Comic Sans MS" pitchFamily="66" charset="0"/>
              </a:rPr>
              <a:t>ms</a:t>
            </a:r>
            <a:r>
              <a:rPr lang="en-GB" sz="1200" baseline="30000" dirty="0" smtClean="0">
                <a:latin typeface="Comic Sans MS" pitchFamily="66" charset="0"/>
              </a:rPr>
              <a:t>-1</a:t>
            </a:r>
            <a:endParaRPr lang="en-GB" sz="1200" baseline="30000" dirty="0"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62600" y="1905000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P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200" y="1905000"/>
            <a:ext cx="3193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Q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58000" y="21336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3kg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9625" y="4819650"/>
            <a:ext cx="2481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0.5ms</a:t>
            </a:r>
            <a:r>
              <a:rPr lang="en-GB" sz="1200" baseline="30000" dirty="0" smtClean="0">
                <a:solidFill>
                  <a:srgbClr val="FF0000"/>
                </a:solidFill>
                <a:latin typeface="Comic Sans MS" pitchFamily="66" charset="0"/>
              </a:rPr>
              <a:t>-1 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in the opposite direction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38600" y="3276600"/>
            <a:ext cx="1085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 smtClean="0">
                <a:latin typeface="Comic Sans MS" pitchFamily="66" charset="0"/>
              </a:rPr>
              <a:t>Impulse on P</a:t>
            </a:r>
            <a:endParaRPr lang="en-GB" sz="1200" u="sng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038600" y="3581400"/>
                <a:ext cx="110363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𝐼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>
                        <a:rPr lang="en-GB" sz="1200" b="0" i="1" smtClean="0">
                          <a:latin typeface="Cambria Math"/>
                        </a:rPr>
                        <m:t>𝑚𝑣</m:t>
                      </m:r>
                      <m:r>
                        <a:rPr lang="en-GB" sz="1200" b="0" i="1" smtClean="0">
                          <a:latin typeface="Cambria Math"/>
                        </a:rPr>
                        <m:t>−</m:t>
                      </m:r>
                      <m:r>
                        <a:rPr lang="en-GB" sz="1200" b="0" i="1" smtClean="0">
                          <a:latin typeface="Cambria Math"/>
                        </a:rPr>
                        <m:t>𝑚𝑢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581400"/>
                <a:ext cx="1103635" cy="2769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038600" y="3962400"/>
                <a:ext cx="185390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𝐼</m:t>
                      </m:r>
                      <m:r>
                        <a:rPr lang="en-GB" sz="1200" b="0" i="1" smtClean="0">
                          <a:latin typeface="Cambria Math"/>
                        </a:rPr>
                        <m:t>=(2×0.5)−(2×−3)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962400"/>
                <a:ext cx="1853905" cy="276999"/>
              </a:xfrm>
              <a:prstGeom prst="rect">
                <a:avLst/>
              </a:prstGeom>
              <a:blipFill rotWithShape="1">
                <a:blip r:embed="rId7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038600" y="4343400"/>
                <a:ext cx="9525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𝐼</m:t>
                      </m:r>
                      <m:r>
                        <a:rPr lang="en-GB" sz="1200" b="0" i="1" smtClean="0">
                          <a:latin typeface="Cambria Math"/>
                        </a:rPr>
                        <m:t>=1−−6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343400"/>
                <a:ext cx="952568" cy="2769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038600" y="4724400"/>
                <a:ext cx="7543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𝐼</m:t>
                      </m:r>
                      <m:r>
                        <a:rPr lang="en-GB" sz="1200" b="0" i="1" smtClean="0">
                          <a:latin typeface="Cambria Math"/>
                        </a:rPr>
                        <m:t>=7</m:t>
                      </m:r>
                      <m:r>
                        <a:rPr lang="en-GB" sz="1200" b="0" i="1" smtClean="0">
                          <a:latin typeface="Cambria Math"/>
                        </a:rPr>
                        <m:t>𝑁𝑠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724400"/>
                <a:ext cx="754309" cy="27699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4114800" y="5334000"/>
            <a:ext cx="1140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 smtClean="0">
                <a:latin typeface="Comic Sans MS" pitchFamily="66" charset="0"/>
              </a:rPr>
              <a:t>Impulse on Q</a:t>
            </a:r>
            <a:endParaRPr lang="en-GB" sz="1200" u="sng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114800" y="5638800"/>
                <a:ext cx="110363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𝐼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>
                        <a:rPr lang="en-GB" sz="1200" b="0" i="1" smtClean="0">
                          <a:latin typeface="Cambria Math"/>
                        </a:rPr>
                        <m:t>𝑚𝑣</m:t>
                      </m:r>
                      <m:r>
                        <a:rPr lang="en-GB" sz="1200" b="0" i="1" smtClean="0">
                          <a:latin typeface="Cambria Math"/>
                        </a:rPr>
                        <m:t>−</m:t>
                      </m:r>
                      <m:r>
                        <a:rPr lang="en-GB" sz="1200" b="0" i="1" smtClean="0">
                          <a:latin typeface="Cambria Math"/>
                        </a:rPr>
                        <m:t>𝑚𝑢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638800"/>
                <a:ext cx="1103635" cy="27699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114800" y="6019800"/>
                <a:ext cx="1877181" cy="333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𝐼</m:t>
                      </m:r>
                      <m:r>
                        <a:rPr lang="en-GB" sz="1200" b="0" i="1" smtClean="0">
                          <a:latin typeface="Cambria Math"/>
                        </a:rPr>
                        <m:t>=(3×2</m:t>
                      </m:r>
                      <m:f>
                        <m:fPr>
                          <m:type m:val="skw"/>
                          <m:ctrlPr>
                            <a:rPr lang="en-GB" sz="1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GB" sz="1200" b="0" i="1" smtClean="0">
                          <a:latin typeface="Cambria Math"/>
                        </a:rPr>
                        <m:t>−(3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×0)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6019800"/>
                <a:ext cx="1877181" cy="333617"/>
              </a:xfrm>
              <a:prstGeom prst="rect">
                <a:avLst/>
              </a:prstGeom>
              <a:blipFill rotWithShape="1">
                <a:blip r:embed="rId11"/>
                <a:stretch>
                  <a:fillRect t="-103704" b="-1592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114800" y="6400800"/>
                <a:ext cx="7543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𝐼</m:t>
                      </m:r>
                      <m:r>
                        <a:rPr lang="en-GB" sz="1200" b="0" i="1" smtClean="0">
                          <a:latin typeface="Cambria Math"/>
                        </a:rPr>
                        <m:t>=7</m:t>
                      </m:r>
                      <m:r>
                        <a:rPr lang="en-GB" sz="1200" b="0" i="1" smtClean="0">
                          <a:latin typeface="Cambria Math"/>
                        </a:rPr>
                        <m:t>𝑁𝑠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6400800"/>
                <a:ext cx="754309" cy="27699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Arc 52"/>
          <p:cNvSpPr/>
          <p:nvPr/>
        </p:nvSpPr>
        <p:spPr>
          <a:xfrm>
            <a:off x="5638800" y="37338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6096000" y="3733800"/>
            <a:ext cx="22574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Take the direction of </a:t>
            </a:r>
            <a:r>
              <a:rPr lang="en-GB" sz="1100" b="1" u="sng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impulse</a:t>
            </a:r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1100" b="1" u="sng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on P</a:t>
            </a:r>
            <a:r>
              <a:rPr lang="en-GB" sz="1100" b="1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as the </a:t>
            </a:r>
            <a:r>
              <a:rPr lang="en-GB" sz="1100" b="1" u="sng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positive</a:t>
            </a:r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direction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5" name="Arc 54"/>
          <p:cNvSpPr/>
          <p:nvPr/>
        </p:nvSpPr>
        <p:spPr>
          <a:xfrm>
            <a:off x="5638800" y="41148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55"/>
          <p:cNvSpPr/>
          <p:nvPr/>
        </p:nvSpPr>
        <p:spPr>
          <a:xfrm>
            <a:off x="4800600" y="44958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6096000" y="4191000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Work out the brackets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57800" y="45720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9" name="Arc 58"/>
          <p:cNvSpPr/>
          <p:nvPr/>
        </p:nvSpPr>
        <p:spPr>
          <a:xfrm>
            <a:off x="5715000" y="57912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c 59"/>
          <p:cNvSpPr/>
          <p:nvPr/>
        </p:nvSpPr>
        <p:spPr>
          <a:xfrm>
            <a:off x="5715000" y="61722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6172200" y="5715000"/>
            <a:ext cx="22574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Take the direction of </a:t>
            </a:r>
            <a:r>
              <a:rPr lang="en-GB" sz="1100" b="1" u="sng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impulse</a:t>
            </a:r>
            <a:r>
              <a:rPr lang="en-GB" sz="11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1100" b="1" u="sng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on Q</a:t>
            </a:r>
            <a:r>
              <a:rPr lang="en-GB" sz="1100" b="1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11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as the </a:t>
            </a:r>
            <a:r>
              <a:rPr lang="en-GB" sz="1100" b="1" u="sng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positive</a:t>
            </a:r>
            <a:r>
              <a:rPr lang="en-GB" sz="11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 direction</a:t>
            </a:r>
            <a:endParaRPr lang="en-GB" sz="11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248400" y="6248400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1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629400" y="4800600"/>
            <a:ext cx="2133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  <a:sym typeface="Wingdings" pitchFamily="2" charset="2"/>
              </a:rPr>
              <a:t>You can see the impulse received by each is equal and opposite!</a:t>
            </a:r>
            <a:endParaRPr lang="en-GB" sz="1200" baseline="-25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86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30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3" grpId="0" animBg="1"/>
      <p:bldP spid="54" grpId="0"/>
      <p:bldP spid="55" grpId="0" animBg="1"/>
      <p:bldP spid="56" grpId="0" animBg="1"/>
      <p:bldP spid="57" grpId="0"/>
      <p:bldP spid="58" grpId="0"/>
      <p:bldP spid="59" grpId="0" animBg="1"/>
      <p:bldP spid="60" grpId="0" animBg="1"/>
      <p:bldP spid="61" grpId="0"/>
      <p:bldP spid="62" grpId="0"/>
      <p:bldP spid="6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35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solve problems involving collisions using the principle of Conservation of Momentum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Two particles, A and B, of masses 8kg and 2kg respectively, are connected by a light inextensible string. The particles are at rest on a smooth horizontal plane with the string slack. Particle P is projected directly away from Q with speed 4ms</a:t>
            </a:r>
            <a:r>
              <a:rPr lang="en-GB" sz="1400" baseline="30000" dirty="0" smtClean="0">
                <a:latin typeface="Comic Sans MS" pitchFamily="66" charset="0"/>
              </a:rPr>
              <a:t>-1</a:t>
            </a:r>
            <a:r>
              <a:rPr lang="en-GB" sz="1400" dirty="0" smtClean="0">
                <a:latin typeface="Comic Sans MS" pitchFamily="66" charset="0"/>
              </a:rPr>
              <a:t>.</a:t>
            </a:r>
            <a:endParaRPr lang="en-GB" sz="1400" baseline="300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Find the speed of the particles when the string goes taut</a:t>
            </a:r>
          </a:p>
          <a:p>
            <a:pPr algn="ctr"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Find the magnitude of the impulse transmitted through the string when it goes taut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3H</a:t>
            </a:r>
            <a:endParaRPr lang="en-GB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" y="76200"/>
                <a:ext cx="16312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𝑀𝑜𝑚𝑒𝑛𝑡𝑢𝑚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76200"/>
                <a:ext cx="1631279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77101" y="76200"/>
                <a:ext cx="18383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𝑚𝑢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101" y="76200"/>
                <a:ext cx="1838324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47748" y="457200"/>
                <a:ext cx="12962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𝐹𝑡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748" y="457200"/>
                <a:ext cx="1296252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8100" y="838200"/>
                <a:ext cx="25335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" y="838200"/>
                <a:ext cx="2533579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5791200" y="2057400"/>
            <a:ext cx="457200" cy="457200"/>
          </a:xfrm>
          <a:prstGeom prst="ellipse">
            <a:avLst/>
          </a:prstGeom>
          <a:solidFill>
            <a:srgbClr val="00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934200" y="2057400"/>
            <a:ext cx="457200" cy="457200"/>
          </a:xfrm>
          <a:prstGeom prst="ellipse">
            <a:avLst/>
          </a:prstGeom>
          <a:solidFill>
            <a:srgbClr val="00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715000" y="21336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2kg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0" y="21336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8kg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5200" y="1905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A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8800" y="1905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B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791200" y="1905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91200" y="2667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934200" y="1905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934200" y="2667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58883" y="1752600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Before motion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35082" y="2514600"/>
            <a:ext cx="1128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After motion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40764" y="1600200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0ms</a:t>
            </a:r>
            <a:r>
              <a:rPr lang="en-GB" sz="1200" baseline="30000" dirty="0" smtClean="0">
                <a:latin typeface="Comic Sans MS" pitchFamily="66" charset="0"/>
              </a:rPr>
              <a:t>-1</a:t>
            </a:r>
            <a:endParaRPr lang="en-GB" sz="1200" baseline="30000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83764" y="1600200"/>
            <a:ext cx="564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4ms</a:t>
            </a:r>
            <a:r>
              <a:rPr lang="en-GB" sz="1200" baseline="30000" dirty="0" smtClean="0">
                <a:latin typeface="Comic Sans MS" pitchFamily="66" charset="0"/>
              </a:rPr>
              <a:t>-1</a:t>
            </a:r>
            <a:endParaRPr lang="en-GB" sz="1200" baseline="30000" dirty="0"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7140" y="2667000"/>
            <a:ext cx="591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v ms</a:t>
            </a:r>
            <a:r>
              <a:rPr lang="en-GB" sz="1200" baseline="30000" dirty="0" smtClean="0">
                <a:latin typeface="Comic Sans MS" pitchFamily="66" charset="0"/>
              </a:rPr>
              <a:t>-1</a:t>
            </a:r>
            <a:endParaRPr lang="en-GB" sz="1200" baseline="30000" dirty="0"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70138" y="2667000"/>
            <a:ext cx="591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v ms</a:t>
            </a:r>
            <a:r>
              <a:rPr lang="en-GB" sz="1200" baseline="30000" dirty="0" smtClean="0">
                <a:latin typeface="Comic Sans MS" pitchFamily="66" charset="0"/>
              </a:rPr>
              <a:t>-1</a:t>
            </a:r>
            <a:endParaRPr lang="en-GB" sz="1200" baseline="30000" dirty="0">
              <a:latin typeface="Comic Sans MS" pitchFamily="66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248400" y="2286000"/>
            <a:ext cx="685800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248400" y="2286000"/>
            <a:ext cx="228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705600" y="2286000"/>
            <a:ext cx="228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248400" y="1981200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I</a:t>
            </a:r>
            <a:endParaRPr lang="en-GB" sz="1200" baseline="30000" dirty="0"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29400" y="1981200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I</a:t>
            </a:r>
            <a:endParaRPr lang="en-GB" sz="1200" baseline="30000" dirty="0"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14800" y="32004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When the string is taut, the particles will move together and hence have the </a:t>
            </a:r>
            <a:r>
              <a:rPr lang="en-GB" sz="1200" u="sng" dirty="0" smtClean="0">
                <a:latin typeface="Comic Sans MS" pitchFamily="66" charset="0"/>
              </a:rPr>
              <a:t>same</a:t>
            </a:r>
            <a:r>
              <a:rPr lang="en-GB" sz="1200" dirty="0" smtClean="0">
                <a:latin typeface="Comic Sans MS" pitchFamily="66" charset="0"/>
              </a:rPr>
              <a:t> final velocity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H="1" flipV="1">
            <a:off x="6172200" y="2895600"/>
            <a:ext cx="381000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553200" y="2895600"/>
            <a:ext cx="381000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038600" y="3810000"/>
                <a:ext cx="25335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810000"/>
                <a:ext cx="2533579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810000" y="4267200"/>
                <a:ext cx="31123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×0)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8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×4)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)+(8×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267200"/>
                <a:ext cx="3112327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953000" y="4724400"/>
                <a:ext cx="9597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3</m:t>
                      </m:r>
                      <m:r>
                        <a:rPr lang="en-GB" sz="1400" b="0" i="1" smtClean="0">
                          <a:latin typeface="Cambria Math"/>
                        </a:rPr>
                        <m:t>2=10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724400"/>
                <a:ext cx="959750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953000" y="5105400"/>
                <a:ext cx="7978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3</m:t>
                      </m:r>
                      <m:r>
                        <a:rPr lang="en-GB" sz="1400" b="0" i="1" smtClean="0">
                          <a:latin typeface="Cambria Math"/>
                        </a:rPr>
                        <m:t>.2=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5105400"/>
                <a:ext cx="797846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7"/>
          <p:cNvSpPr/>
          <p:nvPr/>
        </p:nvSpPr>
        <p:spPr>
          <a:xfrm>
            <a:off x="6705600" y="4038600"/>
            <a:ext cx="4572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7086600" y="3962400"/>
            <a:ext cx="1981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 from the diagram, leaving v in both cases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0" name="Arc 49"/>
          <p:cNvSpPr/>
          <p:nvPr/>
        </p:nvSpPr>
        <p:spPr>
          <a:xfrm>
            <a:off x="6705600" y="4495800"/>
            <a:ext cx="4572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c 50"/>
          <p:cNvSpPr/>
          <p:nvPr/>
        </p:nvSpPr>
        <p:spPr>
          <a:xfrm>
            <a:off x="5715000" y="4876800"/>
            <a:ext cx="4572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7086600" y="45720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Work out brackets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96000" y="495300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Divide by 10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24000" y="48006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v = 3.2ms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-1</a:t>
            </a:r>
            <a:endParaRPr lang="en-GB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696200" y="1676400"/>
            <a:ext cx="144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Comic Sans MS" pitchFamily="66" charset="0"/>
                <a:sym typeface="Wingdings" pitchFamily="2" charset="2"/>
              </a:rPr>
              <a:t>The particles do not collide – in this case the impulse is transmitted through the string…</a:t>
            </a:r>
            <a:endParaRPr lang="en-GB" sz="1100" baseline="-25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34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  <p:bldP spid="14" grpId="0"/>
      <p:bldP spid="19" grpId="0"/>
      <p:bldP spid="20" grpId="0"/>
      <p:bldP spid="21" grpId="0"/>
      <p:bldP spid="22" grpId="0"/>
      <p:bldP spid="23" grpId="0"/>
      <p:bldP spid="24" grpId="0"/>
      <p:bldP spid="32" grpId="0"/>
      <p:bldP spid="34" grpId="0"/>
      <p:bldP spid="30" grpId="0"/>
      <p:bldP spid="44" grpId="0"/>
      <p:bldP spid="45" grpId="0"/>
      <p:bldP spid="46" grpId="0"/>
      <p:bldP spid="47" grpId="0"/>
      <p:bldP spid="48" grpId="0" animBg="1"/>
      <p:bldP spid="49" grpId="0"/>
      <p:bldP spid="50" grpId="0" animBg="1"/>
      <p:bldP spid="51" grpId="0" animBg="1"/>
      <p:bldP spid="52" grpId="0"/>
      <p:bldP spid="53" grpId="0"/>
      <p:bldP spid="54" grpId="0"/>
      <p:bldP spid="5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35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solve problems involving collisions using the principle of Conservation of Momentum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Two particles, A and B, of masses 8kg and 2kg respectively, are connected by a light inextensible string. The particles are at rest on a smooth horizontal plane with the string slack. Particle P is projected directly away from Q with speed 4ms</a:t>
            </a:r>
            <a:r>
              <a:rPr lang="en-GB" sz="1400" baseline="30000" dirty="0" smtClean="0">
                <a:latin typeface="Comic Sans MS" pitchFamily="66" charset="0"/>
              </a:rPr>
              <a:t>-1</a:t>
            </a:r>
            <a:r>
              <a:rPr lang="en-GB" sz="1400" dirty="0" smtClean="0">
                <a:latin typeface="Comic Sans MS" pitchFamily="66" charset="0"/>
              </a:rPr>
              <a:t>.</a:t>
            </a:r>
            <a:endParaRPr lang="en-GB" sz="1400" baseline="300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Find the speed of the particles when the string goes taut</a:t>
            </a:r>
          </a:p>
          <a:p>
            <a:pPr algn="ctr"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Find the magnitude of the impulse transmitted through the string when it goes taut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3H</a:t>
            </a:r>
            <a:endParaRPr lang="en-GB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" y="76200"/>
                <a:ext cx="16312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𝑀𝑜𝑚𝑒𝑛𝑡𝑢𝑚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76200"/>
                <a:ext cx="1631279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77101" y="76200"/>
                <a:ext cx="18383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𝑚𝑢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101" y="76200"/>
                <a:ext cx="1838324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47748" y="457200"/>
                <a:ext cx="12962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𝐹𝑡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748" y="457200"/>
                <a:ext cx="1296252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8100" y="838200"/>
                <a:ext cx="25335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" y="838200"/>
                <a:ext cx="2533579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5791200" y="2057400"/>
            <a:ext cx="457200" cy="457200"/>
          </a:xfrm>
          <a:prstGeom prst="ellipse">
            <a:avLst/>
          </a:prstGeom>
          <a:solidFill>
            <a:srgbClr val="00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934200" y="2057400"/>
            <a:ext cx="457200" cy="457200"/>
          </a:xfrm>
          <a:prstGeom prst="ellipse">
            <a:avLst/>
          </a:prstGeom>
          <a:solidFill>
            <a:srgbClr val="00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715000" y="21336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2kg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0" y="21336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8kg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5200" y="1905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A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8800" y="1905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B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791200" y="1905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91200" y="2667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934200" y="1905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934200" y="2667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58883" y="1752600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Before motion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35082" y="2514600"/>
            <a:ext cx="1128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After motion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40764" y="1600200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0ms</a:t>
            </a:r>
            <a:r>
              <a:rPr lang="en-GB" sz="1200" baseline="30000" dirty="0" smtClean="0">
                <a:latin typeface="Comic Sans MS" pitchFamily="66" charset="0"/>
              </a:rPr>
              <a:t>-1</a:t>
            </a:r>
            <a:endParaRPr lang="en-GB" sz="1200" baseline="30000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83764" y="1600200"/>
            <a:ext cx="564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4ms</a:t>
            </a:r>
            <a:r>
              <a:rPr lang="en-GB" sz="1200" baseline="30000" dirty="0" smtClean="0">
                <a:latin typeface="Comic Sans MS" pitchFamily="66" charset="0"/>
              </a:rPr>
              <a:t>-1</a:t>
            </a:r>
            <a:endParaRPr lang="en-GB" sz="1200" baseline="30000" dirty="0"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74241" y="2667000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3.2ms</a:t>
            </a:r>
            <a:r>
              <a:rPr lang="en-GB" sz="1200" baseline="30000" dirty="0" smtClean="0">
                <a:latin typeface="Comic Sans MS" pitchFamily="66" charset="0"/>
              </a:rPr>
              <a:t>-1</a:t>
            </a:r>
            <a:endParaRPr lang="en-GB" sz="1200" baseline="30000" dirty="0"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17239" y="2667000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3.2ms</a:t>
            </a:r>
            <a:r>
              <a:rPr lang="en-GB" sz="1200" baseline="30000" dirty="0" smtClean="0">
                <a:latin typeface="Comic Sans MS" pitchFamily="66" charset="0"/>
              </a:rPr>
              <a:t>-1</a:t>
            </a:r>
            <a:endParaRPr lang="en-GB" sz="1200" baseline="30000" dirty="0">
              <a:latin typeface="Comic Sans MS" pitchFamily="66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248400" y="2286000"/>
            <a:ext cx="685800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248400" y="2286000"/>
            <a:ext cx="228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705600" y="2286000"/>
            <a:ext cx="228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248400" y="1981200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I</a:t>
            </a:r>
            <a:endParaRPr lang="en-GB" sz="1200" baseline="30000" dirty="0"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29400" y="1981200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I</a:t>
            </a:r>
            <a:endParaRPr lang="en-GB" sz="1200" baseline="30000" dirty="0"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24000" y="48006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v = 3.2ms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-1</a:t>
            </a:r>
            <a:endParaRPr lang="en-GB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696200" y="1676400"/>
            <a:ext cx="144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Comic Sans MS" pitchFamily="66" charset="0"/>
                <a:sym typeface="Wingdings" pitchFamily="2" charset="2"/>
              </a:rPr>
              <a:t>The particles do not collide – in this case the impulse is transmitted through the string…</a:t>
            </a:r>
            <a:endParaRPr lang="en-GB" sz="1100" baseline="-250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114800" y="3581400"/>
                <a:ext cx="18383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𝑚𝑢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581400"/>
                <a:ext cx="1838324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4114800" y="32004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 smtClean="0">
                <a:latin typeface="Comic Sans MS" pitchFamily="66" charset="0"/>
                <a:sym typeface="Wingdings" pitchFamily="2" charset="2"/>
              </a:rPr>
              <a:t>Calculating the impulse for B</a:t>
            </a:r>
            <a:endParaRPr lang="en-GB" sz="1200" u="sng" baseline="-250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114800" y="4038600"/>
                <a:ext cx="25730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×3.2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−(2×0)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038600"/>
                <a:ext cx="2573077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114800" y="4495800"/>
                <a:ext cx="15664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=6.4</m:t>
                      </m:r>
                      <m:r>
                        <a:rPr lang="en-GB" sz="1400" b="0" i="1" smtClean="0">
                          <a:latin typeface="Cambria Math"/>
                        </a:rPr>
                        <m:t>𝑁𝑠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495800"/>
                <a:ext cx="1566454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c 59"/>
          <p:cNvSpPr/>
          <p:nvPr/>
        </p:nvSpPr>
        <p:spPr>
          <a:xfrm>
            <a:off x="6400800" y="3810000"/>
            <a:ext cx="4572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6858000" y="3657600"/>
            <a:ext cx="1981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 for particle B, taking the impulse from it as the positive direction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2" name="Arc 61"/>
          <p:cNvSpPr/>
          <p:nvPr/>
        </p:nvSpPr>
        <p:spPr>
          <a:xfrm>
            <a:off x="6400800" y="4191000"/>
            <a:ext cx="4572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/>
          <p:cNvSpPr txBox="1"/>
          <p:nvPr/>
        </p:nvSpPr>
        <p:spPr>
          <a:xfrm>
            <a:off x="6858000" y="4267200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029200" y="5486400"/>
            <a:ext cx="289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This is all we need to do. The impulse in the opposite direction will be the same!</a:t>
            </a:r>
            <a:endParaRPr lang="en-GB" sz="1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24000" y="57150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I = 6.4Ns</a:t>
            </a:r>
            <a:endParaRPr lang="en-GB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58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32" grpId="0"/>
      <p:bldP spid="56" grpId="0"/>
      <p:bldP spid="57" grpId="0"/>
      <p:bldP spid="58" grpId="0"/>
      <p:bldP spid="59" grpId="0"/>
      <p:bldP spid="60" grpId="0" animBg="1"/>
      <p:bldP spid="61" grpId="0"/>
      <p:bldP spid="62" grpId="0" animBg="1"/>
      <p:bldP spid="63" grpId="0"/>
      <p:bldP spid="64" grpId="0"/>
      <p:bldP spid="65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Dynamics of a Particle moving in a Straight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35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solve problems involving collisions using the principle of Conservation of Momentum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Two particles, P and Q of mass 2kg and 4kg respectively are moving towards each other along the same straight line on a smooth horizontal plane. The particles collide. Before the collision, the speeds of P and Q are 3ms</a:t>
            </a:r>
            <a:r>
              <a:rPr lang="en-GB" sz="1400" baseline="30000" dirty="0" smtClean="0">
                <a:latin typeface="Comic Sans MS" pitchFamily="66" charset="0"/>
              </a:rPr>
              <a:t>-1</a:t>
            </a:r>
            <a:r>
              <a:rPr lang="en-GB" sz="1400" dirty="0" smtClean="0">
                <a:latin typeface="Comic Sans MS" pitchFamily="66" charset="0"/>
              </a:rPr>
              <a:t> and 2ms</a:t>
            </a:r>
            <a:r>
              <a:rPr lang="en-GB" sz="1400" baseline="30000" dirty="0" smtClean="0">
                <a:latin typeface="Comic Sans MS" pitchFamily="66" charset="0"/>
              </a:rPr>
              <a:t>-1</a:t>
            </a:r>
            <a:r>
              <a:rPr lang="en-GB" sz="1400" dirty="0" smtClean="0">
                <a:latin typeface="Comic Sans MS" pitchFamily="66" charset="0"/>
              </a:rPr>
              <a:t>. Given that the magnitude of the impulse due to the collision is 7Ns, find: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The speed and direction of P after the collision</a:t>
            </a:r>
          </a:p>
          <a:p>
            <a:pPr algn="ctr"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 smtClean="0">
                <a:latin typeface="Comic Sans MS" pitchFamily="66" charset="0"/>
              </a:rPr>
              <a:t>The speed and direction of Q after the collision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3H</a:t>
            </a:r>
            <a:endParaRPr lang="en-GB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" y="76200"/>
                <a:ext cx="16312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𝑀𝑜𝑚𝑒𝑛𝑡𝑢𝑚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76200"/>
                <a:ext cx="1631279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77101" y="76200"/>
                <a:ext cx="18383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𝑚𝑢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101" y="76200"/>
                <a:ext cx="1838324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47748" y="457200"/>
                <a:ext cx="12962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𝐹𝑡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748" y="457200"/>
                <a:ext cx="1296252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8100" y="838200"/>
                <a:ext cx="25335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" y="838200"/>
                <a:ext cx="2533579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/>
          <p:cNvSpPr/>
          <p:nvPr/>
        </p:nvSpPr>
        <p:spPr>
          <a:xfrm>
            <a:off x="5486398" y="2057400"/>
            <a:ext cx="457200" cy="4572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6629398" y="2057400"/>
            <a:ext cx="457200" cy="4572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5410198" y="21336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2kg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553198" y="21336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4kg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10398" y="1905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Q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33998" y="1905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P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5486398" y="1905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5486398" y="2667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6629398" y="1905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629398" y="2667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810000" y="1752600"/>
            <a:ext cx="1295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Before collision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886199" y="2514600"/>
            <a:ext cx="1217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After collision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435962" y="1600200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3ms</a:t>
            </a:r>
            <a:r>
              <a:rPr lang="en-GB" sz="1200" baseline="30000" dirty="0" smtClean="0">
                <a:latin typeface="Comic Sans MS" pitchFamily="66" charset="0"/>
              </a:rPr>
              <a:t>-1</a:t>
            </a:r>
            <a:endParaRPr lang="en-GB" sz="1200" baseline="30000" dirty="0">
              <a:latin typeface="Comic Sans MS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578962" y="1600200"/>
            <a:ext cx="564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2ms</a:t>
            </a:r>
            <a:r>
              <a:rPr lang="en-GB" sz="1200" baseline="30000" dirty="0" smtClean="0">
                <a:latin typeface="Comic Sans MS" pitchFamily="66" charset="0"/>
              </a:rPr>
              <a:t>-1</a:t>
            </a:r>
            <a:endParaRPr lang="en-GB" sz="1200" baseline="30000" dirty="0">
              <a:latin typeface="Comic Sans MS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387873" y="2667000"/>
            <a:ext cx="660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v</a:t>
            </a:r>
            <a:r>
              <a:rPr lang="en-GB" sz="1200" baseline="-25000" dirty="0" smtClean="0">
                <a:latin typeface="Comic Sans MS" pitchFamily="66" charset="0"/>
              </a:rPr>
              <a:t>1</a:t>
            </a:r>
            <a:r>
              <a:rPr lang="en-GB" sz="1200" dirty="0" smtClean="0">
                <a:latin typeface="Comic Sans MS" pitchFamily="66" charset="0"/>
              </a:rPr>
              <a:t> ms</a:t>
            </a:r>
            <a:r>
              <a:rPr lang="en-GB" sz="1200" baseline="30000" dirty="0" smtClean="0">
                <a:latin typeface="Comic Sans MS" pitchFamily="66" charset="0"/>
              </a:rPr>
              <a:t>-1</a:t>
            </a:r>
            <a:endParaRPr lang="en-GB" sz="1200" baseline="30000" dirty="0">
              <a:latin typeface="Comic Sans MS" pitchFamily="66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534077" y="2667000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v</a:t>
            </a:r>
            <a:r>
              <a:rPr lang="en-GB" sz="1200" baseline="-25000" dirty="0" smtClean="0">
                <a:latin typeface="Comic Sans MS" pitchFamily="66" charset="0"/>
              </a:rPr>
              <a:t>2</a:t>
            </a:r>
            <a:r>
              <a:rPr lang="en-GB" sz="1200" dirty="0" smtClean="0">
                <a:latin typeface="Comic Sans MS" pitchFamily="66" charset="0"/>
              </a:rPr>
              <a:t> ms</a:t>
            </a:r>
            <a:r>
              <a:rPr lang="en-GB" sz="1200" baseline="30000" dirty="0" smtClean="0">
                <a:latin typeface="Comic Sans MS" pitchFamily="66" charset="0"/>
              </a:rPr>
              <a:t>-1</a:t>
            </a:r>
            <a:endParaRPr lang="en-GB" sz="1200" baseline="30000" dirty="0">
              <a:latin typeface="Comic Sans MS" pitchFamily="66" charset="0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flipH="1">
            <a:off x="5029198" y="2286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7086598" y="2286000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800598" y="2133600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I</a:t>
            </a:r>
            <a:endParaRPr lang="en-GB" sz="1200" baseline="30000" dirty="0">
              <a:latin typeface="Comic Sans MS" pitchFamily="66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619998" y="2133600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I</a:t>
            </a:r>
            <a:endParaRPr lang="en-GB" sz="1200" baseline="30000" dirty="0"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38600" y="3048000"/>
            <a:ext cx="1159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 smtClean="0">
                <a:latin typeface="Comic Sans MS" pitchFamily="66" charset="0"/>
              </a:rPr>
              <a:t>For particle P</a:t>
            </a:r>
            <a:endParaRPr lang="en-GB" sz="1200" u="sng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038600" y="3352800"/>
                <a:ext cx="18383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𝑚𝑢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352800"/>
                <a:ext cx="1838324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038600" y="3733800"/>
                <a:ext cx="20914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7=(2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GB" sz="1400" b="0" i="1" smtClean="0">
                          <a:latin typeface="Cambria Math"/>
                        </a:rPr>
                        <m:t>−(2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×−3)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733800"/>
                <a:ext cx="2091406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038600" y="4114800"/>
                <a:ext cx="11464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7=2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+6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114800"/>
                <a:ext cx="1146404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886200" y="4495800"/>
                <a:ext cx="8694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0.5=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495800"/>
                <a:ext cx="869469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4038600" y="4953000"/>
            <a:ext cx="1213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 smtClean="0">
                <a:latin typeface="Comic Sans MS" pitchFamily="66" charset="0"/>
              </a:rPr>
              <a:t>For particle Q</a:t>
            </a:r>
            <a:endParaRPr lang="en-GB" sz="1200" u="sng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038600" y="5257800"/>
                <a:ext cx="18383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𝐼𝑚𝑝𝑢𝑙𝑠𝑒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𝑚𝑣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𝑚𝑢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257800"/>
                <a:ext cx="1838324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038600" y="5638800"/>
                <a:ext cx="20955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7=(4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GB" sz="1400" b="0" i="1" smtClean="0">
                          <a:latin typeface="Cambria Math"/>
                        </a:rPr>
                        <m:t>−(4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×−2)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638800"/>
                <a:ext cx="2095574" cy="307777"/>
              </a:xfrm>
              <a:prstGeom prst="rect">
                <a:avLst/>
              </a:prstGeom>
              <a:blipFill rotWithShape="1"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4038600" y="6019800"/>
                <a:ext cx="11505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7=4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+8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6019800"/>
                <a:ext cx="1150571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3657600" y="6400800"/>
                <a:ext cx="11076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−0.25=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6400800"/>
                <a:ext cx="1107676" cy="3077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7086600" y="9144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If you do not know a velocity’s direction, set it the same as the direction of the impulse (this will keep it positive while you work it out!)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85" name="Arc 84"/>
          <p:cNvSpPr/>
          <p:nvPr/>
        </p:nvSpPr>
        <p:spPr>
          <a:xfrm>
            <a:off x="5791200" y="3505200"/>
            <a:ext cx="4572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TextBox 85"/>
          <p:cNvSpPr txBox="1"/>
          <p:nvPr/>
        </p:nvSpPr>
        <p:spPr>
          <a:xfrm>
            <a:off x="6172200" y="3429000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 from the diagram, using impulse as the positive direction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7" name="Arc 86"/>
          <p:cNvSpPr/>
          <p:nvPr/>
        </p:nvSpPr>
        <p:spPr>
          <a:xfrm>
            <a:off x="5791200" y="3886200"/>
            <a:ext cx="4572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Arc 87"/>
          <p:cNvSpPr/>
          <p:nvPr/>
        </p:nvSpPr>
        <p:spPr>
          <a:xfrm>
            <a:off x="4876800" y="4267200"/>
            <a:ext cx="4572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Arc 88"/>
          <p:cNvSpPr/>
          <p:nvPr/>
        </p:nvSpPr>
        <p:spPr>
          <a:xfrm>
            <a:off x="5867400" y="5410200"/>
            <a:ext cx="4572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Arc 90"/>
          <p:cNvSpPr/>
          <p:nvPr/>
        </p:nvSpPr>
        <p:spPr>
          <a:xfrm>
            <a:off x="5867400" y="5791200"/>
            <a:ext cx="4572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Arc 91"/>
          <p:cNvSpPr/>
          <p:nvPr/>
        </p:nvSpPr>
        <p:spPr>
          <a:xfrm>
            <a:off x="4953000" y="6172200"/>
            <a:ext cx="4572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TextBox 92"/>
          <p:cNvSpPr txBox="1"/>
          <p:nvPr/>
        </p:nvSpPr>
        <p:spPr>
          <a:xfrm>
            <a:off x="6019800" y="3886200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Work out brackets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257800" y="4343400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239000" y="3962400"/>
            <a:ext cx="1752600" cy="76944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As this answer is </a:t>
            </a:r>
            <a:r>
              <a:rPr lang="en-GB" sz="1100" b="1" u="sng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positive</a:t>
            </a:r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, it means the direction we put on the diagram is correct!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248400" y="5334000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Sub in values from the diagram, using impulse as the positive direction</a:t>
            </a:r>
            <a:endParaRPr lang="en-GB" sz="11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172200" y="5791200"/>
            <a:ext cx="106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Work out brackets</a:t>
            </a:r>
            <a:endParaRPr lang="en-GB" sz="11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410200" y="62484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1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162800" y="5791200"/>
            <a:ext cx="1752600" cy="76944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As this answer is </a:t>
            </a:r>
            <a:r>
              <a:rPr lang="en-GB" sz="1100" b="1" u="sng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negative</a:t>
            </a:r>
            <a:r>
              <a:rPr lang="en-GB" sz="1100" dirty="0" smtClean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, it means the direction we put on the diagram is incorrect!</a:t>
            </a:r>
            <a:endParaRPr lang="en-GB" sz="11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410200" y="2667000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0.5ms</a:t>
            </a:r>
            <a:r>
              <a:rPr lang="en-GB" sz="1200" baseline="30000" dirty="0" smtClean="0">
                <a:solidFill>
                  <a:srgbClr val="FF0000"/>
                </a:solidFill>
                <a:latin typeface="Comic Sans MS" pitchFamily="66" charset="0"/>
              </a:rPr>
              <a:t>-1</a:t>
            </a:r>
            <a:endParaRPr lang="en-GB" sz="12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477000" y="2667000"/>
            <a:ext cx="7922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  <a:latin typeface="Comic Sans MS" pitchFamily="66" charset="0"/>
              </a:rPr>
              <a:t>0.25ms</a:t>
            </a:r>
            <a:r>
              <a:rPr lang="en-GB" sz="1200" baseline="30000" dirty="0" smtClean="0">
                <a:solidFill>
                  <a:srgbClr val="0000FF"/>
                </a:solidFill>
                <a:latin typeface="Comic Sans MS" pitchFamily="66" charset="0"/>
              </a:rPr>
              <a:t>-1</a:t>
            </a:r>
            <a:endParaRPr lang="en-GB" sz="1200" baseline="30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 flipH="1">
            <a:off x="6629400" y="2667000"/>
            <a:ext cx="457200" cy="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70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/>
      <p:bldP spid="45" grpId="0"/>
      <p:bldP spid="46" grpId="0"/>
      <p:bldP spid="47" grpId="0"/>
      <p:bldP spid="52" grpId="0"/>
      <p:bldP spid="53" grpId="0"/>
      <p:bldP spid="66" grpId="0"/>
      <p:bldP spid="66" grpId="1"/>
      <p:bldP spid="67" grpId="0"/>
      <p:bldP spid="67" grpId="1"/>
      <p:bldP spid="68" grpId="0"/>
      <p:bldP spid="68" grpId="1"/>
      <p:bldP spid="68" grpId="2"/>
      <p:bldP spid="69" grpId="0"/>
      <p:bldP spid="69" grpId="1"/>
      <p:bldP spid="69" grpId="2"/>
      <p:bldP spid="73" grpId="0"/>
      <p:bldP spid="73" grpId="1"/>
      <p:bldP spid="74" grpId="0"/>
      <p:bldP spid="74" grpId="1"/>
      <p:bldP spid="27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30" grpId="0"/>
      <p:bldP spid="85" grpId="0" animBg="1"/>
      <p:bldP spid="86" grpId="0"/>
      <p:bldP spid="87" grpId="0" animBg="1"/>
      <p:bldP spid="88" grpId="0" animBg="1"/>
      <p:bldP spid="89" grpId="0" animBg="1"/>
      <p:bldP spid="91" grpId="0" animBg="1"/>
      <p:bldP spid="92" grpId="0" animBg="1"/>
      <p:bldP spid="93" grpId="0"/>
      <p:bldP spid="94" grpId="0"/>
      <p:bldP spid="95" grpId="0" animBg="1"/>
      <p:bldP spid="96" grpId="0"/>
      <p:bldP spid="97" grpId="0"/>
      <p:bldP spid="98" grpId="0"/>
      <p:bldP spid="99" grpId="0" animBg="1"/>
      <p:bldP spid="100" grpId="0"/>
      <p:bldP spid="101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Summary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>
                <a:latin typeface="Comic Sans MS" pitchFamily="66" charset="0"/>
              </a:rPr>
              <a:t>You have learnt a huge amount about forces in this chapter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It is very important that you practice questions like these – it is very easy to forget some of the forces involved in more complicated questions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Remember that the key to most questions is </a:t>
            </a:r>
            <a:r>
              <a:rPr lang="en-GB" smtClean="0">
                <a:latin typeface="Comic Sans MS" pitchFamily="66" charset="0"/>
              </a:rPr>
              <a:t>the correct use </a:t>
            </a:r>
            <a:r>
              <a:rPr lang="en-GB" dirty="0" smtClean="0">
                <a:latin typeface="Comic Sans MS" pitchFamily="66" charset="0"/>
              </a:rPr>
              <a:t>of F = ma!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47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Dynamics of a Particle moving in a Straight </a:t>
            </a:r>
            <a:r>
              <a:rPr lang="en-GB" sz="3200" dirty="0">
                <a:latin typeface="Comic Sans MS" pitchFamily="66" charset="0"/>
              </a:rPr>
              <a:t>L</a:t>
            </a:r>
            <a:r>
              <a:rPr lang="en-GB" sz="3200" dirty="0" smtClean="0">
                <a:latin typeface="Comic Sans MS" pitchFamily="66" charset="0"/>
              </a:rPr>
              <a:t>ine</a:t>
            </a:r>
            <a:endParaRPr lang="en-GB" sz="32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1910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use Newton’s Laws and the formula F = ma to solve problems involving forces and acceleration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Before we start looking at question we need to go through some ‘basics’ that are essential for you to understand this chapter…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b="1" u="sng" dirty="0" smtClean="0">
                <a:latin typeface="Comic Sans MS" pitchFamily="66" charset="0"/>
              </a:rPr>
              <a:t>Newton’s second law of motion</a:t>
            </a: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“The force needed to accelerate a particle is equal to the product of the mass of the object and the acceleration required”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F = ma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Force is measured in </a:t>
            </a:r>
            <a:r>
              <a:rPr lang="en-GB" sz="1400" b="1" u="sng" dirty="0" err="1" smtClean="0">
                <a:latin typeface="Comic Sans MS" pitchFamily="66" charset="0"/>
              </a:rPr>
              <a:t>Newtons</a:t>
            </a:r>
            <a:r>
              <a:rPr lang="en-GB" sz="1400" dirty="0" smtClean="0">
                <a:latin typeface="Comic Sans MS" pitchFamily="66" charset="0"/>
              </a:rPr>
              <a:t> (N). A Newton is:</a:t>
            </a: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“The force that will cause a mass of 1kg to accelerate at 1ms</a:t>
            </a:r>
            <a:r>
              <a:rPr lang="en-GB" sz="1400" baseline="30000" dirty="0" smtClean="0">
                <a:latin typeface="Comic Sans MS" pitchFamily="66" charset="0"/>
              </a:rPr>
              <a:t>-2</a:t>
            </a:r>
            <a:r>
              <a:rPr lang="en-GB" sz="1400" dirty="0" smtClean="0">
                <a:latin typeface="Comic Sans MS" pitchFamily="66" charset="0"/>
              </a:rPr>
              <a:t>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0" y="1600200"/>
            <a:ext cx="426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1400" dirty="0" smtClean="0">
                <a:latin typeface="Comic Sans MS" pitchFamily="66" charset="0"/>
              </a:rPr>
              <a:t>You need to understand all the forces at work in various situations…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43600" y="22860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 smtClean="0">
                <a:solidFill>
                  <a:srgbClr val="FF0000"/>
                </a:solidFill>
                <a:latin typeface="Comic Sans MS" pitchFamily="66" charset="0"/>
              </a:rPr>
              <a:t>Resolving</a:t>
            </a:r>
            <a:endParaRPr lang="en-GB" sz="14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8200" y="2667000"/>
            <a:ext cx="426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When there are multiple forces acting on an object, we ‘resolve’ these forces in different directions</a:t>
            </a:r>
          </a:p>
          <a:p>
            <a:pPr algn="ctr"/>
            <a:endParaRPr lang="en-GB" sz="1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285750" indent="-285750" algn="ctr">
              <a:buFont typeface="Wingdings"/>
              <a:buChar char="à"/>
            </a:pP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One direction will usually be the direction of acceleration</a:t>
            </a:r>
          </a:p>
          <a:p>
            <a:pPr marL="285750" indent="-285750" algn="ctr">
              <a:buFont typeface="Wingdings"/>
              <a:buChar char="à"/>
            </a:pPr>
            <a:endParaRPr lang="en-GB" sz="1400" dirty="0" smtClean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 algn="ctr">
              <a:buFont typeface="Wingdings"/>
              <a:buChar char="à"/>
            </a:pP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 other will be perpendicular to this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022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14561</Words>
  <Application>Microsoft Office PowerPoint</Application>
  <PresentationFormat>On-screen Show (4:3)</PresentationFormat>
  <Paragraphs>2258</Paragraphs>
  <Slides>84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Office Theme</vt:lpstr>
      <vt:lpstr>PowerPoint Presentation</vt:lpstr>
      <vt:lpstr>Introduction</vt:lpstr>
      <vt:lpstr>PowerPoint Presentation</vt:lpstr>
      <vt:lpstr>Dynamics of a Particle moving in a Straight Line</vt:lpstr>
      <vt:lpstr>Dynamics of a Particle moving in a Straight Line</vt:lpstr>
      <vt:lpstr>Dynamics of a Particle moving in a Straight Line</vt:lpstr>
      <vt:lpstr>Dynamics of a Particle moving in a Straight Line</vt:lpstr>
      <vt:lpstr>Dynamics of a Particle moving in a Straight Line</vt:lpstr>
      <vt:lpstr>Dynamics of a Particle moving in a Straight Line</vt:lpstr>
      <vt:lpstr>Dynamics of a Particle moving in a Straight Line</vt:lpstr>
      <vt:lpstr>Dynamics of a Particle moving in a Straight Line</vt:lpstr>
      <vt:lpstr>Dynamics of a Particle moving in a Straight Line</vt:lpstr>
      <vt:lpstr>Dynamics of a Particle moving in a Straight Line</vt:lpstr>
      <vt:lpstr>Dynamics of a Particle moving in a Straight Line</vt:lpstr>
      <vt:lpstr>PowerPoint Presentation</vt:lpstr>
      <vt:lpstr>Dynamics of a Particle moving in a Straight Line</vt:lpstr>
      <vt:lpstr>Dynamics of a Particle moving in a Straight Line</vt:lpstr>
      <vt:lpstr>Dynamics of a Particle moving in a Straight Line</vt:lpstr>
      <vt:lpstr>Dynamics of a Particle moving in a Straight Line</vt:lpstr>
      <vt:lpstr>Dynamics of a Particle moving in a Straight Line</vt:lpstr>
      <vt:lpstr>Dynamics of a Particle moving in a Straight Line</vt:lpstr>
      <vt:lpstr>Dynamics of a Particle moving in a Straight Line</vt:lpstr>
      <vt:lpstr>PowerPoint Presentation</vt:lpstr>
      <vt:lpstr>Dynamics of a Particle moving in a Straight Line</vt:lpstr>
      <vt:lpstr>Dynamics of a Particle moving in a Straight Line</vt:lpstr>
      <vt:lpstr>Dynamics of a Particle moving in a Straight Line</vt:lpstr>
      <vt:lpstr>PowerPoint Presentation</vt:lpstr>
      <vt:lpstr>Dynamics of a Particle moving in a Straight Line</vt:lpstr>
      <vt:lpstr>Dynamics of a Particle moving in a Straight Line</vt:lpstr>
      <vt:lpstr>Dynamics of a Particle moving in a Straight Line</vt:lpstr>
      <vt:lpstr>Dynamics of a Particle moving in a Straight Line</vt:lpstr>
      <vt:lpstr>Dynamics of a Particle moving in a Straight Line</vt:lpstr>
      <vt:lpstr>Dynamics of a Particle moving in a Straight Line</vt:lpstr>
      <vt:lpstr>Dynamics of a Particle moving in a Straight Line</vt:lpstr>
      <vt:lpstr>Dynamics of a Particle moving in a Straight Line</vt:lpstr>
      <vt:lpstr>Dynamics of a Particle moving in a Straight Line</vt:lpstr>
      <vt:lpstr>PowerPoint Presentation</vt:lpstr>
      <vt:lpstr>Dynamics of a Particle moving in a Straight Line</vt:lpstr>
      <vt:lpstr>Dynamics of a Particle moving in a Straight Line</vt:lpstr>
      <vt:lpstr>Dynamics of a Particle moving in a Straight Line</vt:lpstr>
      <vt:lpstr>Dynamics of a Particle moving in a Straight Line</vt:lpstr>
      <vt:lpstr>Dynamics of a Particle moving in a Straight Line</vt:lpstr>
      <vt:lpstr>Dynamics of a Particle moving in a Straight Line</vt:lpstr>
      <vt:lpstr>Dynamics of a Particle moving in a Straight Line</vt:lpstr>
      <vt:lpstr>Dynamics of a Particle moving in a Straight Line</vt:lpstr>
      <vt:lpstr>Dynamics of a Particle moving in a Straight Line</vt:lpstr>
      <vt:lpstr>PowerPoint Presentation</vt:lpstr>
      <vt:lpstr>Dynamics of a Particle moving in a Straight Line</vt:lpstr>
      <vt:lpstr>Dynamics of a Particle moving in a Straight Line</vt:lpstr>
      <vt:lpstr>Dynamics of a Particle moving in a Straight Line</vt:lpstr>
      <vt:lpstr>Dynamics of a Particle moving in a Straight Line</vt:lpstr>
      <vt:lpstr>Dynamics of a Particle moving in a Straight Line</vt:lpstr>
      <vt:lpstr>Dynamics of a Particle moving in a Straight Line</vt:lpstr>
      <vt:lpstr>Dynamics of a Particle moving in a Straight Line</vt:lpstr>
      <vt:lpstr>Dynamics of a Particle moving in a Straight Line</vt:lpstr>
      <vt:lpstr>Dynamics of a Particle moving in a Straight Line</vt:lpstr>
      <vt:lpstr>Dynamics of a Particle moving in a Straight Line</vt:lpstr>
      <vt:lpstr>Dynamics of a Particle moving in a Straight Line</vt:lpstr>
      <vt:lpstr>Dynamics of a Particle moving in a Straight Line</vt:lpstr>
      <vt:lpstr>Dynamics of a Particle moving in a Straight Line</vt:lpstr>
      <vt:lpstr>Dynamics of a Particle moving in a Straight Line</vt:lpstr>
      <vt:lpstr>Dynamics of a Particle moving in a Straight Line</vt:lpstr>
      <vt:lpstr>Dynamics of a Particle moving in a Straight Line</vt:lpstr>
      <vt:lpstr>Dynamics of a Particle moving in a Straight Line</vt:lpstr>
      <vt:lpstr>Dynamics of a Particle moving in a Straight Line</vt:lpstr>
      <vt:lpstr>Dynamics of a Particle moving in a Straight Line</vt:lpstr>
      <vt:lpstr>Dynamics of a Particle moving in a Straight Line</vt:lpstr>
      <vt:lpstr>Dynamics of a Particle moving in a Straight Line</vt:lpstr>
      <vt:lpstr>Dynamics of a Particle moving in a Straight Line</vt:lpstr>
      <vt:lpstr>Dynamics of a Particle moving in a Straight Line</vt:lpstr>
      <vt:lpstr>Dynamics of a Particle moving in a Straight Line</vt:lpstr>
      <vt:lpstr>PowerPoint Presentation</vt:lpstr>
      <vt:lpstr>Dynamics of a Particle moving in a Straight Line</vt:lpstr>
      <vt:lpstr>Dynamics of a Particle moving in a Straight Line</vt:lpstr>
      <vt:lpstr>Dynamics of a Particle moving in a Straight Line</vt:lpstr>
      <vt:lpstr>Dynamics of a Particle moving in a Straight Line</vt:lpstr>
      <vt:lpstr>PowerPoint Presentation</vt:lpstr>
      <vt:lpstr>Dynamics of a Particle moving in a Straight Line</vt:lpstr>
      <vt:lpstr>Dynamics of a Particle moving in a Straight Line</vt:lpstr>
      <vt:lpstr>Dynamics of a Particle moving in a Straight Line</vt:lpstr>
      <vt:lpstr>Dynamics of a Particle moving in a Straight Line</vt:lpstr>
      <vt:lpstr>Dynamics of a Particle moving in a Straight Line</vt:lpstr>
      <vt:lpstr>Dynamics of a Particle moving in a Straight Line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</dc:creator>
  <cp:lastModifiedBy>ProfileUser</cp:lastModifiedBy>
  <cp:revision>196</cp:revision>
  <dcterms:created xsi:type="dcterms:W3CDTF">2006-08-16T00:00:00Z</dcterms:created>
  <dcterms:modified xsi:type="dcterms:W3CDTF">2013-10-14T11:45:20Z</dcterms:modified>
</cp:coreProperties>
</file>