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7" r:id="rId2"/>
    <p:sldId id="259" r:id="rId3"/>
    <p:sldId id="260" r:id="rId4"/>
    <p:sldId id="266" r:id="rId5"/>
    <p:sldId id="267" r:id="rId6"/>
    <p:sldId id="268" r:id="rId7"/>
    <p:sldId id="269" r:id="rId8"/>
    <p:sldId id="261" r:id="rId9"/>
    <p:sldId id="262" r:id="rId10"/>
    <p:sldId id="263" r:id="rId11"/>
    <p:sldId id="264" r:id="rId12"/>
    <p:sldId id="265" r:id="rId13"/>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65" d="100"/>
          <a:sy n="65" d="100"/>
        </p:scale>
        <p:origin x="1452" y="78"/>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99FCA3EA-6B12-4631-A655-4AA50DE58099}" type="datetimeFigureOut">
              <a:rPr lang="en-GB" smtClean="0"/>
              <a:t>29/04/2021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26A431FD-29CD-4112-BC3C-B47C66E8010A}" type="slidenum">
              <a:rPr lang="en-GB" smtClean="0"/>
              <a:t>‹#›</a:t>
            </a:fld>
            <a:endParaRPr lang="en-GB"/>
          </a:p>
        </p:txBody>
      </p:sp>
    </p:spTree>
    <p:extLst>
      <p:ext uri="{BB962C8B-B14F-4D97-AF65-F5344CB8AC3E}">
        <p14:creationId xmlns:p14="http://schemas.microsoft.com/office/powerpoint/2010/main" val="324010774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99FCA3EA-6B12-4631-A655-4AA50DE58099}" type="datetimeFigureOut">
              <a:rPr lang="en-GB" smtClean="0"/>
              <a:t>29/04/2021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26A431FD-29CD-4112-BC3C-B47C66E8010A}" type="slidenum">
              <a:rPr lang="en-GB" smtClean="0"/>
              <a:t>‹#›</a:t>
            </a:fld>
            <a:endParaRPr lang="en-GB"/>
          </a:p>
        </p:txBody>
      </p:sp>
    </p:spTree>
    <p:extLst>
      <p:ext uri="{BB962C8B-B14F-4D97-AF65-F5344CB8AC3E}">
        <p14:creationId xmlns:p14="http://schemas.microsoft.com/office/powerpoint/2010/main" val="264717545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99FCA3EA-6B12-4631-A655-4AA50DE58099}" type="datetimeFigureOut">
              <a:rPr lang="en-GB" smtClean="0"/>
              <a:t>29/04/2021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26A431FD-29CD-4112-BC3C-B47C66E8010A}" type="slidenum">
              <a:rPr lang="en-GB" smtClean="0"/>
              <a:t>‹#›</a:t>
            </a:fld>
            <a:endParaRPr lang="en-GB"/>
          </a:p>
        </p:txBody>
      </p:sp>
    </p:spTree>
    <p:extLst>
      <p:ext uri="{BB962C8B-B14F-4D97-AF65-F5344CB8AC3E}">
        <p14:creationId xmlns:p14="http://schemas.microsoft.com/office/powerpoint/2010/main" val="273859378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99FCA3EA-6B12-4631-A655-4AA50DE58099}" type="datetimeFigureOut">
              <a:rPr lang="en-GB" smtClean="0"/>
              <a:t>29/04/2021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26A431FD-29CD-4112-BC3C-B47C66E8010A}" type="slidenum">
              <a:rPr lang="en-GB" smtClean="0"/>
              <a:t>‹#›</a:t>
            </a:fld>
            <a:endParaRPr lang="en-GB"/>
          </a:p>
        </p:txBody>
      </p:sp>
    </p:spTree>
    <p:extLst>
      <p:ext uri="{BB962C8B-B14F-4D97-AF65-F5344CB8AC3E}">
        <p14:creationId xmlns:p14="http://schemas.microsoft.com/office/powerpoint/2010/main" val="193315317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99FCA3EA-6B12-4631-A655-4AA50DE58099}" type="datetimeFigureOut">
              <a:rPr lang="en-GB" smtClean="0"/>
              <a:t>29/04/2021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26A431FD-29CD-4112-BC3C-B47C66E8010A}" type="slidenum">
              <a:rPr lang="en-GB" smtClean="0"/>
              <a:t>‹#›</a:t>
            </a:fld>
            <a:endParaRPr lang="en-GB"/>
          </a:p>
        </p:txBody>
      </p:sp>
    </p:spTree>
    <p:extLst>
      <p:ext uri="{BB962C8B-B14F-4D97-AF65-F5344CB8AC3E}">
        <p14:creationId xmlns:p14="http://schemas.microsoft.com/office/powerpoint/2010/main" val="63483086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99FCA3EA-6B12-4631-A655-4AA50DE58099}" type="datetimeFigureOut">
              <a:rPr lang="en-GB" smtClean="0"/>
              <a:t>29/04/2021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26A431FD-29CD-4112-BC3C-B47C66E8010A}" type="slidenum">
              <a:rPr lang="en-GB" smtClean="0"/>
              <a:t>‹#›</a:t>
            </a:fld>
            <a:endParaRPr lang="en-GB"/>
          </a:p>
        </p:txBody>
      </p:sp>
    </p:spTree>
    <p:extLst>
      <p:ext uri="{BB962C8B-B14F-4D97-AF65-F5344CB8AC3E}">
        <p14:creationId xmlns:p14="http://schemas.microsoft.com/office/powerpoint/2010/main" val="365919778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99FCA3EA-6B12-4631-A655-4AA50DE58099}" type="datetimeFigureOut">
              <a:rPr lang="en-GB" smtClean="0"/>
              <a:t>29/04/2021</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26A431FD-29CD-4112-BC3C-B47C66E8010A}" type="slidenum">
              <a:rPr lang="en-GB" smtClean="0"/>
              <a:t>‹#›</a:t>
            </a:fld>
            <a:endParaRPr lang="en-GB"/>
          </a:p>
        </p:txBody>
      </p:sp>
    </p:spTree>
    <p:extLst>
      <p:ext uri="{BB962C8B-B14F-4D97-AF65-F5344CB8AC3E}">
        <p14:creationId xmlns:p14="http://schemas.microsoft.com/office/powerpoint/2010/main" val="39449420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99FCA3EA-6B12-4631-A655-4AA50DE58099}" type="datetimeFigureOut">
              <a:rPr lang="en-GB" smtClean="0"/>
              <a:t>29/04/2021</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26A431FD-29CD-4112-BC3C-B47C66E8010A}" type="slidenum">
              <a:rPr lang="en-GB" smtClean="0"/>
              <a:t>‹#›</a:t>
            </a:fld>
            <a:endParaRPr lang="en-GB"/>
          </a:p>
        </p:txBody>
      </p:sp>
    </p:spTree>
    <p:extLst>
      <p:ext uri="{BB962C8B-B14F-4D97-AF65-F5344CB8AC3E}">
        <p14:creationId xmlns:p14="http://schemas.microsoft.com/office/powerpoint/2010/main" val="162100160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9FCA3EA-6B12-4631-A655-4AA50DE58099}" type="datetimeFigureOut">
              <a:rPr lang="en-GB" smtClean="0"/>
              <a:t>29/04/2021</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26A431FD-29CD-4112-BC3C-B47C66E8010A}" type="slidenum">
              <a:rPr lang="en-GB" smtClean="0"/>
              <a:t>‹#›</a:t>
            </a:fld>
            <a:endParaRPr lang="en-GB"/>
          </a:p>
        </p:txBody>
      </p:sp>
    </p:spTree>
    <p:extLst>
      <p:ext uri="{BB962C8B-B14F-4D97-AF65-F5344CB8AC3E}">
        <p14:creationId xmlns:p14="http://schemas.microsoft.com/office/powerpoint/2010/main" val="329017626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9FCA3EA-6B12-4631-A655-4AA50DE58099}" type="datetimeFigureOut">
              <a:rPr lang="en-GB" smtClean="0"/>
              <a:t>29/04/2021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26A431FD-29CD-4112-BC3C-B47C66E8010A}" type="slidenum">
              <a:rPr lang="en-GB" smtClean="0"/>
              <a:t>‹#›</a:t>
            </a:fld>
            <a:endParaRPr lang="en-GB"/>
          </a:p>
        </p:txBody>
      </p:sp>
    </p:spTree>
    <p:extLst>
      <p:ext uri="{BB962C8B-B14F-4D97-AF65-F5344CB8AC3E}">
        <p14:creationId xmlns:p14="http://schemas.microsoft.com/office/powerpoint/2010/main" val="61527032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9FCA3EA-6B12-4631-A655-4AA50DE58099}" type="datetimeFigureOut">
              <a:rPr lang="en-GB" smtClean="0"/>
              <a:t>29/04/2021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26A431FD-29CD-4112-BC3C-B47C66E8010A}" type="slidenum">
              <a:rPr lang="en-GB" smtClean="0"/>
              <a:t>‹#›</a:t>
            </a:fld>
            <a:endParaRPr lang="en-GB"/>
          </a:p>
        </p:txBody>
      </p:sp>
    </p:spTree>
    <p:extLst>
      <p:ext uri="{BB962C8B-B14F-4D97-AF65-F5344CB8AC3E}">
        <p14:creationId xmlns:p14="http://schemas.microsoft.com/office/powerpoint/2010/main" val="358273526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9FCA3EA-6B12-4631-A655-4AA50DE58099}" type="datetimeFigureOut">
              <a:rPr lang="en-GB" smtClean="0"/>
              <a:t>29/04/2021</a:t>
            </a:fld>
            <a:endParaRPr lang="en-GB"/>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6A431FD-29CD-4112-BC3C-B47C66E8010A}" type="slidenum">
              <a:rPr lang="en-GB" smtClean="0"/>
              <a:t>‹#›</a:t>
            </a:fld>
            <a:endParaRPr lang="en-GB"/>
          </a:p>
        </p:txBody>
      </p:sp>
    </p:spTree>
    <p:extLst>
      <p:ext uri="{BB962C8B-B14F-4D97-AF65-F5344CB8AC3E}">
        <p14:creationId xmlns:p14="http://schemas.microsoft.com/office/powerpoint/2010/main" val="130520530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hyperlink" Target="mailto:dhetherington@bestacademies.org.uk" TargetMode="External"/><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8647" y="0"/>
            <a:ext cx="9208792" cy="6858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itle 1"/>
          <p:cNvSpPr>
            <a:spLocks noGrp="1"/>
          </p:cNvSpPr>
          <p:nvPr>
            <p:ph type="title"/>
          </p:nvPr>
        </p:nvSpPr>
        <p:spPr>
          <a:solidFill>
            <a:schemeClr val="bg1"/>
          </a:solidFill>
          <a:ln>
            <a:solidFill>
              <a:schemeClr val="tx1"/>
            </a:solidFill>
          </a:ln>
        </p:spPr>
        <p:txBody>
          <a:bodyPr/>
          <a:lstStyle/>
          <a:p>
            <a:r>
              <a:rPr lang="en-GB" b="1" dirty="0" smtClean="0">
                <a:latin typeface="Cambria" panose="02040503050406030204" pitchFamily="18" charset="0"/>
              </a:rPr>
              <a:t>English Literature</a:t>
            </a:r>
            <a:endParaRPr lang="en-GB" b="1" dirty="0">
              <a:latin typeface="Cambria" panose="02040503050406030204" pitchFamily="18" charset="0"/>
            </a:endParaRPr>
          </a:p>
        </p:txBody>
      </p:sp>
      <p:sp>
        <p:nvSpPr>
          <p:cNvPr id="3" name="Content Placeholder 2"/>
          <p:cNvSpPr>
            <a:spLocks noGrp="1"/>
          </p:cNvSpPr>
          <p:nvPr>
            <p:ph idx="1"/>
          </p:nvPr>
        </p:nvSpPr>
        <p:spPr>
          <a:xfrm>
            <a:off x="457200" y="1600201"/>
            <a:ext cx="8229600" cy="3484984"/>
          </a:xfrm>
          <a:solidFill>
            <a:schemeClr val="accent5">
              <a:lumMod val="40000"/>
              <a:lumOff val="60000"/>
              <a:alpha val="80000"/>
            </a:schemeClr>
          </a:solidFill>
        </p:spPr>
        <p:txBody>
          <a:bodyPr/>
          <a:lstStyle/>
          <a:p>
            <a:pPr marL="0" indent="0">
              <a:buNone/>
            </a:pPr>
            <a:r>
              <a:rPr lang="en-GB" dirty="0" smtClean="0">
                <a:latin typeface="Cambria" panose="02040503050406030204" pitchFamily="18" charset="0"/>
              </a:rPr>
              <a:t>By the end of this session, you should:</a:t>
            </a:r>
          </a:p>
          <a:p>
            <a:pPr>
              <a:buFont typeface="Courier New" panose="02070309020205020404" pitchFamily="49" charset="0"/>
              <a:buChar char="o"/>
            </a:pPr>
            <a:r>
              <a:rPr lang="en-GB" dirty="0" smtClean="0">
                <a:latin typeface="Cambria" panose="02040503050406030204" pitchFamily="18" charset="0"/>
              </a:rPr>
              <a:t>Know what to expect from the course</a:t>
            </a:r>
          </a:p>
          <a:p>
            <a:pPr>
              <a:buFont typeface="Courier New" panose="02070309020205020404" pitchFamily="49" charset="0"/>
              <a:buChar char="o"/>
            </a:pPr>
            <a:r>
              <a:rPr lang="en-GB" dirty="0" smtClean="0">
                <a:latin typeface="Cambria" panose="02040503050406030204" pitchFamily="18" charset="0"/>
              </a:rPr>
              <a:t>Explore some of the key skills you will use on the course</a:t>
            </a:r>
          </a:p>
          <a:p>
            <a:pPr>
              <a:buFont typeface="Courier New" panose="02070309020205020404" pitchFamily="49" charset="0"/>
              <a:buChar char="o"/>
            </a:pPr>
            <a:r>
              <a:rPr lang="en-GB" dirty="0" smtClean="0">
                <a:latin typeface="Cambria" panose="02040503050406030204" pitchFamily="18" charset="0"/>
              </a:rPr>
              <a:t>Understand what to do between now and September</a:t>
            </a:r>
            <a:endParaRPr lang="en-GB" dirty="0">
              <a:latin typeface="Cambria" panose="02040503050406030204" pitchFamily="18" charset="0"/>
            </a:endParaRPr>
          </a:p>
        </p:txBody>
      </p:sp>
    </p:spTree>
    <p:extLst>
      <p:ext uri="{BB962C8B-B14F-4D97-AF65-F5344CB8AC3E}">
        <p14:creationId xmlns:p14="http://schemas.microsoft.com/office/powerpoint/2010/main" val="73898515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8647" y="0"/>
            <a:ext cx="9208792" cy="6858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itle 1"/>
          <p:cNvSpPr>
            <a:spLocks noGrp="1"/>
          </p:cNvSpPr>
          <p:nvPr>
            <p:ph type="title"/>
          </p:nvPr>
        </p:nvSpPr>
        <p:spPr>
          <a:solidFill>
            <a:schemeClr val="bg1"/>
          </a:solidFill>
          <a:ln>
            <a:solidFill>
              <a:schemeClr val="tx1"/>
            </a:solidFill>
          </a:ln>
        </p:spPr>
        <p:txBody>
          <a:bodyPr/>
          <a:lstStyle/>
          <a:p>
            <a:r>
              <a:rPr lang="en-GB" b="1" dirty="0" smtClean="0">
                <a:latin typeface="Cambria" panose="02040503050406030204" pitchFamily="18" charset="0"/>
              </a:rPr>
              <a:t>Exploring Texts</a:t>
            </a:r>
            <a:endParaRPr lang="en-GB" b="1" dirty="0">
              <a:latin typeface="Cambria" panose="02040503050406030204" pitchFamily="18" charset="0"/>
            </a:endParaRPr>
          </a:p>
        </p:txBody>
      </p:sp>
      <p:sp>
        <p:nvSpPr>
          <p:cNvPr id="3" name="Content Placeholder 2"/>
          <p:cNvSpPr>
            <a:spLocks noGrp="1"/>
          </p:cNvSpPr>
          <p:nvPr>
            <p:ph idx="1"/>
          </p:nvPr>
        </p:nvSpPr>
        <p:spPr>
          <a:xfrm>
            <a:off x="457200" y="1600200"/>
            <a:ext cx="8229600" cy="5069160"/>
          </a:xfrm>
          <a:solidFill>
            <a:schemeClr val="accent5">
              <a:lumMod val="40000"/>
              <a:lumOff val="60000"/>
              <a:alpha val="80000"/>
            </a:schemeClr>
          </a:solidFill>
        </p:spPr>
        <p:txBody>
          <a:bodyPr>
            <a:normAutofit/>
          </a:bodyPr>
          <a:lstStyle/>
          <a:p>
            <a:pPr marL="0" indent="0">
              <a:buNone/>
            </a:pPr>
            <a:r>
              <a:rPr lang="en-GB" sz="2000" dirty="0" smtClean="0">
                <a:latin typeface="Cambria" panose="02040503050406030204" pitchFamily="18" charset="0"/>
              </a:rPr>
              <a:t>Now read the second half of the extract. Together, these form the opening of Morrison’s novel The Bluest Eye.</a:t>
            </a:r>
            <a:endParaRPr lang="en-GB" sz="2000" i="1" dirty="0">
              <a:latin typeface="Cambria" panose="02040503050406030204" pitchFamily="18" charset="0"/>
            </a:endParaRPr>
          </a:p>
        </p:txBody>
      </p:sp>
      <p:sp>
        <p:nvSpPr>
          <p:cNvPr id="4" name="Rectangle 3"/>
          <p:cNvSpPr/>
          <p:nvPr/>
        </p:nvSpPr>
        <p:spPr>
          <a:xfrm>
            <a:off x="2320846" y="2348880"/>
            <a:ext cx="4572000" cy="3982629"/>
          </a:xfrm>
          <a:prstGeom prst="rect">
            <a:avLst/>
          </a:prstGeom>
          <a:solidFill>
            <a:schemeClr val="bg1"/>
          </a:solidFill>
        </p:spPr>
        <p:txBody>
          <a:bodyPr>
            <a:spAutoFit/>
          </a:bodyPr>
          <a:lstStyle/>
          <a:p>
            <a:pPr>
              <a:lnSpc>
                <a:spcPct val="115000"/>
              </a:lnSpc>
              <a:spcAft>
                <a:spcPts val="0"/>
              </a:spcAft>
            </a:pPr>
            <a:r>
              <a:rPr lang="en-GB" sz="1050" dirty="0" smtClean="0">
                <a:effectLst/>
                <a:latin typeface="Cambria"/>
                <a:ea typeface="Times New Roman"/>
                <a:cs typeface="TTE159A400t00"/>
              </a:rPr>
              <a:t>Quiet as it's kept, there were no marigolds in the fall 1941.We</a:t>
            </a:r>
            <a:r>
              <a:rPr lang="en-GB" sz="800" dirty="0" smtClean="0">
                <a:ea typeface="Times New Roman"/>
                <a:cs typeface="Times New Roman"/>
              </a:rPr>
              <a:t> </a:t>
            </a:r>
            <a:r>
              <a:rPr lang="en-GB" sz="1050" dirty="0" smtClean="0">
                <a:effectLst/>
                <a:latin typeface="Cambria"/>
                <a:ea typeface="Times New Roman"/>
                <a:cs typeface="TTE159A400t00"/>
              </a:rPr>
              <a:t>thought, at the time, that it was because </a:t>
            </a:r>
            <a:r>
              <a:rPr lang="en-GB" sz="1050" dirty="0" err="1" smtClean="0">
                <a:effectLst/>
                <a:latin typeface="Cambria"/>
                <a:ea typeface="Times New Roman"/>
                <a:cs typeface="TTE159A400t00"/>
              </a:rPr>
              <a:t>Pecola</a:t>
            </a:r>
            <a:r>
              <a:rPr lang="en-GB" sz="1050" dirty="0" smtClean="0">
                <a:effectLst/>
                <a:latin typeface="Cambria"/>
                <a:ea typeface="Times New Roman"/>
                <a:cs typeface="TTE159A400t00"/>
              </a:rPr>
              <a:t> was having her</a:t>
            </a:r>
            <a:r>
              <a:rPr lang="en-GB" sz="800" dirty="0" smtClean="0">
                <a:ea typeface="Times New Roman"/>
                <a:cs typeface="Times New Roman"/>
              </a:rPr>
              <a:t> </a:t>
            </a:r>
            <a:r>
              <a:rPr lang="en-GB" sz="1050" dirty="0" smtClean="0">
                <a:effectLst/>
                <a:latin typeface="Cambria"/>
                <a:ea typeface="Times New Roman"/>
                <a:cs typeface="TTE159A400t00"/>
              </a:rPr>
              <a:t>father's baby that the marigolds did not grow. A little</a:t>
            </a:r>
            <a:r>
              <a:rPr lang="en-GB" sz="800" dirty="0" smtClean="0">
                <a:ea typeface="Times New Roman"/>
                <a:cs typeface="Times New Roman"/>
              </a:rPr>
              <a:t> </a:t>
            </a:r>
            <a:r>
              <a:rPr lang="en-GB" sz="1050" dirty="0" smtClean="0">
                <a:effectLst/>
                <a:latin typeface="Cambria"/>
                <a:ea typeface="Times New Roman"/>
                <a:cs typeface="TTE159A400t00"/>
              </a:rPr>
              <a:t>examination and much less melancholy would have proved to us that our seeds were not the only ones that did not sprout; nobody's did. Not even the gardens fronting the lake showed marigolds that year. But so deeply concerned were we with the health and safe delivery of </a:t>
            </a:r>
            <a:r>
              <a:rPr lang="en-GB" sz="1050" dirty="0" err="1" smtClean="0">
                <a:effectLst/>
                <a:latin typeface="Cambria"/>
                <a:ea typeface="Times New Roman"/>
                <a:cs typeface="TTE159A400t00"/>
              </a:rPr>
              <a:t>Pecola's</a:t>
            </a:r>
            <a:r>
              <a:rPr lang="en-GB" sz="1050" dirty="0" smtClean="0">
                <a:effectLst/>
                <a:latin typeface="Cambria"/>
                <a:ea typeface="Times New Roman"/>
                <a:cs typeface="TTE159A400t00"/>
              </a:rPr>
              <a:t> baby we could think of nothing but our own magic: if we planted the seeds, and said the right words over them, they would blossom, and everything would be all right. It was a long time before my sister and I admitted to ourselves that no green was going to spring from our seeds. Once we knew, our guilt was relieved only by fights and mutual accusations about who was to blame. For years I thought my sister was right: it was my fault. I had planted them too far down in the earth. It never occurred to either of us that the earth itself might have been unyielding. We had dropped our seeds in our own little plot of black dirt just as </a:t>
            </a:r>
            <a:r>
              <a:rPr lang="en-GB" sz="1050" dirty="0" err="1" smtClean="0">
                <a:effectLst/>
                <a:latin typeface="Cambria"/>
                <a:ea typeface="Times New Roman"/>
                <a:cs typeface="TTE159A400t00"/>
              </a:rPr>
              <a:t>Pecola's</a:t>
            </a:r>
            <a:r>
              <a:rPr lang="en-GB" sz="1050" dirty="0" smtClean="0">
                <a:effectLst/>
                <a:latin typeface="Cambria"/>
                <a:ea typeface="Times New Roman"/>
                <a:cs typeface="TTE159A400t00"/>
              </a:rPr>
              <a:t> father had dropped his seeds in his own plot of black dirt. Our innocence and faith were no more productive than his lust or despair. What is clear now is that of all of that hope, fear, lust, love, and grief, nothing remains but </a:t>
            </a:r>
            <a:r>
              <a:rPr lang="en-GB" sz="1050" dirty="0" err="1" smtClean="0">
                <a:effectLst/>
                <a:latin typeface="Cambria"/>
                <a:ea typeface="Times New Roman"/>
                <a:cs typeface="TTE159A400t00"/>
              </a:rPr>
              <a:t>Pecola</a:t>
            </a:r>
            <a:r>
              <a:rPr lang="en-GB" sz="1050" dirty="0" smtClean="0">
                <a:effectLst/>
                <a:latin typeface="Cambria"/>
                <a:ea typeface="Times New Roman"/>
                <a:cs typeface="TTE159A400t00"/>
              </a:rPr>
              <a:t> and the unyielding earth. </a:t>
            </a:r>
            <a:r>
              <a:rPr lang="en-GB" sz="1050" dirty="0" err="1" smtClean="0">
                <a:effectLst/>
                <a:latin typeface="Cambria"/>
                <a:ea typeface="Times New Roman"/>
                <a:cs typeface="TTE159A400t00"/>
              </a:rPr>
              <a:t>Cholly</a:t>
            </a:r>
            <a:r>
              <a:rPr lang="en-GB" sz="1050" dirty="0" smtClean="0">
                <a:effectLst/>
                <a:latin typeface="Cambria"/>
                <a:ea typeface="Times New Roman"/>
                <a:cs typeface="TTE159A400t00"/>
              </a:rPr>
              <a:t> Breedlove is dead; our innocence too. The seeds shrivelled and died; her baby too. There is really nothing more to say - except why. But since why is difficult to handle, one must take refuge in how.</a:t>
            </a:r>
            <a:endParaRPr lang="en-GB" sz="800" dirty="0">
              <a:ea typeface="Times New Roman"/>
              <a:cs typeface="Times New Roman"/>
            </a:endParaRPr>
          </a:p>
        </p:txBody>
      </p:sp>
      <p:sp>
        <p:nvSpPr>
          <p:cNvPr id="13" name="Rounded Rectangle 12"/>
          <p:cNvSpPr/>
          <p:nvPr/>
        </p:nvSpPr>
        <p:spPr>
          <a:xfrm>
            <a:off x="539552" y="2348880"/>
            <a:ext cx="1656184" cy="1440160"/>
          </a:xfrm>
          <a:prstGeom prst="roundRect">
            <a:avLst/>
          </a:prstGeom>
          <a:solidFill>
            <a:schemeClr val="accent4">
              <a:lumMod val="75000"/>
            </a:schemeClr>
          </a:solid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dirty="0" smtClean="0">
                <a:latin typeface="Cambria" panose="02040503050406030204" pitchFamily="18" charset="0"/>
              </a:rPr>
              <a:t>How has the style and tone changed here?</a:t>
            </a:r>
            <a:endParaRPr lang="en-GB" sz="1600" dirty="0">
              <a:latin typeface="Cambria" panose="02040503050406030204" pitchFamily="18" charset="0"/>
            </a:endParaRPr>
          </a:p>
        </p:txBody>
      </p:sp>
      <p:sp>
        <p:nvSpPr>
          <p:cNvPr id="14" name="Rounded Rectangle 13"/>
          <p:cNvSpPr/>
          <p:nvPr/>
        </p:nvSpPr>
        <p:spPr>
          <a:xfrm>
            <a:off x="555188" y="3861048"/>
            <a:ext cx="1656184" cy="2257158"/>
          </a:xfrm>
          <a:prstGeom prst="roundRect">
            <a:avLst/>
          </a:prstGeom>
          <a:solidFill>
            <a:schemeClr val="accent4">
              <a:lumMod val="75000"/>
            </a:schemeClr>
          </a:solid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dirty="0" smtClean="0">
                <a:latin typeface="Cambria" panose="02040503050406030204" pitchFamily="18" charset="0"/>
              </a:rPr>
              <a:t>How does the writer connect the story of the marigolds with the story of </a:t>
            </a:r>
            <a:r>
              <a:rPr lang="en-GB" sz="1600" dirty="0" err="1" smtClean="0">
                <a:latin typeface="Cambria" panose="02040503050406030204" pitchFamily="18" charset="0"/>
              </a:rPr>
              <a:t>Pecola’s</a:t>
            </a:r>
            <a:r>
              <a:rPr lang="en-GB" sz="1600" dirty="0" smtClean="0">
                <a:latin typeface="Cambria" panose="02040503050406030204" pitchFamily="18" charset="0"/>
              </a:rPr>
              <a:t> baby?</a:t>
            </a:r>
            <a:endParaRPr lang="en-GB" sz="1600" dirty="0">
              <a:latin typeface="Cambria" panose="02040503050406030204" pitchFamily="18" charset="0"/>
            </a:endParaRPr>
          </a:p>
        </p:txBody>
      </p:sp>
      <p:sp>
        <p:nvSpPr>
          <p:cNvPr id="15" name="Rounded Rectangle 14"/>
          <p:cNvSpPr/>
          <p:nvPr/>
        </p:nvSpPr>
        <p:spPr>
          <a:xfrm>
            <a:off x="7020272" y="2348880"/>
            <a:ext cx="1656184" cy="1440160"/>
          </a:xfrm>
          <a:prstGeom prst="roundRect">
            <a:avLst/>
          </a:prstGeom>
          <a:solidFill>
            <a:schemeClr val="accent4">
              <a:lumMod val="75000"/>
            </a:schemeClr>
          </a:solid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dirty="0" smtClean="0">
                <a:latin typeface="Cambria" panose="02040503050406030204" pitchFamily="18" charset="0"/>
              </a:rPr>
              <a:t>How on earth does this part of the extract link to the first part?</a:t>
            </a:r>
            <a:endParaRPr lang="en-GB" sz="1600" dirty="0">
              <a:latin typeface="Cambria" panose="02040503050406030204" pitchFamily="18" charset="0"/>
            </a:endParaRPr>
          </a:p>
        </p:txBody>
      </p:sp>
      <p:sp>
        <p:nvSpPr>
          <p:cNvPr id="16" name="Rounded Rectangle 15"/>
          <p:cNvSpPr/>
          <p:nvPr/>
        </p:nvSpPr>
        <p:spPr>
          <a:xfrm>
            <a:off x="7035436" y="3861048"/>
            <a:ext cx="1656184" cy="1440160"/>
          </a:xfrm>
          <a:prstGeom prst="roundRect">
            <a:avLst/>
          </a:prstGeom>
          <a:solidFill>
            <a:schemeClr val="accent4">
              <a:lumMod val="75000"/>
            </a:schemeClr>
          </a:solid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dirty="0" smtClean="0">
                <a:latin typeface="Cambria" panose="02040503050406030204" pitchFamily="18" charset="0"/>
              </a:rPr>
              <a:t>What is </a:t>
            </a:r>
            <a:r>
              <a:rPr lang="en-GB" sz="1600" i="1" dirty="0" smtClean="0">
                <a:latin typeface="Cambria" panose="02040503050406030204" pitchFamily="18" charset="0"/>
              </a:rPr>
              <a:t>The Bluest Eye </a:t>
            </a:r>
            <a:r>
              <a:rPr lang="en-GB" sz="1600" dirty="0" smtClean="0">
                <a:latin typeface="Cambria" panose="02040503050406030204" pitchFamily="18" charset="0"/>
              </a:rPr>
              <a:t>going to be about?</a:t>
            </a:r>
            <a:endParaRPr lang="en-GB" sz="1600" dirty="0">
              <a:latin typeface="Cambria" panose="02040503050406030204" pitchFamily="18" charset="0"/>
            </a:endParaRPr>
          </a:p>
        </p:txBody>
      </p:sp>
    </p:spTree>
    <p:extLst>
      <p:ext uri="{BB962C8B-B14F-4D97-AF65-F5344CB8AC3E}">
        <p14:creationId xmlns:p14="http://schemas.microsoft.com/office/powerpoint/2010/main" val="257767376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8647" y="0"/>
            <a:ext cx="9208792" cy="6858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itle 1"/>
          <p:cNvSpPr>
            <a:spLocks noGrp="1"/>
          </p:cNvSpPr>
          <p:nvPr>
            <p:ph type="title"/>
          </p:nvPr>
        </p:nvSpPr>
        <p:spPr>
          <a:solidFill>
            <a:schemeClr val="bg1"/>
          </a:solidFill>
          <a:ln>
            <a:solidFill>
              <a:schemeClr val="tx1"/>
            </a:solidFill>
          </a:ln>
        </p:spPr>
        <p:txBody>
          <a:bodyPr/>
          <a:lstStyle/>
          <a:p>
            <a:r>
              <a:rPr lang="en-GB" b="1" dirty="0" smtClean="0">
                <a:latin typeface="Cambria" panose="02040503050406030204" pitchFamily="18" charset="0"/>
              </a:rPr>
              <a:t>What to do before September…</a:t>
            </a:r>
            <a:endParaRPr lang="en-GB" b="1" dirty="0">
              <a:latin typeface="Cambria" panose="02040503050406030204" pitchFamily="18" charset="0"/>
            </a:endParaRPr>
          </a:p>
        </p:txBody>
      </p:sp>
      <p:sp>
        <p:nvSpPr>
          <p:cNvPr id="3" name="Content Placeholder 2"/>
          <p:cNvSpPr>
            <a:spLocks noGrp="1"/>
          </p:cNvSpPr>
          <p:nvPr>
            <p:ph idx="1"/>
          </p:nvPr>
        </p:nvSpPr>
        <p:spPr>
          <a:xfrm>
            <a:off x="457200" y="1600200"/>
            <a:ext cx="8229600" cy="5069160"/>
          </a:xfrm>
          <a:solidFill>
            <a:schemeClr val="accent5">
              <a:lumMod val="40000"/>
              <a:lumOff val="60000"/>
              <a:alpha val="80000"/>
            </a:schemeClr>
          </a:solidFill>
        </p:spPr>
        <p:txBody>
          <a:bodyPr>
            <a:normAutofit/>
          </a:bodyPr>
          <a:lstStyle/>
          <a:p>
            <a:pPr marL="0" indent="0">
              <a:buNone/>
            </a:pPr>
            <a:endParaRPr lang="en-GB" sz="2000" i="1" dirty="0">
              <a:latin typeface="Cambria" panose="02040503050406030204" pitchFamily="18" charset="0"/>
            </a:endParaRPr>
          </a:p>
        </p:txBody>
      </p:sp>
      <p:sp>
        <p:nvSpPr>
          <p:cNvPr id="5" name="Rectangle 4"/>
          <p:cNvSpPr/>
          <p:nvPr/>
        </p:nvSpPr>
        <p:spPr>
          <a:xfrm>
            <a:off x="611560" y="1772816"/>
            <a:ext cx="7920880" cy="4524315"/>
          </a:xfrm>
          <a:prstGeom prst="rect">
            <a:avLst/>
          </a:prstGeom>
          <a:solidFill>
            <a:schemeClr val="bg1"/>
          </a:solidFill>
        </p:spPr>
        <p:txBody>
          <a:bodyPr wrap="square">
            <a:spAutoFit/>
          </a:bodyPr>
          <a:lstStyle/>
          <a:p>
            <a:pPr marL="342900" indent="-342900">
              <a:buFont typeface="Arial" panose="020B0604020202020204" pitchFamily="34" charset="0"/>
              <a:buChar char="•"/>
            </a:pPr>
            <a:r>
              <a:rPr lang="en-GB" sz="2400" dirty="0" smtClean="0">
                <a:latin typeface="Cambria" panose="02040503050406030204" pitchFamily="18" charset="0"/>
              </a:rPr>
              <a:t>Read the booklet of summer tasks and complete them for September. This is compulsory, and will form important knowledge for the start of the course.</a:t>
            </a:r>
          </a:p>
          <a:p>
            <a:endParaRPr lang="en-GB" sz="2400" dirty="0" smtClean="0">
              <a:latin typeface="Cambria" panose="02040503050406030204" pitchFamily="18" charset="0"/>
            </a:endParaRPr>
          </a:p>
          <a:p>
            <a:pPr marL="342900" indent="-342900">
              <a:buFont typeface="Arial" panose="020B0604020202020204" pitchFamily="34" charset="0"/>
              <a:buChar char="•"/>
            </a:pPr>
            <a:r>
              <a:rPr lang="en-GB" sz="2400" dirty="0" smtClean="0">
                <a:latin typeface="Cambria" panose="02040503050406030204" pitchFamily="18" charset="0"/>
              </a:rPr>
              <a:t>Join our google classroom using the following code:</a:t>
            </a:r>
          </a:p>
          <a:p>
            <a:r>
              <a:rPr lang="en-GB" sz="2400" dirty="0" smtClean="0">
                <a:latin typeface="Cambria" panose="02040503050406030204" pitchFamily="18" charset="0"/>
              </a:rPr>
              <a:t>	ka6xaxe</a:t>
            </a:r>
            <a:endParaRPr lang="en-GB" sz="2400" dirty="0" smtClean="0">
              <a:latin typeface="Cambria" panose="02040503050406030204" pitchFamily="18" charset="0"/>
            </a:endParaRPr>
          </a:p>
          <a:p>
            <a:endParaRPr lang="en-GB" sz="2400" dirty="0">
              <a:latin typeface="Cambria" panose="02040503050406030204" pitchFamily="18" charset="0"/>
            </a:endParaRPr>
          </a:p>
          <a:p>
            <a:pPr marL="342900" indent="-342900">
              <a:buFont typeface="Arial" panose="020B0604020202020204" pitchFamily="34" charset="0"/>
              <a:buChar char="•"/>
            </a:pPr>
            <a:r>
              <a:rPr lang="en-GB" sz="2400" dirty="0" smtClean="0">
                <a:latin typeface="Cambria" panose="02040503050406030204" pitchFamily="18" charset="0"/>
              </a:rPr>
              <a:t>Once you receive your results and you have met the requirements for the course, buy or borrow the course texts you will need for English Literature</a:t>
            </a:r>
            <a:r>
              <a:rPr lang="en-GB" sz="2400" dirty="0" smtClean="0">
                <a:latin typeface="Cambria" panose="02040503050406030204" pitchFamily="18" charset="0"/>
              </a:rPr>
              <a:t>. You may want to access online copies to complete the induction work if you are unsure you will be accepted onto the course.</a:t>
            </a:r>
            <a:endParaRPr lang="en-GB" sz="2400" dirty="0">
              <a:latin typeface="Cambria" panose="02040503050406030204" pitchFamily="18" charset="0"/>
            </a:endParaRPr>
          </a:p>
        </p:txBody>
      </p:sp>
    </p:spTree>
    <p:extLst>
      <p:ext uri="{BB962C8B-B14F-4D97-AF65-F5344CB8AC3E}">
        <p14:creationId xmlns:p14="http://schemas.microsoft.com/office/powerpoint/2010/main" val="225721344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8647" y="0"/>
            <a:ext cx="9208792" cy="6858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itle 1"/>
          <p:cNvSpPr>
            <a:spLocks noGrp="1"/>
          </p:cNvSpPr>
          <p:nvPr>
            <p:ph type="title"/>
          </p:nvPr>
        </p:nvSpPr>
        <p:spPr>
          <a:solidFill>
            <a:schemeClr val="bg1"/>
          </a:solidFill>
          <a:ln>
            <a:solidFill>
              <a:schemeClr val="tx1"/>
            </a:solidFill>
          </a:ln>
        </p:spPr>
        <p:txBody>
          <a:bodyPr/>
          <a:lstStyle/>
          <a:p>
            <a:r>
              <a:rPr lang="en-GB" b="1" dirty="0" smtClean="0">
                <a:latin typeface="Cambria" panose="02040503050406030204" pitchFamily="18" charset="0"/>
              </a:rPr>
              <a:t>Contact Details</a:t>
            </a:r>
            <a:endParaRPr lang="en-GB" b="1" dirty="0">
              <a:latin typeface="Cambria" panose="02040503050406030204" pitchFamily="18" charset="0"/>
            </a:endParaRPr>
          </a:p>
        </p:txBody>
      </p:sp>
      <p:sp>
        <p:nvSpPr>
          <p:cNvPr id="3" name="Content Placeholder 2"/>
          <p:cNvSpPr>
            <a:spLocks noGrp="1"/>
          </p:cNvSpPr>
          <p:nvPr>
            <p:ph idx="1"/>
          </p:nvPr>
        </p:nvSpPr>
        <p:spPr>
          <a:xfrm>
            <a:off x="457200" y="1600200"/>
            <a:ext cx="8229600" cy="5069160"/>
          </a:xfrm>
          <a:solidFill>
            <a:schemeClr val="accent5">
              <a:lumMod val="40000"/>
              <a:lumOff val="60000"/>
              <a:alpha val="80000"/>
            </a:schemeClr>
          </a:solidFill>
        </p:spPr>
        <p:txBody>
          <a:bodyPr>
            <a:normAutofit/>
          </a:bodyPr>
          <a:lstStyle/>
          <a:p>
            <a:pPr marL="0" indent="0">
              <a:buNone/>
            </a:pPr>
            <a:endParaRPr lang="en-GB" sz="2000" i="1" dirty="0">
              <a:latin typeface="Cambria" panose="02040503050406030204" pitchFamily="18" charset="0"/>
            </a:endParaRPr>
          </a:p>
        </p:txBody>
      </p:sp>
      <p:sp>
        <p:nvSpPr>
          <p:cNvPr id="5" name="Rectangle 4"/>
          <p:cNvSpPr/>
          <p:nvPr/>
        </p:nvSpPr>
        <p:spPr>
          <a:xfrm>
            <a:off x="611560" y="1772816"/>
            <a:ext cx="7920880" cy="1200329"/>
          </a:xfrm>
          <a:prstGeom prst="rect">
            <a:avLst/>
          </a:prstGeom>
          <a:solidFill>
            <a:schemeClr val="bg1"/>
          </a:solidFill>
        </p:spPr>
        <p:txBody>
          <a:bodyPr wrap="square">
            <a:spAutoFit/>
          </a:bodyPr>
          <a:lstStyle/>
          <a:p>
            <a:r>
              <a:rPr lang="en-GB" sz="2400" dirty="0" smtClean="0">
                <a:latin typeface="Cambria" panose="02040503050406030204" pitchFamily="18" charset="0"/>
              </a:rPr>
              <a:t>Head of Key Stage 5 English: Mr Hetherington</a:t>
            </a:r>
          </a:p>
          <a:p>
            <a:r>
              <a:rPr lang="en-GB" sz="2400" dirty="0" smtClean="0">
                <a:latin typeface="Cambria" panose="02040503050406030204" pitchFamily="18" charset="0"/>
                <a:hlinkClick r:id="rId3"/>
              </a:rPr>
              <a:t>dhetherington@bestacademies.org.uk</a:t>
            </a:r>
            <a:endParaRPr lang="en-GB" sz="2400" dirty="0" smtClean="0">
              <a:latin typeface="Cambria" panose="02040503050406030204" pitchFamily="18" charset="0"/>
            </a:endParaRPr>
          </a:p>
          <a:p>
            <a:endParaRPr lang="en-GB" sz="2400" dirty="0">
              <a:latin typeface="Cambria" panose="02040503050406030204" pitchFamily="18" charset="0"/>
            </a:endParaRPr>
          </a:p>
        </p:txBody>
      </p:sp>
      <p:pic>
        <p:nvPicPr>
          <p:cNvPr id="3074"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051298" y="3180456"/>
            <a:ext cx="5041404" cy="317120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95218182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8647" y="0"/>
            <a:ext cx="9208792" cy="6858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itle 1"/>
          <p:cNvSpPr>
            <a:spLocks noGrp="1"/>
          </p:cNvSpPr>
          <p:nvPr>
            <p:ph type="title"/>
          </p:nvPr>
        </p:nvSpPr>
        <p:spPr>
          <a:solidFill>
            <a:schemeClr val="bg1"/>
          </a:solidFill>
          <a:ln>
            <a:solidFill>
              <a:schemeClr val="tx1"/>
            </a:solidFill>
          </a:ln>
        </p:spPr>
        <p:txBody>
          <a:bodyPr/>
          <a:lstStyle/>
          <a:p>
            <a:r>
              <a:rPr lang="en-GB" b="1" dirty="0" smtClean="0">
                <a:latin typeface="Cambria" panose="02040503050406030204" pitchFamily="18" charset="0"/>
              </a:rPr>
              <a:t>Joining Instructions</a:t>
            </a:r>
            <a:endParaRPr lang="en-GB" b="1" dirty="0">
              <a:latin typeface="Cambria" panose="02040503050406030204" pitchFamily="18" charset="0"/>
            </a:endParaRPr>
          </a:p>
        </p:txBody>
      </p:sp>
      <p:sp>
        <p:nvSpPr>
          <p:cNvPr id="3" name="Content Placeholder 2"/>
          <p:cNvSpPr>
            <a:spLocks noGrp="1"/>
          </p:cNvSpPr>
          <p:nvPr>
            <p:ph idx="1"/>
          </p:nvPr>
        </p:nvSpPr>
        <p:spPr>
          <a:xfrm>
            <a:off x="457200" y="1600200"/>
            <a:ext cx="8229600" cy="3989039"/>
          </a:xfrm>
          <a:solidFill>
            <a:schemeClr val="accent5">
              <a:lumMod val="40000"/>
              <a:lumOff val="60000"/>
              <a:alpha val="80000"/>
            </a:schemeClr>
          </a:solidFill>
        </p:spPr>
        <p:txBody>
          <a:bodyPr>
            <a:normAutofit lnSpcReduction="10000"/>
          </a:bodyPr>
          <a:lstStyle/>
          <a:p>
            <a:pPr marL="0" indent="0">
              <a:buNone/>
            </a:pPr>
            <a:r>
              <a:rPr lang="en-GB" dirty="0" smtClean="0">
                <a:latin typeface="Cambria" panose="02040503050406030204" pitchFamily="18" charset="0"/>
              </a:rPr>
              <a:t>Make sure you read them in your own time.</a:t>
            </a:r>
          </a:p>
          <a:p>
            <a:pPr marL="0" indent="0">
              <a:buNone/>
            </a:pPr>
            <a:endParaRPr lang="en-GB" dirty="0">
              <a:latin typeface="Cambria" panose="02040503050406030204" pitchFamily="18" charset="0"/>
            </a:endParaRPr>
          </a:p>
          <a:p>
            <a:pPr marL="0" indent="0">
              <a:buNone/>
            </a:pPr>
            <a:endParaRPr lang="en-GB" dirty="0" smtClean="0">
              <a:latin typeface="Cambria" panose="02040503050406030204" pitchFamily="18" charset="0"/>
            </a:endParaRPr>
          </a:p>
          <a:p>
            <a:pPr marL="0" indent="0">
              <a:buNone/>
            </a:pPr>
            <a:endParaRPr lang="en-GB" dirty="0">
              <a:latin typeface="Cambria" panose="02040503050406030204" pitchFamily="18" charset="0"/>
            </a:endParaRPr>
          </a:p>
          <a:p>
            <a:pPr marL="0" indent="0">
              <a:buNone/>
            </a:pPr>
            <a:endParaRPr lang="en-GB" dirty="0" smtClean="0">
              <a:latin typeface="Cambria" panose="02040503050406030204" pitchFamily="18" charset="0"/>
            </a:endParaRPr>
          </a:p>
          <a:p>
            <a:pPr marL="0" indent="0">
              <a:buNone/>
            </a:pPr>
            <a:endParaRPr lang="en-GB" dirty="0">
              <a:latin typeface="Cambria" panose="02040503050406030204" pitchFamily="18" charset="0"/>
            </a:endParaRPr>
          </a:p>
          <a:p>
            <a:pPr marL="0" indent="0">
              <a:buNone/>
            </a:pPr>
            <a:r>
              <a:rPr lang="en-GB" dirty="0" smtClean="0">
                <a:latin typeface="Cambria" panose="02040503050406030204" pitchFamily="18" charset="0"/>
              </a:rPr>
              <a:t>We follow the </a:t>
            </a:r>
            <a:r>
              <a:rPr lang="en-GB" u="sng" dirty="0" smtClean="0">
                <a:latin typeface="Cambria" panose="02040503050406030204" pitchFamily="18" charset="0"/>
              </a:rPr>
              <a:t>Pearson Edexcel</a:t>
            </a:r>
            <a:r>
              <a:rPr lang="en-GB" dirty="0" smtClean="0">
                <a:latin typeface="Cambria" panose="02040503050406030204" pitchFamily="18" charset="0"/>
              </a:rPr>
              <a:t> specification.</a:t>
            </a:r>
            <a:endParaRPr lang="en-GB" dirty="0">
              <a:latin typeface="Cambria" panose="02040503050406030204" pitchFamily="18" charset="0"/>
            </a:endParaRPr>
          </a:p>
        </p:txBody>
      </p:sp>
      <p:pic>
        <p:nvPicPr>
          <p:cNvPr id="5" name="Picture 4"/>
          <p:cNvPicPr>
            <a:picLocks noChangeAspect="1"/>
          </p:cNvPicPr>
          <p:nvPr/>
        </p:nvPicPr>
        <p:blipFill>
          <a:blip r:embed="rId3"/>
          <a:stretch>
            <a:fillRect/>
          </a:stretch>
        </p:blipFill>
        <p:spPr>
          <a:xfrm>
            <a:off x="1309232" y="2238209"/>
            <a:ext cx="6525536" cy="2381582"/>
          </a:xfrm>
          <a:prstGeom prst="rect">
            <a:avLst/>
          </a:prstGeom>
        </p:spPr>
      </p:pic>
    </p:spTree>
    <p:extLst>
      <p:ext uri="{BB962C8B-B14F-4D97-AF65-F5344CB8AC3E}">
        <p14:creationId xmlns:p14="http://schemas.microsoft.com/office/powerpoint/2010/main" val="5096559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8647" y="0"/>
            <a:ext cx="9208792" cy="6858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itle 1"/>
          <p:cNvSpPr>
            <a:spLocks noGrp="1"/>
          </p:cNvSpPr>
          <p:nvPr>
            <p:ph type="title"/>
          </p:nvPr>
        </p:nvSpPr>
        <p:spPr>
          <a:solidFill>
            <a:schemeClr val="bg1"/>
          </a:solidFill>
          <a:ln>
            <a:solidFill>
              <a:schemeClr val="tx1"/>
            </a:solidFill>
          </a:ln>
        </p:spPr>
        <p:txBody>
          <a:bodyPr/>
          <a:lstStyle/>
          <a:p>
            <a:r>
              <a:rPr lang="en-GB" b="1" dirty="0" smtClean="0">
                <a:latin typeface="Cambria" panose="02040503050406030204" pitchFamily="18" charset="0"/>
              </a:rPr>
              <a:t>The Course</a:t>
            </a:r>
            <a:endParaRPr lang="en-GB" b="1" dirty="0">
              <a:latin typeface="Cambria" panose="02040503050406030204" pitchFamily="18" charset="0"/>
            </a:endParaRPr>
          </a:p>
        </p:txBody>
      </p:sp>
      <p:sp>
        <p:nvSpPr>
          <p:cNvPr id="3" name="Content Placeholder 2"/>
          <p:cNvSpPr>
            <a:spLocks noGrp="1"/>
          </p:cNvSpPr>
          <p:nvPr>
            <p:ph idx="1"/>
          </p:nvPr>
        </p:nvSpPr>
        <p:spPr>
          <a:xfrm>
            <a:off x="457200" y="1600200"/>
            <a:ext cx="8229600" cy="4925143"/>
          </a:xfrm>
          <a:solidFill>
            <a:schemeClr val="accent5">
              <a:lumMod val="40000"/>
              <a:lumOff val="60000"/>
              <a:alpha val="80000"/>
            </a:schemeClr>
          </a:solidFill>
        </p:spPr>
        <p:txBody>
          <a:bodyPr/>
          <a:lstStyle/>
          <a:p>
            <a:pPr marL="0" indent="0">
              <a:buNone/>
            </a:pPr>
            <a:r>
              <a:rPr lang="en-GB" dirty="0" smtClean="0">
                <a:latin typeface="Cambria" panose="02040503050406030204" pitchFamily="18" charset="0"/>
              </a:rPr>
              <a:t>The course is made up of four main components:</a:t>
            </a:r>
            <a:endParaRPr lang="en-GB" dirty="0">
              <a:latin typeface="Cambria" panose="02040503050406030204" pitchFamily="18" charset="0"/>
            </a:endParaRPr>
          </a:p>
        </p:txBody>
      </p:sp>
      <p:sp>
        <p:nvSpPr>
          <p:cNvPr id="4" name="Rounded Rectangle 3"/>
          <p:cNvSpPr/>
          <p:nvPr/>
        </p:nvSpPr>
        <p:spPr>
          <a:xfrm>
            <a:off x="611560" y="2708920"/>
            <a:ext cx="7992888" cy="86409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u="sng" dirty="0" smtClean="0">
                <a:latin typeface="Cambria" panose="02040503050406030204" pitchFamily="18" charset="0"/>
              </a:rPr>
              <a:t>Component 1: Drama (30%)</a:t>
            </a:r>
          </a:p>
          <a:p>
            <a:pPr algn="ctr"/>
            <a:r>
              <a:rPr lang="en-GB" sz="1600" dirty="0" smtClean="0">
                <a:latin typeface="Cambria" panose="02040503050406030204" pitchFamily="18" charset="0"/>
              </a:rPr>
              <a:t>You will answer two questions, one on </a:t>
            </a:r>
            <a:r>
              <a:rPr lang="en-GB" sz="1600" i="1" dirty="0" smtClean="0">
                <a:latin typeface="Cambria" panose="02040503050406030204" pitchFamily="18" charset="0"/>
              </a:rPr>
              <a:t>A Streetcar Named Desire</a:t>
            </a:r>
            <a:r>
              <a:rPr lang="en-GB" sz="1600" dirty="0" smtClean="0">
                <a:latin typeface="Cambria" panose="02040503050406030204" pitchFamily="18" charset="0"/>
              </a:rPr>
              <a:t> and one on </a:t>
            </a:r>
            <a:r>
              <a:rPr lang="en-GB" sz="1600" i="1" dirty="0" smtClean="0">
                <a:latin typeface="Cambria" panose="02040503050406030204" pitchFamily="18" charset="0"/>
              </a:rPr>
              <a:t>Othello</a:t>
            </a:r>
            <a:r>
              <a:rPr lang="en-GB" sz="1600" u="sng" dirty="0" smtClean="0">
                <a:latin typeface="Cambria" panose="02040503050406030204" pitchFamily="18" charset="0"/>
              </a:rPr>
              <a:t> </a:t>
            </a:r>
            <a:endParaRPr lang="en-GB" sz="1600" u="sng" dirty="0">
              <a:latin typeface="Cambria" panose="02040503050406030204" pitchFamily="18" charset="0"/>
            </a:endParaRPr>
          </a:p>
        </p:txBody>
      </p:sp>
      <p:sp>
        <p:nvSpPr>
          <p:cNvPr id="7" name="Rounded Rectangle 6"/>
          <p:cNvSpPr/>
          <p:nvPr/>
        </p:nvSpPr>
        <p:spPr>
          <a:xfrm>
            <a:off x="625771" y="3643033"/>
            <a:ext cx="7992888" cy="86409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u="sng" dirty="0" smtClean="0">
                <a:latin typeface="Cambria" panose="02040503050406030204" pitchFamily="18" charset="0"/>
              </a:rPr>
              <a:t>Component 2: Prose (20%)</a:t>
            </a:r>
          </a:p>
          <a:p>
            <a:pPr algn="ctr"/>
            <a:r>
              <a:rPr lang="en-GB" sz="1600" dirty="0" smtClean="0">
                <a:latin typeface="Cambria" panose="02040503050406030204" pitchFamily="18" charset="0"/>
              </a:rPr>
              <a:t>You will answer a comparative question using </a:t>
            </a:r>
            <a:r>
              <a:rPr lang="en-GB" sz="1600" i="1" dirty="0" smtClean="0">
                <a:latin typeface="Cambria" panose="02040503050406030204" pitchFamily="18" charset="0"/>
              </a:rPr>
              <a:t>Dracula</a:t>
            </a:r>
            <a:r>
              <a:rPr lang="en-GB" sz="1600" dirty="0" smtClean="0">
                <a:latin typeface="Cambria" panose="02040503050406030204" pitchFamily="18" charset="0"/>
              </a:rPr>
              <a:t> and </a:t>
            </a:r>
            <a:r>
              <a:rPr lang="en-GB" sz="1600" i="1" dirty="0" smtClean="0">
                <a:latin typeface="Cambria" panose="02040503050406030204" pitchFamily="18" charset="0"/>
              </a:rPr>
              <a:t>The Picture of Dorian </a:t>
            </a:r>
            <a:r>
              <a:rPr lang="en-GB" sz="1600" i="1" dirty="0" err="1" smtClean="0">
                <a:latin typeface="Cambria" panose="02040503050406030204" pitchFamily="18" charset="0"/>
              </a:rPr>
              <a:t>Gray</a:t>
            </a:r>
            <a:endParaRPr lang="en-GB" sz="1600" i="1" u="sng" dirty="0">
              <a:latin typeface="Cambria" panose="02040503050406030204" pitchFamily="18" charset="0"/>
            </a:endParaRPr>
          </a:p>
        </p:txBody>
      </p:sp>
      <p:sp>
        <p:nvSpPr>
          <p:cNvPr id="8" name="Rounded Rectangle 7"/>
          <p:cNvSpPr/>
          <p:nvPr/>
        </p:nvSpPr>
        <p:spPr>
          <a:xfrm>
            <a:off x="625771" y="4633665"/>
            <a:ext cx="7992888" cy="86409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u="sng" dirty="0" smtClean="0">
                <a:latin typeface="Cambria" panose="02040503050406030204" pitchFamily="18" charset="0"/>
              </a:rPr>
              <a:t>Component 3: Poetry (30%)</a:t>
            </a:r>
          </a:p>
          <a:p>
            <a:pPr algn="ctr"/>
            <a:r>
              <a:rPr lang="en-GB" sz="1600" dirty="0" smtClean="0">
                <a:latin typeface="Cambria" panose="02040503050406030204" pitchFamily="18" charset="0"/>
              </a:rPr>
              <a:t>You will answer two questions, one a comparative one using a modern poetry anthology, and one on </a:t>
            </a:r>
            <a:r>
              <a:rPr lang="en-GB" sz="1600" i="1" dirty="0" smtClean="0">
                <a:latin typeface="Cambria" panose="02040503050406030204" pitchFamily="18" charset="0"/>
              </a:rPr>
              <a:t>The Wife of Bath’s Prologue and Tale</a:t>
            </a:r>
            <a:endParaRPr lang="en-GB" sz="1600" i="1" u="sng" dirty="0">
              <a:latin typeface="Cambria" panose="02040503050406030204" pitchFamily="18" charset="0"/>
            </a:endParaRPr>
          </a:p>
        </p:txBody>
      </p:sp>
      <p:sp>
        <p:nvSpPr>
          <p:cNvPr id="9" name="Rounded Rectangle 8"/>
          <p:cNvSpPr/>
          <p:nvPr/>
        </p:nvSpPr>
        <p:spPr>
          <a:xfrm>
            <a:off x="611560" y="5592313"/>
            <a:ext cx="7992888" cy="86409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u="sng" dirty="0" smtClean="0">
                <a:latin typeface="Cambria" panose="02040503050406030204" pitchFamily="18" charset="0"/>
              </a:rPr>
              <a:t>Component 4: Coursework (20%)</a:t>
            </a:r>
          </a:p>
          <a:p>
            <a:pPr algn="ctr"/>
            <a:r>
              <a:rPr lang="en-GB" sz="1600" dirty="0" smtClean="0">
                <a:latin typeface="Cambria" panose="02040503050406030204" pitchFamily="18" charset="0"/>
              </a:rPr>
              <a:t>You will write a comparative essay using a question and two texts of your choice</a:t>
            </a:r>
            <a:endParaRPr lang="en-GB" sz="1600" i="1" u="sng" dirty="0">
              <a:latin typeface="Cambria" panose="02040503050406030204" pitchFamily="18" charset="0"/>
            </a:endParaRPr>
          </a:p>
        </p:txBody>
      </p:sp>
    </p:spTree>
    <p:extLst>
      <p:ext uri="{BB962C8B-B14F-4D97-AF65-F5344CB8AC3E}">
        <p14:creationId xmlns:p14="http://schemas.microsoft.com/office/powerpoint/2010/main" val="36026414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fade">
                                      <p:cBhvr>
                                        <p:cTn id="17" dur="500"/>
                                        <p:tgtEl>
                                          <p:spTgt spid="8"/>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fade">
                                      <p:cBhvr>
                                        <p:cTn id="22"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7" grpId="0" animBg="1"/>
      <p:bldP spid="8" grpId="0" animBg="1"/>
      <p:bldP spid="9"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8647" y="0"/>
            <a:ext cx="9208792" cy="6858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itle 1"/>
          <p:cNvSpPr>
            <a:spLocks noGrp="1"/>
          </p:cNvSpPr>
          <p:nvPr>
            <p:ph type="title"/>
          </p:nvPr>
        </p:nvSpPr>
        <p:spPr>
          <a:solidFill>
            <a:schemeClr val="bg1"/>
          </a:solidFill>
          <a:ln>
            <a:solidFill>
              <a:schemeClr val="tx1"/>
            </a:solidFill>
          </a:ln>
        </p:spPr>
        <p:txBody>
          <a:bodyPr/>
          <a:lstStyle/>
          <a:p>
            <a:r>
              <a:rPr lang="en-GB" b="1" dirty="0" smtClean="0">
                <a:latin typeface="Cambria" panose="02040503050406030204" pitchFamily="18" charset="0"/>
              </a:rPr>
              <a:t>The Course</a:t>
            </a:r>
            <a:endParaRPr lang="en-GB" b="1" dirty="0">
              <a:latin typeface="Cambria" panose="02040503050406030204" pitchFamily="18" charset="0"/>
            </a:endParaRPr>
          </a:p>
        </p:txBody>
      </p:sp>
      <p:sp>
        <p:nvSpPr>
          <p:cNvPr id="3" name="Content Placeholder 2"/>
          <p:cNvSpPr>
            <a:spLocks noGrp="1"/>
          </p:cNvSpPr>
          <p:nvPr>
            <p:ph idx="1"/>
          </p:nvPr>
        </p:nvSpPr>
        <p:spPr>
          <a:xfrm>
            <a:off x="457200" y="1600200"/>
            <a:ext cx="8229600" cy="4925143"/>
          </a:xfrm>
          <a:solidFill>
            <a:schemeClr val="accent5">
              <a:lumMod val="40000"/>
              <a:lumOff val="60000"/>
              <a:alpha val="80000"/>
            </a:schemeClr>
          </a:solidFill>
        </p:spPr>
        <p:txBody>
          <a:bodyPr/>
          <a:lstStyle/>
          <a:p>
            <a:pPr marL="0" indent="0">
              <a:buNone/>
            </a:pPr>
            <a:endParaRPr lang="en-GB" dirty="0">
              <a:latin typeface="Cambria" panose="02040503050406030204" pitchFamily="18" charset="0"/>
            </a:endParaRPr>
          </a:p>
        </p:txBody>
      </p:sp>
      <p:pic>
        <p:nvPicPr>
          <p:cNvPr id="5" name="Picture 4"/>
          <p:cNvPicPr>
            <a:picLocks noChangeAspect="1"/>
          </p:cNvPicPr>
          <p:nvPr/>
        </p:nvPicPr>
        <p:blipFill>
          <a:blip r:embed="rId3"/>
          <a:stretch>
            <a:fillRect/>
          </a:stretch>
        </p:blipFill>
        <p:spPr>
          <a:xfrm>
            <a:off x="1734534" y="1692276"/>
            <a:ext cx="5582429" cy="4753638"/>
          </a:xfrm>
          <a:prstGeom prst="rect">
            <a:avLst/>
          </a:prstGeom>
        </p:spPr>
      </p:pic>
    </p:spTree>
    <p:extLst>
      <p:ext uri="{BB962C8B-B14F-4D97-AF65-F5344CB8AC3E}">
        <p14:creationId xmlns:p14="http://schemas.microsoft.com/office/powerpoint/2010/main" val="351074370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8647" y="0"/>
            <a:ext cx="9208792" cy="6858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itle 1"/>
          <p:cNvSpPr>
            <a:spLocks noGrp="1"/>
          </p:cNvSpPr>
          <p:nvPr>
            <p:ph type="title"/>
          </p:nvPr>
        </p:nvSpPr>
        <p:spPr>
          <a:solidFill>
            <a:schemeClr val="bg1"/>
          </a:solidFill>
          <a:ln>
            <a:solidFill>
              <a:schemeClr val="tx1"/>
            </a:solidFill>
          </a:ln>
        </p:spPr>
        <p:txBody>
          <a:bodyPr/>
          <a:lstStyle/>
          <a:p>
            <a:r>
              <a:rPr lang="en-GB" b="1" dirty="0" smtClean="0">
                <a:latin typeface="Cambria" panose="02040503050406030204" pitchFamily="18" charset="0"/>
              </a:rPr>
              <a:t>The Course</a:t>
            </a:r>
            <a:endParaRPr lang="en-GB" b="1" dirty="0">
              <a:latin typeface="Cambria" panose="02040503050406030204" pitchFamily="18" charset="0"/>
            </a:endParaRPr>
          </a:p>
        </p:txBody>
      </p:sp>
      <p:sp>
        <p:nvSpPr>
          <p:cNvPr id="3" name="Content Placeholder 2"/>
          <p:cNvSpPr>
            <a:spLocks noGrp="1"/>
          </p:cNvSpPr>
          <p:nvPr>
            <p:ph idx="1"/>
          </p:nvPr>
        </p:nvSpPr>
        <p:spPr>
          <a:xfrm>
            <a:off x="457200" y="1600200"/>
            <a:ext cx="8229600" cy="4925143"/>
          </a:xfrm>
          <a:solidFill>
            <a:schemeClr val="accent5">
              <a:lumMod val="40000"/>
              <a:lumOff val="60000"/>
              <a:alpha val="80000"/>
            </a:schemeClr>
          </a:solidFill>
        </p:spPr>
        <p:txBody>
          <a:bodyPr/>
          <a:lstStyle/>
          <a:p>
            <a:pPr marL="0" indent="0">
              <a:buNone/>
            </a:pPr>
            <a:endParaRPr lang="en-GB" dirty="0">
              <a:latin typeface="Cambria" panose="02040503050406030204" pitchFamily="18" charset="0"/>
            </a:endParaRPr>
          </a:p>
        </p:txBody>
      </p:sp>
      <p:pic>
        <p:nvPicPr>
          <p:cNvPr id="8" name="Picture 7"/>
          <p:cNvPicPr>
            <a:picLocks noChangeAspect="1"/>
          </p:cNvPicPr>
          <p:nvPr/>
        </p:nvPicPr>
        <p:blipFill>
          <a:blip r:embed="rId3"/>
          <a:stretch>
            <a:fillRect/>
          </a:stretch>
        </p:blipFill>
        <p:spPr>
          <a:xfrm>
            <a:off x="827584" y="1772816"/>
            <a:ext cx="7442146" cy="4580770"/>
          </a:xfrm>
          <a:prstGeom prst="rect">
            <a:avLst/>
          </a:prstGeom>
        </p:spPr>
      </p:pic>
    </p:spTree>
    <p:extLst>
      <p:ext uri="{BB962C8B-B14F-4D97-AF65-F5344CB8AC3E}">
        <p14:creationId xmlns:p14="http://schemas.microsoft.com/office/powerpoint/2010/main" val="21005137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8647" y="0"/>
            <a:ext cx="9208792" cy="6858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itle 1"/>
          <p:cNvSpPr>
            <a:spLocks noGrp="1"/>
          </p:cNvSpPr>
          <p:nvPr>
            <p:ph type="title"/>
          </p:nvPr>
        </p:nvSpPr>
        <p:spPr>
          <a:solidFill>
            <a:schemeClr val="bg1"/>
          </a:solidFill>
          <a:ln>
            <a:solidFill>
              <a:schemeClr val="tx1"/>
            </a:solidFill>
          </a:ln>
        </p:spPr>
        <p:txBody>
          <a:bodyPr/>
          <a:lstStyle/>
          <a:p>
            <a:r>
              <a:rPr lang="en-GB" b="1" dirty="0" smtClean="0">
                <a:latin typeface="Cambria" panose="02040503050406030204" pitchFamily="18" charset="0"/>
              </a:rPr>
              <a:t>The Course</a:t>
            </a:r>
            <a:endParaRPr lang="en-GB" b="1" dirty="0">
              <a:latin typeface="Cambria" panose="02040503050406030204" pitchFamily="18" charset="0"/>
            </a:endParaRPr>
          </a:p>
        </p:txBody>
      </p:sp>
      <p:sp>
        <p:nvSpPr>
          <p:cNvPr id="3" name="Content Placeholder 2"/>
          <p:cNvSpPr>
            <a:spLocks noGrp="1"/>
          </p:cNvSpPr>
          <p:nvPr>
            <p:ph idx="1"/>
          </p:nvPr>
        </p:nvSpPr>
        <p:spPr>
          <a:xfrm>
            <a:off x="457200" y="1600200"/>
            <a:ext cx="8229600" cy="4925143"/>
          </a:xfrm>
          <a:solidFill>
            <a:schemeClr val="accent5">
              <a:lumMod val="40000"/>
              <a:lumOff val="60000"/>
              <a:alpha val="80000"/>
            </a:schemeClr>
          </a:solidFill>
        </p:spPr>
        <p:txBody>
          <a:bodyPr/>
          <a:lstStyle/>
          <a:p>
            <a:pPr marL="0" indent="0">
              <a:buNone/>
            </a:pPr>
            <a:endParaRPr lang="en-GB" dirty="0">
              <a:latin typeface="Cambria" panose="02040503050406030204" pitchFamily="18" charset="0"/>
            </a:endParaRPr>
          </a:p>
        </p:txBody>
      </p:sp>
      <p:pic>
        <p:nvPicPr>
          <p:cNvPr id="5" name="Picture 4"/>
          <p:cNvPicPr>
            <a:picLocks noChangeAspect="1"/>
          </p:cNvPicPr>
          <p:nvPr/>
        </p:nvPicPr>
        <p:blipFill>
          <a:blip r:embed="rId3"/>
          <a:stretch>
            <a:fillRect/>
          </a:stretch>
        </p:blipFill>
        <p:spPr>
          <a:xfrm>
            <a:off x="2166813" y="1600200"/>
            <a:ext cx="4494440" cy="5154882"/>
          </a:xfrm>
          <a:prstGeom prst="rect">
            <a:avLst/>
          </a:prstGeom>
        </p:spPr>
      </p:pic>
    </p:spTree>
    <p:extLst>
      <p:ext uri="{BB962C8B-B14F-4D97-AF65-F5344CB8AC3E}">
        <p14:creationId xmlns:p14="http://schemas.microsoft.com/office/powerpoint/2010/main" val="376599619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8647" y="0"/>
            <a:ext cx="9208792" cy="6858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itle 1"/>
          <p:cNvSpPr>
            <a:spLocks noGrp="1"/>
          </p:cNvSpPr>
          <p:nvPr>
            <p:ph type="title"/>
          </p:nvPr>
        </p:nvSpPr>
        <p:spPr>
          <a:solidFill>
            <a:schemeClr val="bg1"/>
          </a:solidFill>
          <a:ln>
            <a:solidFill>
              <a:schemeClr val="tx1"/>
            </a:solidFill>
          </a:ln>
        </p:spPr>
        <p:txBody>
          <a:bodyPr/>
          <a:lstStyle/>
          <a:p>
            <a:r>
              <a:rPr lang="en-GB" b="1" dirty="0" smtClean="0">
                <a:latin typeface="Cambria" panose="02040503050406030204" pitchFamily="18" charset="0"/>
              </a:rPr>
              <a:t>The Course</a:t>
            </a:r>
            <a:endParaRPr lang="en-GB" b="1" dirty="0">
              <a:latin typeface="Cambria" panose="02040503050406030204" pitchFamily="18" charset="0"/>
            </a:endParaRPr>
          </a:p>
        </p:txBody>
      </p:sp>
      <p:sp>
        <p:nvSpPr>
          <p:cNvPr id="3" name="Content Placeholder 2"/>
          <p:cNvSpPr>
            <a:spLocks noGrp="1"/>
          </p:cNvSpPr>
          <p:nvPr>
            <p:ph idx="1"/>
          </p:nvPr>
        </p:nvSpPr>
        <p:spPr>
          <a:xfrm>
            <a:off x="457200" y="1600200"/>
            <a:ext cx="8229600" cy="4925143"/>
          </a:xfrm>
          <a:solidFill>
            <a:schemeClr val="accent5">
              <a:lumMod val="40000"/>
              <a:lumOff val="60000"/>
              <a:alpha val="80000"/>
            </a:schemeClr>
          </a:solidFill>
        </p:spPr>
        <p:txBody>
          <a:bodyPr/>
          <a:lstStyle/>
          <a:p>
            <a:pPr marL="0" indent="0">
              <a:buNone/>
            </a:pPr>
            <a:endParaRPr lang="en-GB" dirty="0">
              <a:latin typeface="Cambria" panose="02040503050406030204" pitchFamily="18" charset="0"/>
            </a:endParaRPr>
          </a:p>
        </p:txBody>
      </p:sp>
      <p:pic>
        <p:nvPicPr>
          <p:cNvPr id="4" name="Picture 3"/>
          <p:cNvPicPr>
            <a:picLocks noChangeAspect="1"/>
          </p:cNvPicPr>
          <p:nvPr/>
        </p:nvPicPr>
        <p:blipFill>
          <a:blip r:embed="rId3"/>
          <a:stretch>
            <a:fillRect/>
          </a:stretch>
        </p:blipFill>
        <p:spPr>
          <a:xfrm>
            <a:off x="1403648" y="1692276"/>
            <a:ext cx="6248294" cy="4650447"/>
          </a:xfrm>
          <a:prstGeom prst="rect">
            <a:avLst/>
          </a:prstGeom>
        </p:spPr>
      </p:pic>
    </p:spTree>
    <p:extLst>
      <p:ext uri="{BB962C8B-B14F-4D97-AF65-F5344CB8AC3E}">
        <p14:creationId xmlns:p14="http://schemas.microsoft.com/office/powerpoint/2010/main" val="415648927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8647" y="0"/>
            <a:ext cx="9208792" cy="6858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itle 1"/>
          <p:cNvSpPr>
            <a:spLocks noGrp="1"/>
          </p:cNvSpPr>
          <p:nvPr>
            <p:ph type="title"/>
          </p:nvPr>
        </p:nvSpPr>
        <p:spPr>
          <a:solidFill>
            <a:schemeClr val="bg1"/>
          </a:solidFill>
          <a:ln>
            <a:solidFill>
              <a:schemeClr val="tx1"/>
            </a:solidFill>
          </a:ln>
        </p:spPr>
        <p:txBody>
          <a:bodyPr/>
          <a:lstStyle/>
          <a:p>
            <a:r>
              <a:rPr lang="en-GB" b="1" dirty="0" smtClean="0">
                <a:latin typeface="Cambria" panose="02040503050406030204" pitchFamily="18" charset="0"/>
              </a:rPr>
              <a:t>Exploring Texts</a:t>
            </a:r>
            <a:endParaRPr lang="en-GB" b="1" dirty="0">
              <a:latin typeface="Cambria" panose="02040503050406030204" pitchFamily="18" charset="0"/>
            </a:endParaRPr>
          </a:p>
        </p:txBody>
      </p:sp>
      <p:sp>
        <p:nvSpPr>
          <p:cNvPr id="3" name="Content Placeholder 2"/>
          <p:cNvSpPr>
            <a:spLocks noGrp="1"/>
          </p:cNvSpPr>
          <p:nvPr>
            <p:ph idx="1"/>
          </p:nvPr>
        </p:nvSpPr>
        <p:spPr>
          <a:xfrm>
            <a:off x="457200" y="1600200"/>
            <a:ext cx="8229600" cy="5069160"/>
          </a:xfrm>
          <a:solidFill>
            <a:schemeClr val="accent5">
              <a:lumMod val="40000"/>
              <a:lumOff val="60000"/>
              <a:alpha val="80000"/>
            </a:schemeClr>
          </a:solidFill>
        </p:spPr>
        <p:txBody>
          <a:bodyPr>
            <a:normAutofit/>
          </a:bodyPr>
          <a:lstStyle/>
          <a:p>
            <a:pPr marL="0" indent="0">
              <a:buNone/>
            </a:pPr>
            <a:r>
              <a:rPr lang="en-GB" sz="2000" dirty="0" smtClean="0">
                <a:latin typeface="Cambria" panose="02040503050406030204" pitchFamily="18" charset="0"/>
              </a:rPr>
              <a:t>You will be presented with challenging texts, techniques and themes in English Literature. Discussion is a crucial step towards understanding. Make your voice heard, and don’t be afraid to be ‘wrong’.</a:t>
            </a:r>
          </a:p>
          <a:p>
            <a:pPr marL="0" indent="0">
              <a:buNone/>
            </a:pPr>
            <a:endParaRPr lang="en-GB" sz="2000" dirty="0">
              <a:latin typeface="Cambria" panose="02040503050406030204" pitchFamily="18" charset="0"/>
            </a:endParaRPr>
          </a:p>
          <a:p>
            <a:pPr marL="0" indent="0">
              <a:buNone/>
            </a:pPr>
            <a:r>
              <a:rPr lang="en-GB" sz="2000" dirty="0" smtClean="0">
                <a:latin typeface="Cambria" panose="02040503050406030204" pitchFamily="18" charset="0"/>
              </a:rPr>
              <a:t>With this in mind, let’s read the first half of the extract from Toni Morrison’s </a:t>
            </a:r>
            <a:r>
              <a:rPr lang="en-GB" sz="2000" i="1" dirty="0" smtClean="0">
                <a:latin typeface="Cambria" panose="02040503050406030204" pitchFamily="18" charset="0"/>
              </a:rPr>
              <a:t>The Bluest Eye.</a:t>
            </a:r>
            <a:endParaRPr lang="en-GB" sz="2000" i="1" dirty="0">
              <a:latin typeface="Cambria" panose="02040503050406030204" pitchFamily="18" charset="0"/>
            </a:endParaRPr>
          </a:p>
        </p:txBody>
      </p:sp>
      <p:sp>
        <p:nvSpPr>
          <p:cNvPr id="4" name="Rectangle 3"/>
          <p:cNvSpPr/>
          <p:nvPr/>
        </p:nvSpPr>
        <p:spPr>
          <a:xfrm>
            <a:off x="1619672" y="3723425"/>
            <a:ext cx="5328592" cy="2893100"/>
          </a:xfrm>
          <a:prstGeom prst="rect">
            <a:avLst/>
          </a:prstGeom>
          <a:solidFill>
            <a:schemeClr val="bg1"/>
          </a:solidFill>
        </p:spPr>
        <p:txBody>
          <a:bodyPr wrap="square">
            <a:spAutoFit/>
          </a:bodyPr>
          <a:lstStyle/>
          <a:p>
            <a:r>
              <a:rPr lang="en-GB" sz="1400" dirty="0" smtClean="0">
                <a:latin typeface="Cambria" panose="02040503050406030204" pitchFamily="18" charset="0"/>
              </a:rPr>
              <a:t>Here is the house. It is green and white. It has a red door. It</a:t>
            </a:r>
          </a:p>
          <a:p>
            <a:r>
              <a:rPr lang="en-GB" sz="1400" dirty="0" smtClean="0">
                <a:latin typeface="Cambria" panose="02040503050406030204" pitchFamily="18" charset="0"/>
              </a:rPr>
              <a:t>is very pretty. Here is the family. Mother, Father, Dick, and</a:t>
            </a:r>
          </a:p>
          <a:p>
            <a:r>
              <a:rPr lang="en-GB" sz="1400" dirty="0" smtClean="0">
                <a:latin typeface="Cambria" panose="02040503050406030204" pitchFamily="18" charset="0"/>
              </a:rPr>
              <a:t>Jane live in the green-and-white house. They are very happy. See</a:t>
            </a:r>
          </a:p>
          <a:p>
            <a:r>
              <a:rPr lang="en-GB" sz="1400" dirty="0" smtClean="0">
                <a:latin typeface="Cambria" panose="02040503050406030204" pitchFamily="18" charset="0"/>
              </a:rPr>
              <a:t>Jane. She has a red dress She wants to play. Who will play with</a:t>
            </a:r>
          </a:p>
          <a:p>
            <a:r>
              <a:rPr lang="en-GB" sz="1400" dirty="0" smtClean="0">
                <a:latin typeface="Cambria" panose="02040503050406030204" pitchFamily="18" charset="0"/>
              </a:rPr>
              <a:t>Jane? See the cat. It goes meow-meow. Come and play. Come play</a:t>
            </a:r>
          </a:p>
          <a:p>
            <a:r>
              <a:rPr lang="en-GB" sz="1400" dirty="0" smtClean="0">
                <a:latin typeface="Cambria" panose="02040503050406030204" pitchFamily="18" charset="0"/>
              </a:rPr>
              <a:t>with Jane. The kitten will not play. See Mother. Mother is very</a:t>
            </a:r>
          </a:p>
          <a:p>
            <a:r>
              <a:rPr lang="en-GB" sz="1400" dirty="0" smtClean="0">
                <a:latin typeface="Cambria" panose="02040503050406030204" pitchFamily="18" charset="0"/>
              </a:rPr>
              <a:t>nice. Mother, will you play with Jane? Mother laughs. Laugh,</a:t>
            </a:r>
          </a:p>
          <a:p>
            <a:r>
              <a:rPr lang="en-GB" sz="1400" dirty="0" smtClean="0">
                <a:latin typeface="Cambria" panose="02040503050406030204" pitchFamily="18" charset="0"/>
              </a:rPr>
              <a:t>Mother, laugh. See Father. He is big and strong. Father, will you</a:t>
            </a:r>
          </a:p>
          <a:p>
            <a:r>
              <a:rPr lang="en-GB" sz="1400" dirty="0" smtClean="0">
                <a:latin typeface="Cambria" panose="02040503050406030204" pitchFamily="18" charset="0"/>
              </a:rPr>
              <a:t>play with Jane? Father is smiling. Smile, Father, smile. See the</a:t>
            </a:r>
          </a:p>
          <a:p>
            <a:r>
              <a:rPr lang="en-GB" sz="1400" dirty="0" smtClean="0">
                <a:latin typeface="Cambria" panose="02040503050406030204" pitchFamily="18" charset="0"/>
              </a:rPr>
              <a:t>dog. </a:t>
            </a:r>
            <a:r>
              <a:rPr lang="en-GB" sz="1400" dirty="0" err="1" smtClean="0">
                <a:latin typeface="Cambria" panose="02040503050406030204" pitchFamily="18" charset="0"/>
              </a:rPr>
              <a:t>Bowwow</a:t>
            </a:r>
            <a:r>
              <a:rPr lang="en-GB" sz="1400" dirty="0" smtClean="0">
                <a:latin typeface="Cambria" panose="02040503050406030204" pitchFamily="18" charset="0"/>
              </a:rPr>
              <a:t> goes the dog. Do you want to play with Jane? See the</a:t>
            </a:r>
          </a:p>
          <a:p>
            <a:r>
              <a:rPr lang="en-GB" sz="1400" dirty="0" smtClean="0">
                <a:latin typeface="Cambria" panose="02040503050406030204" pitchFamily="18" charset="0"/>
              </a:rPr>
              <a:t>dog run. Run, dog, run. Look, look. Here comes a friend. The</a:t>
            </a:r>
          </a:p>
          <a:p>
            <a:r>
              <a:rPr lang="en-GB" sz="1400" dirty="0" smtClean="0">
                <a:latin typeface="Cambria" panose="02040503050406030204" pitchFamily="18" charset="0"/>
              </a:rPr>
              <a:t>friend will play with Jane. They will play a good game. Play,</a:t>
            </a:r>
          </a:p>
          <a:p>
            <a:r>
              <a:rPr lang="en-GB" sz="1400" dirty="0" smtClean="0">
                <a:latin typeface="Cambria" panose="02040503050406030204" pitchFamily="18" charset="0"/>
              </a:rPr>
              <a:t>Jane, play.</a:t>
            </a:r>
            <a:endParaRPr lang="en-GB" sz="1400" dirty="0">
              <a:latin typeface="Cambria" panose="02040503050406030204" pitchFamily="18" charset="0"/>
            </a:endParaRPr>
          </a:p>
        </p:txBody>
      </p:sp>
    </p:spTree>
    <p:extLst>
      <p:ext uri="{BB962C8B-B14F-4D97-AF65-F5344CB8AC3E}">
        <p14:creationId xmlns:p14="http://schemas.microsoft.com/office/powerpoint/2010/main" val="379049848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8647" y="0"/>
            <a:ext cx="9208792" cy="6858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itle 1"/>
          <p:cNvSpPr>
            <a:spLocks noGrp="1"/>
          </p:cNvSpPr>
          <p:nvPr>
            <p:ph type="title"/>
          </p:nvPr>
        </p:nvSpPr>
        <p:spPr>
          <a:solidFill>
            <a:schemeClr val="bg1"/>
          </a:solidFill>
          <a:ln>
            <a:solidFill>
              <a:schemeClr val="tx1"/>
            </a:solidFill>
          </a:ln>
        </p:spPr>
        <p:txBody>
          <a:bodyPr/>
          <a:lstStyle/>
          <a:p>
            <a:r>
              <a:rPr lang="en-GB" b="1" dirty="0" smtClean="0">
                <a:latin typeface="Cambria" panose="02040503050406030204" pitchFamily="18" charset="0"/>
              </a:rPr>
              <a:t>Exploring Texts</a:t>
            </a:r>
            <a:endParaRPr lang="en-GB" b="1" dirty="0">
              <a:latin typeface="Cambria" panose="02040503050406030204" pitchFamily="18" charset="0"/>
            </a:endParaRPr>
          </a:p>
        </p:txBody>
      </p:sp>
      <p:sp>
        <p:nvSpPr>
          <p:cNvPr id="3" name="Content Placeholder 2"/>
          <p:cNvSpPr>
            <a:spLocks noGrp="1"/>
          </p:cNvSpPr>
          <p:nvPr>
            <p:ph idx="1"/>
          </p:nvPr>
        </p:nvSpPr>
        <p:spPr>
          <a:xfrm>
            <a:off x="457200" y="1600200"/>
            <a:ext cx="8229600" cy="5069160"/>
          </a:xfrm>
          <a:solidFill>
            <a:schemeClr val="accent5">
              <a:lumMod val="40000"/>
              <a:lumOff val="60000"/>
              <a:alpha val="80000"/>
            </a:schemeClr>
          </a:solidFill>
        </p:spPr>
        <p:txBody>
          <a:bodyPr>
            <a:normAutofit/>
          </a:bodyPr>
          <a:lstStyle/>
          <a:p>
            <a:pPr marL="0" indent="0">
              <a:buNone/>
            </a:pPr>
            <a:r>
              <a:rPr lang="en-GB" sz="2000" dirty="0" smtClean="0">
                <a:latin typeface="Cambria" panose="02040503050406030204" pitchFamily="18" charset="0"/>
              </a:rPr>
              <a:t>Some key questions:</a:t>
            </a:r>
            <a:endParaRPr lang="en-GB" sz="2000" i="1" dirty="0">
              <a:latin typeface="Cambria" panose="02040503050406030204" pitchFamily="18" charset="0"/>
            </a:endParaRPr>
          </a:p>
        </p:txBody>
      </p:sp>
      <p:sp>
        <p:nvSpPr>
          <p:cNvPr id="5" name="Rectangle 4"/>
          <p:cNvSpPr/>
          <p:nvPr/>
        </p:nvSpPr>
        <p:spPr>
          <a:xfrm>
            <a:off x="2977577" y="1492495"/>
            <a:ext cx="3096344" cy="5330690"/>
          </a:xfrm>
          <a:prstGeom prst="rect">
            <a:avLst/>
          </a:prstGeom>
          <a:solidFill>
            <a:schemeClr val="bg1"/>
          </a:solidFill>
        </p:spPr>
        <p:txBody>
          <a:bodyPr wrap="square">
            <a:spAutoFit/>
          </a:bodyPr>
          <a:lstStyle/>
          <a:p>
            <a:pPr>
              <a:lnSpc>
                <a:spcPct val="115000"/>
              </a:lnSpc>
              <a:spcAft>
                <a:spcPts val="0"/>
              </a:spcAft>
            </a:pPr>
            <a:r>
              <a:rPr lang="en-GB" sz="800" dirty="0" smtClean="0">
                <a:effectLst/>
                <a:latin typeface="Cambria"/>
                <a:ea typeface="Times New Roman"/>
                <a:cs typeface="TTE159A400t00"/>
              </a:rPr>
              <a:t>Here is the house. It is green and white. It has a red door. It</a:t>
            </a:r>
            <a:endParaRPr lang="en-GB" sz="600" dirty="0">
              <a:ea typeface="Times New Roman"/>
              <a:cs typeface="Times New Roman"/>
            </a:endParaRPr>
          </a:p>
          <a:p>
            <a:pPr>
              <a:lnSpc>
                <a:spcPct val="115000"/>
              </a:lnSpc>
              <a:spcAft>
                <a:spcPts val="0"/>
              </a:spcAft>
            </a:pPr>
            <a:r>
              <a:rPr lang="en-GB" sz="800" dirty="0" smtClean="0">
                <a:effectLst/>
                <a:latin typeface="Cambria"/>
                <a:ea typeface="Times New Roman"/>
                <a:cs typeface="TTE159A400t00"/>
              </a:rPr>
              <a:t>is very pretty. Here is the family. Mother, Father, Dick, and</a:t>
            </a:r>
            <a:endParaRPr lang="en-GB" sz="600" dirty="0">
              <a:ea typeface="Times New Roman"/>
              <a:cs typeface="Times New Roman"/>
            </a:endParaRPr>
          </a:p>
          <a:p>
            <a:pPr>
              <a:lnSpc>
                <a:spcPct val="115000"/>
              </a:lnSpc>
              <a:spcAft>
                <a:spcPts val="0"/>
              </a:spcAft>
            </a:pPr>
            <a:r>
              <a:rPr lang="en-GB" sz="800" dirty="0" smtClean="0">
                <a:effectLst/>
                <a:latin typeface="Cambria"/>
                <a:ea typeface="Times New Roman"/>
                <a:cs typeface="TTE159A400t00"/>
              </a:rPr>
              <a:t>Jane live in the green-and-white house. They are very happy. See</a:t>
            </a:r>
            <a:endParaRPr lang="en-GB" sz="600" dirty="0">
              <a:ea typeface="Times New Roman"/>
              <a:cs typeface="Times New Roman"/>
            </a:endParaRPr>
          </a:p>
          <a:p>
            <a:pPr>
              <a:lnSpc>
                <a:spcPct val="115000"/>
              </a:lnSpc>
              <a:spcAft>
                <a:spcPts val="0"/>
              </a:spcAft>
            </a:pPr>
            <a:r>
              <a:rPr lang="en-GB" sz="800" dirty="0" smtClean="0">
                <a:effectLst/>
                <a:latin typeface="Cambria"/>
                <a:ea typeface="Times New Roman"/>
                <a:cs typeface="TTE159A400t00"/>
              </a:rPr>
              <a:t>Jane. She has a red dress She wants to play. Who will play with</a:t>
            </a:r>
            <a:endParaRPr lang="en-GB" sz="600" dirty="0">
              <a:ea typeface="Times New Roman"/>
              <a:cs typeface="Times New Roman"/>
            </a:endParaRPr>
          </a:p>
          <a:p>
            <a:pPr>
              <a:lnSpc>
                <a:spcPct val="115000"/>
              </a:lnSpc>
              <a:spcAft>
                <a:spcPts val="0"/>
              </a:spcAft>
            </a:pPr>
            <a:r>
              <a:rPr lang="en-GB" sz="800" dirty="0" smtClean="0">
                <a:effectLst/>
                <a:latin typeface="Cambria"/>
                <a:ea typeface="Times New Roman"/>
                <a:cs typeface="TTE159A400t00"/>
              </a:rPr>
              <a:t>Jane? See the cat. It goes meow-meow. Come and play. Come play</a:t>
            </a:r>
            <a:endParaRPr lang="en-GB" sz="600" dirty="0">
              <a:ea typeface="Times New Roman"/>
              <a:cs typeface="Times New Roman"/>
            </a:endParaRPr>
          </a:p>
          <a:p>
            <a:pPr>
              <a:lnSpc>
                <a:spcPct val="115000"/>
              </a:lnSpc>
              <a:spcAft>
                <a:spcPts val="0"/>
              </a:spcAft>
            </a:pPr>
            <a:r>
              <a:rPr lang="en-GB" sz="800" dirty="0" smtClean="0">
                <a:effectLst/>
                <a:latin typeface="Cambria"/>
                <a:ea typeface="Times New Roman"/>
                <a:cs typeface="TTE159A400t00"/>
              </a:rPr>
              <a:t>with Jane. The kitten will not play. See Mother. Mother is very</a:t>
            </a:r>
            <a:endParaRPr lang="en-GB" sz="600" dirty="0">
              <a:ea typeface="Times New Roman"/>
              <a:cs typeface="Times New Roman"/>
            </a:endParaRPr>
          </a:p>
          <a:p>
            <a:pPr>
              <a:lnSpc>
                <a:spcPct val="115000"/>
              </a:lnSpc>
              <a:spcAft>
                <a:spcPts val="0"/>
              </a:spcAft>
            </a:pPr>
            <a:r>
              <a:rPr lang="en-GB" sz="800" dirty="0" smtClean="0">
                <a:effectLst/>
                <a:latin typeface="Cambria"/>
                <a:ea typeface="Times New Roman"/>
                <a:cs typeface="TTE159A400t00"/>
              </a:rPr>
              <a:t>nice. Mother, will you play with Jane? Mother laughs. Laugh,</a:t>
            </a:r>
            <a:endParaRPr lang="en-GB" sz="600" dirty="0">
              <a:ea typeface="Times New Roman"/>
              <a:cs typeface="Times New Roman"/>
            </a:endParaRPr>
          </a:p>
          <a:p>
            <a:pPr>
              <a:lnSpc>
                <a:spcPct val="115000"/>
              </a:lnSpc>
              <a:spcAft>
                <a:spcPts val="0"/>
              </a:spcAft>
            </a:pPr>
            <a:r>
              <a:rPr lang="en-GB" sz="800" dirty="0" smtClean="0">
                <a:effectLst/>
                <a:latin typeface="Cambria"/>
                <a:ea typeface="Times New Roman"/>
                <a:cs typeface="TTE159A400t00"/>
              </a:rPr>
              <a:t>Mother, laugh. See Father. He is big and strong. Father, will you</a:t>
            </a:r>
            <a:endParaRPr lang="en-GB" sz="600" dirty="0">
              <a:ea typeface="Times New Roman"/>
              <a:cs typeface="Times New Roman"/>
            </a:endParaRPr>
          </a:p>
          <a:p>
            <a:pPr>
              <a:lnSpc>
                <a:spcPct val="115000"/>
              </a:lnSpc>
              <a:spcAft>
                <a:spcPts val="0"/>
              </a:spcAft>
            </a:pPr>
            <a:r>
              <a:rPr lang="en-GB" sz="800" dirty="0" smtClean="0">
                <a:effectLst/>
                <a:latin typeface="Cambria"/>
                <a:ea typeface="Times New Roman"/>
                <a:cs typeface="TTE159A400t00"/>
              </a:rPr>
              <a:t>play with Jane? Father is smiling. Smile, Father, smile. See the</a:t>
            </a:r>
            <a:endParaRPr lang="en-GB" sz="600" dirty="0">
              <a:ea typeface="Times New Roman"/>
              <a:cs typeface="Times New Roman"/>
            </a:endParaRPr>
          </a:p>
          <a:p>
            <a:pPr>
              <a:lnSpc>
                <a:spcPct val="115000"/>
              </a:lnSpc>
              <a:spcAft>
                <a:spcPts val="0"/>
              </a:spcAft>
            </a:pPr>
            <a:r>
              <a:rPr lang="en-GB" sz="800" dirty="0" smtClean="0">
                <a:effectLst/>
                <a:latin typeface="Cambria"/>
                <a:ea typeface="Times New Roman"/>
                <a:cs typeface="TTE159A400t00"/>
              </a:rPr>
              <a:t>dog. </a:t>
            </a:r>
            <a:r>
              <a:rPr lang="en-GB" sz="800" dirty="0" err="1" smtClean="0">
                <a:effectLst/>
                <a:latin typeface="Cambria"/>
                <a:ea typeface="Times New Roman"/>
                <a:cs typeface="TTE159A400t00"/>
              </a:rPr>
              <a:t>Bowwow</a:t>
            </a:r>
            <a:r>
              <a:rPr lang="en-GB" sz="800" dirty="0" smtClean="0">
                <a:effectLst/>
                <a:latin typeface="Cambria"/>
                <a:ea typeface="Times New Roman"/>
                <a:cs typeface="TTE159A400t00"/>
              </a:rPr>
              <a:t> goes the dog. Do you want to play with Jane? See the</a:t>
            </a:r>
            <a:endParaRPr lang="en-GB" sz="600" dirty="0">
              <a:ea typeface="Times New Roman"/>
              <a:cs typeface="Times New Roman"/>
            </a:endParaRPr>
          </a:p>
          <a:p>
            <a:pPr>
              <a:lnSpc>
                <a:spcPct val="115000"/>
              </a:lnSpc>
              <a:spcAft>
                <a:spcPts val="0"/>
              </a:spcAft>
            </a:pPr>
            <a:r>
              <a:rPr lang="en-GB" sz="800" dirty="0" smtClean="0">
                <a:effectLst/>
                <a:latin typeface="Cambria"/>
                <a:ea typeface="Times New Roman"/>
                <a:cs typeface="TTE159A400t00"/>
              </a:rPr>
              <a:t>dog run. Run, dog, run. Look, look. Here comes a friend. The</a:t>
            </a:r>
            <a:endParaRPr lang="en-GB" sz="600" dirty="0">
              <a:ea typeface="Times New Roman"/>
              <a:cs typeface="Times New Roman"/>
            </a:endParaRPr>
          </a:p>
          <a:p>
            <a:pPr>
              <a:lnSpc>
                <a:spcPct val="115000"/>
              </a:lnSpc>
              <a:spcAft>
                <a:spcPts val="0"/>
              </a:spcAft>
            </a:pPr>
            <a:r>
              <a:rPr lang="en-GB" sz="800" dirty="0" smtClean="0">
                <a:effectLst/>
                <a:latin typeface="Cambria"/>
                <a:ea typeface="Times New Roman"/>
                <a:cs typeface="TTE159A400t00"/>
              </a:rPr>
              <a:t>friend will play with Jane. They will play a good game. Play,</a:t>
            </a:r>
            <a:endParaRPr lang="en-GB" sz="600" dirty="0">
              <a:ea typeface="Times New Roman"/>
              <a:cs typeface="Times New Roman"/>
            </a:endParaRPr>
          </a:p>
          <a:p>
            <a:pPr>
              <a:lnSpc>
                <a:spcPct val="115000"/>
              </a:lnSpc>
              <a:spcAft>
                <a:spcPts val="0"/>
              </a:spcAft>
            </a:pPr>
            <a:r>
              <a:rPr lang="en-GB" sz="800" dirty="0" smtClean="0">
                <a:effectLst/>
                <a:latin typeface="Cambria"/>
                <a:ea typeface="Times New Roman"/>
                <a:cs typeface="TTE159A400t00"/>
              </a:rPr>
              <a:t>Jane, play.</a:t>
            </a:r>
            <a:endParaRPr lang="en-GB" sz="600" dirty="0">
              <a:ea typeface="Times New Roman"/>
              <a:cs typeface="Times New Roman"/>
            </a:endParaRPr>
          </a:p>
          <a:p>
            <a:pPr>
              <a:lnSpc>
                <a:spcPct val="115000"/>
              </a:lnSpc>
              <a:spcAft>
                <a:spcPts val="0"/>
              </a:spcAft>
            </a:pPr>
            <a:r>
              <a:rPr lang="en-GB" sz="800" dirty="0" smtClean="0">
                <a:effectLst/>
                <a:latin typeface="Cambria"/>
                <a:ea typeface="Times New Roman"/>
                <a:cs typeface="TTE159A400t00"/>
              </a:rPr>
              <a:t> </a:t>
            </a:r>
            <a:endParaRPr lang="en-GB" sz="600" dirty="0">
              <a:ea typeface="Times New Roman"/>
              <a:cs typeface="Times New Roman"/>
            </a:endParaRPr>
          </a:p>
          <a:p>
            <a:pPr>
              <a:lnSpc>
                <a:spcPct val="115000"/>
              </a:lnSpc>
              <a:spcAft>
                <a:spcPts val="0"/>
              </a:spcAft>
            </a:pPr>
            <a:r>
              <a:rPr lang="en-GB" sz="800" dirty="0" smtClean="0">
                <a:effectLst/>
                <a:latin typeface="Cambria"/>
                <a:ea typeface="Times New Roman"/>
                <a:cs typeface="TTE159A400t00"/>
              </a:rPr>
              <a:t>Here is the house it is green and white it has a red door it is</a:t>
            </a:r>
            <a:endParaRPr lang="en-GB" sz="600" dirty="0">
              <a:ea typeface="Times New Roman"/>
              <a:cs typeface="Times New Roman"/>
            </a:endParaRPr>
          </a:p>
          <a:p>
            <a:pPr>
              <a:lnSpc>
                <a:spcPct val="115000"/>
              </a:lnSpc>
              <a:spcAft>
                <a:spcPts val="0"/>
              </a:spcAft>
            </a:pPr>
            <a:r>
              <a:rPr lang="en-GB" sz="800" dirty="0" smtClean="0">
                <a:effectLst/>
                <a:latin typeface="Cambria"/>
                <a:ea typeface="Times New Roman"/>
                <a:cs typeface="TTE159A400t00"/>
              </a:rPr>
              <a:t>very pretty here is the family mother father dick and jane live</a:t>
            </a:r>
            <a:endParaRPr lang="en-GB" sz="600" dirty="0">
              <a:ea typeface="Times New Roman"/>
              <a:cs typeface="Times New Roman"/>
            </a:endParaRPr>
          </a:p>
          <a:p>
            <a:pPr>
              <a:lnSpc>
                <a:spcPct val="115000"/>
              </a:lnSpc>
              <a:spcAft>
                <a:spcPts val="0"/>
              </a:spcAft>
            </a:pPr>
            <a:r>
              <a:rPr lang="en-GB" sz="800" dirty="0" smtClean="0">
                <a:effectLst/>
                <a:latin typeface="Cambria"/>
                <a:ea typeface="Times New Roman"/>
                <a:cs typeface="TTE159A400t00"/>
              </a:rPr>
              <a:t>in the green-and-white house they are very happy see jane she has</a:t>
            </a:r>
            <a:endParaRPr lang="en-GB" sz="600" dirty="0">
              <a:ea typeface="Times New Roman"/>
              <a:cs typeface="Times New Roman"/>
            </a:endParaRPr>
          </a:p>
          <a:p>
            <a:pPr>
              <a:lnSpc>
                <a:spcPct val="115000"/>
              </a:lnSpc>
              <a:spcAft>
                <a:spcPts val="0"/>
              </a:spcAft>
            </a:pPr>
            <a:r>
              <a:rPr lang="en-GB" sz="800" dirty="0" smtClean="0">
                <a:effectLst/>
                <a:latin typeface="Cambria"/>
                <a:ea typeface="Times New Roman"/>
                <a:cs typeface="TTE159A400t00"/>
              </a:rPr>
              <a:t>a red dress she wants to play who will play with jane see the cat</a:t>
            </a:r>
            <a:endParaRPr lang="en-GB" sz="600" dirty="0">
              <a:ea typeface="Times New Roman"/>
              <a:cs typeface="Times New Roman"/>
            </a:endParaRPr>
          </a:p>
          <a:p>
            <a:pPr>
              <a:lnSpc>
                <a:spcPct val="115000"/>
              </a:lnSpc>
              <a:spcAft>
                <a:spcPts val="0"/>
              </a:spcAft>
            </a:pPr>
            <a:r>
              <a:rPr lang="en-GB" sz="800" dirty="0" smtClean="0">
                <a:effectLst/>
                <a:latin typeface="Cambria"/>
                <a:ea typeface="Times New Roman"/>
                <a:cs typeface="TTE159A400t00"/>
              </a:rPr>
              <a:t>it goes meow-meow come and play come play with jane the kitten</a:t>
            </a:r>
            <a:endParaRPr lang="en-GB" sz="600" dirty="0">
              <a:ea typeface="Times New Roman"/>
              <a:cs typeface="Times New Roman"/>
            </a:endParaRPr>
          </a:p>
          <a:p>
            <a:pPr>
              <a:lnSpc>
                <a:spcPct val="115000"/>
              </a:lnSpc>
              <a:spcAft>
                <a:spcPts val="0"/>
              </a:spcAft>
            </a:pPr>
            <a:r>
              <a:rPr lang="en-GB" sz="800" dirty="0" smtClean="0">
                <a:effectLst/>
                <a:latin typeface="Cambria"/>
                <a:ea typeface="Times New Roman"/>
                <a:cs typeface="TTE159A400t00"/>
              </a:rPr>
              <a:t>will not play see mother </a:t>
            </a:r>
            <a:r>
              <a:rPr lang="en-GB" sz="800" dirty="0" err="1" smtClean="0">
                <a:effectLst/>
                <a:latin typeface="Cambria"/>
                <a:ea typeface="Times New Roman"/>
                <a:cs typeface="TTE159A400t00"/>
              </a:rPr>
              <a:t>mother</a:t>
            </a:r>
            <a:r>
              <a:rPr lang="en-GB" sz="800" dirty="0" smtClean="0">
                <a:effectLst/>
                <a:latin typeface="Cambria"/>
                <a:ea typeface="Times New Roman"/>
                <a:cs typeface="TTE159A400t00"/>
              </a:rPr>
              <a:t> is very nice mother will you play</a:t>
            </a:r>
            <a:endParaRPr lang="en-GB" sz="600" dirty="0">
              <a:ea typeface="Times New Roman"/>
              <a:cs typeface="Times New Roman"/>
            </a:endParaRPr>
          </a:p>
          <a:p>
            <a:pPr>
              <a:lnSpc>
                <a:spcPct val="115000"/>
              </a:lnSpc>
              <a:spcAft>
                <a:spcPts val="0"/>
              </a:spcAft>
            </a:pPr>
            <a:r>
              <a:rPr lang="en-GB" sz="800" dirty="0" smtClean="0">
                <a:effectLst/>
                <a:latin typeface="Cambria"/>
                <a:ea typeface="Times New Roman"/>
                <a:cs typeface="TTE159A400t00"/>
              </a:rPr>
              <a:t>with jane mother laughs laugh mother laugh see father he is big</a:t>
            </a:r>
            <a:endParaRPr lang="en-GB" sz="600" dirty="0">
              <a:ea typeface="Times New Roman"/>
              <a:cs typeface="Times New Roman"/>
            </a:endParaRPr>
          </a:p>
          <a:p>
            <a:pPr>
              <a:lnSpc>
                <a:spcPct val="115000"/>
              </a:lnSpc>
              <a:spcAft>
                <a:spcPts val="0"/>
              </a:spcAft>
            </a:pPr>
            <a:r>
              <a:rPr lang="en-GB" sz="800" dirty="0" smtClean="0">
                <a:effectLst/>
                <a:latin typeface="Cambria"/>
                <a:ea typeface="Times New Roman"/>
                <a:cs typeface="TTE159A400t00"/>
              </a:rPr>
              <a:t>and strong father will you play with jane father is smiling smile</a:t>
            </a:r>
            <a:endParaRPr lang="en-GB" sz="600" dirty="0">
              <a:ea typeface="Times New Roman"/>
              <a:cs typeface="Times New Roman"/>
            </a:endParaRPr>
          </a:p>
          <a:p>
            <a:pPr>
              <a:lnSpc>
                <a:spcPct val="115000"/>
              </a:lnSpc>
              <a:spcAft>
                <a:spcPts val="0"/>
              </a:spcAft>
            </a:pPr>
            <a:r>
              <a:rPr lang="en-GB" sz="800" dirty="0" smtClean="0">
                <a:effectLst/>
                <a:latin typeface="Cambria"/>
                <a:ea typeface="Times New Roman"/>
                <a:cs typeface="TTE159A400t00"/>
              </a:rPr>
              <a:t>father smile see the dog </a:t>
            </a:r>
            <a:r>
              <a:rPr lang="en-GB" sz="800" dirty="0" err="1" smtClean="0">
                <a:effectLst/>
                <a:latin typeface="Cambria"/>
                <a:ea typeface="Times New Roman"/>
                <a:cs typeface="TTE159A400t00"/>
              </a:rPr>
              <a:t>bowwow</a:t>
            </a:r>
            <a:r>
              <a:rPr lang="en-GB" sz="800" dirty="0" smtClean="0">
                <a:effectLst/>
                <a:latin typeface="Cambria"/>
                <a:ea typeface="Times New Roman"/>
                <a:cs typeface="TTE159A400t00"/>
              </a:rPr>
              <a:t> goes the dog do you want to play</a:t>
            </a:r>
            <a:endParaRPr lang="en-GB" sz="600" dirty="0">
              <a:ea typeface="Times New Roman"/>
              <a:cs typeface="Times New Roman"/>
            </a:endParaRPr>
          </a:p>
          <a:p>
            <a:pPr>
              <a:lnSpc>
                <a:spcPct val="115000"/>
              </a:lnSpc>
              <a:spcAft>
                <a:spcPts val="0"/>
              </a:spcAft>
            </a:pPr>
            <a:r>
              <a:rPr lang="en-GB" sz="800" dirty="0" smtClean="0">
                <a:effectLst/>
                <a:latin typeface="Cambria"/>
                <a:ea typeface="Times New Roman"/>
                <a:cs typeface="TTE159A400t00"/>
              </a:rPr>
              <a:t>do you want to play with jane see the dog run </a:t>
            </a:r>
            <a:r>
              <a:rPr lang="en-GB" sz="800" dirty="0" err="1" smtClean="0">
                <a:effectLst/>
                <a:latin typeface="Cambria"/>
                <a:ea typeface="Times New Roman"/>
                <a:cs typeface="TTE159A400t00"/>
              </a:rPr>
              <a:t>run</a:t>
            </a:r>
            <a:r>
              <a:rPr lang="en-GB" sz="800" dirty="0" smtClean="0">
                <a:effectLst/>
                <a:latin typeface="Cambria"/>
                <a:ea typeface="Times New Roman"/>
                <a:cs typeface="TTE159A400t00"/>
              </a:rPr>
              <a:t> dog run look</a:t>
            </a:r>
            <a:endParaRPr lang="en-GB" sz="600" dirty="0">
              <a:ea typeface="Times New Roman"/>
              <a:cs typeface="Times New Roman"/>
            </a:endParaRPr>
          </a:p>
          <a:p>
            <a:pPr>
              <a:lnSpc>
                <a:spcPct val="115000"/>
              </a:lnSpc>
              <a:spcAft>
                <a:spcPts val="0"/>
              </a:spcAft>
            </a:pPr>
            <a:r>
              <a:rPr lang="en-GB" sz="800" dirty="0" smtClean="0">
                <a:effectLst/>
                <a:latin typeface="Cambria"/>
                <a:ea typeface="Times New Roman"/>
                <a:cs typeface="TTE159A400t00"/>
              </a:rPr>
              <a:t>look here comes a friend the friend will play with jane they will</a:t>
            </a:r>
            <a:endParaRPr lang="en-GB" sz="600" dirty="0">
              <a:ea typeface="Times New Roman"/>
              <a:cs typeface="Times New Roman"/>
            </a:endParaRPr>
          </a:p>
          <a:p>
            <a:pPr>
              <a:lnSpc>
                <a:spcPct val="115000"/>
              </a:lnSpc>
              <a:spcAft>
                <a:spcPts val="0"/>
              </a:spcAft>
            </a:pPr>
            <a:r>
              <a:rPr lang="en-GB" sz="800" dirty="0" smtClean="0">
                <a:effectLst/>
                <a:latin typeface="Cambria"/>
                <a:ea typeface="Times New Roman"/>
                <a:cs typeface="TTE159A400t00"/>
              </a:rPr>
              <a:t>play a good game play jane play</a:t>
            </a:r>
            <a:endParaRPr lang="en-GB" sz="600" dirty="0">
              <a:ea typeface="Times New Roman"/>
              <a:cs typeface="Times New Roman"/>
            </a:endParaRPr>
          </a:p>
          <a:p>
            <a:pPr>
              <a:lnSpc>
                <a:spcPct val="115000"/>
              </a:lnSpc>
              <a:spcAft>
                <a:spcPts val="0"/>
              </a:spcAft>
            </a:pPr>
            <a:r>
              <a:rPr lang="en-GB" sz="800" dirty="0" smtClean="0">
                <a:effectLst/>
                <a:latin typeface="Cambria"/>
                <a:ea typeface="Times New Roman"/>
                <a:cs typeface="TTE159A400t00"/>
              </a:rPr>
              <a:t> </a:t>
            </a:r>
            <a:endParaRPr lang="en-GB" sz="600" dirty="0">
              <a:ea typeface="Times New Roman"/>
              <a:cs typeface="Times New Roman"/>
            </a:endParaRPr>
          </a:p>
          <a:p>
            <a:pPr>
              <a:lnSpc>
                <a:spcPct val="115000"/>
              </a:lnSpc>
              <a:spcAft>
                <a:spcPts val="0"/>
              </a:spcAft>
            </a:pPr>
            <a:r>
              <a:rPr lang="en-GB" sz="800" dirty="0" smtClean="0">
                <a:effectLst/>
                <a:latin typeface="Cambria"/>
                <a:ea typeface="Times New Roman"/>
                <a:cs typeface="TTE159A400t00"/>
              </a:rPr>
              <a:t>HereisthehouseitisgreenandwhiteithasareddooritisveryprettyhereisthefamilymotherfatherdickandjaneliveinthegreenandwhitehousetheyareveryhappyseejaneshehasareddressshewantstoplaywhowillplaywithjaneseethecatitgoesmeowmeowcomeandplaycomeplaywithjanethekittenwillnotplayseemothermotherisverynicemotherwillyouplaywithjanemotherlaughslaughmotherlaughseefatherheisbigandstrongfatherwillyouplaywithjanefatherissmilingsmILefathersmileseethedogbowwowgoesthedogdoyouwanttoplaydoyouwanttoplaywithjaneseethedogrunrundogrunlooklookherecomesafriendthefriendwillplaywithjanetheywillplayagoodgameplayjaneplay</a:t>
            </a:r>
            <a:endParaRPr lang="en-GB" sz="800" dirty="0"/>
          </a:p>
        </p:txBody>
      </p:sp>
      <p:sp>
        <p:nvSpPr>
          <p:cNvPr id="6" name="Rounded Rectangle 5"/>
          <p:cNvSpPr/>
          <p:nvPr/>
        </p:nvSpPr>
        <p:spPr>
          <a:xfrm>
            <a:off x="539552" y="1988840"/>
            <a:ext cx="2304256" cy="144016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smtClean="0">
                <a:latin typeface="Cambria" panose="02040503050406030204" pitchFamily="18" charset="0"/>
              </a:rPr>
              <a:t>How would you describe the writer’s choice of tone and style in the first paragraph?</a:t>
            </a:r>
            <a:endParaRPr lang="en-GB" dirty="0">
              <a:latin typeface="Cambria" panose="02040503050406030204" pitchFamily="18" charset="0"/>
            </a:endParaRPr>
          </a:p>
        </p:txBody>
      </p:sp>
      <p:sp>
        <p:nvSpPr>
          <p:cNvPr id="8" name="Rounded Rectangle 7"/>
          <p:cNvSpPr/>
          <p:nvPr/>
        </p:nvSpPr>
        <p:spPr>
          <a:xfrm>
            <a:off x="539552" y="3581400"/>
            <a:ext cx="2304256" cy="144016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smtClean="0">
                <a:latin typeface="Cambria" panose="02040503050406030204" pitchFamily="18" charset="0"/>
              </a:rPr>
              <a:t>Which elements of the description might carry negative or sinister undertones? How?</a:t>
            </a:r>
            <a:endParaRPr lang="en-GB" dirty="0">
              <a:latin typeface="Cambria" panose="02040503050406030204" pitchFamily="18" charset="0"/>
            </a:endParaRPr>
          </a:p>
        </p:txBody>
      </p:sp>
      <p:sp>
        <p:nvSpPr>
          <p:cNvPr id="9" name="Rounded Rectangle 8"/>
          <p:cNvSpPr/>
          <p:nvPr/>
        </p:nvSpPr>
        <p:spPr>
          <a:xfrm>
            <a:off x="539552" y="5173960"/>
            <a:ext cx="2304256" cy="144016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smtClean="0">
                <a:latin typeface="Cambria" panose="02040503050406030204" pitchFamily="18" charset="0"/>
              </a:rPr>
              <a:t>What might some of the themes and ideas in this text be?</a:t>
            </a:r>
            <a:endParaRPr lang="en-GB" dirty="0">
              <a:latin typeface="Cambria" panose="02040503050406030204" pitchFamily="18" charset="0"/>
            </a:endParaRPr>
          </a:p>
        </p:txBody>
      </p:sp>
      <p:sp>
        <p:nvSpPr>
          <p:cNvPr id="10" name="Rounded Rectangle 9"/>
          <p:cNvSpPr/>
          <p:nvPr/>
        </p:nvSpPr>
        <p:spPr>
          <a:xfrm>
            <a:off x="6228184" y="1988840"/>
            <a:ext cx="2304256" cy="144016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smtClean="0">
                <a:latin typeface="Cambria" panose="02040503050406030204" pitchFamily="18" charset="0"/>
              </a:rPr>
              <a:t>How does the structure of the text change as it progresses?</a:t>
            </a:r>
            <a:endParaRPr lang="en-GB" dirty="0">
              <a:latin typeface="Cambria" panose="02040503050406030204" pitchFamily="18" charset="0"/>
            </a:endParaRPr>
          </a:p>
        </p:txBody>
      </p:sp>
      <p:sp>
        <p:nvSpPr>
          <p:cNvPr id="11" name="Rounded Rectangle 10"/>
          <p:cNvSpPr/>
          <p:nvPr/>
        </p:nvSpPr>
        <p:spPr>
          <a:xfrm>
            <a:off x="6228184" y="3581400"/>
            <a:ext cx="2304256" cy="144016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smtClean="0">
                <a:latin typeface="Cambria" panose="02040503050406030204" pitchFamily="18" charset="0"/>
              </a:rPr>
              <a:t>What effect is created by these changes in structure?</a:t>
            </a:r>
            <a:endParaRPr lang="en-GB" dirty="0">
              <a:latin typeface="Cambria" panose="02040503050406030204" pitchFamily="18" charset="0"/>
            </a:endParaRPr>
          </a:p>
        </p:txBody>
      </p:sp>
      <p:sp>
        <p:nvSpPr>
          <p:cNvPr id="12" name="Rounded Rectangle 11"/>
          <p:cNvSpPr/>
          <p:nvPr/>
        </p:nvSpPr>
        <p:spPr>
          <a:xfrm>
            <a:off x="6228184" y="5173960"/>
            <a:ext cx="2304256" cy="144016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smtClean="0">
                <a:latin typeface="Cambria" panose="02040503050406030204" pitchFamily="18" charset="0"/>
              </a:rPr>
              <a:t>How do the structural changes in the text help to inform its possible themes?</a:t>
            </a:r>
            <a:endParaRPr lang="en-GB" dirty="0">
              <a:latin typeface="Cambria" panose="02040503050406030204" pitchFamily="18" charset="0"/>
            </a:endParaRPr>
          </a:p>
        </p:txBody>
      </p:sp>
    </p:spTree>
    <p:extLst>
      <p:ext uri="{BB962C8B-B14F-4D97-AF65-F5344CB8AC3E}">
        <p14:creationId xmlns:p14="http://schemas.microsoft.com/office/powerpoint/2010/main" val="3926413766"/>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356</TotalTime>
  <Words>1385</Words>
  <Application>Microsoft Office PowerPoint</Application>
  <PresentationFormat>On-screen Show (4:3)</PresentationFormat>
  <Paragraphs>97</Paragraphs>
  <Slides>12</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12</vt:i4>
      </vt:variant>
    </vt:vector>
  </HeadingPairs>
  <TitlesOfParts>
    <vt:vector size="19" baseType="lpstr">
      <vt:lpstr>Arial</vt:lpstr>
      <vt:lpstr>Calibri</vt:lpstr>
      <vt:lpstr>Cambria</vt:lpstr>
      <vt:lpstr>Courier New</vt:lpstr>
      <vt:lpstr>Times New Roman</vt:lpstr>
      <vt:lpstr>TTE159A400t00</vt:lpstr>
      <vt:lpstr>Office Theme</vt:lpstr>
      <vt:lpstr>English Literature</vt:lpstr>
      <vt:lpstr>Joining Instructions</vt:lpstr>
      <vt:lpstr>The Course</vt:lpstr>
      <vt:lpstr>The Course</vt:lpstr>
      <vt:lpstr>The Course</vt:lpstr>
      <vt:lpstr>The Course</vt:lpstr>
      <vt:lpstr>The Course</vt:lpstr>
      <vt:lpstr>Exploring Texts</vt:lpstr>
      <vt:lpstr>Exploring Texts</vt:lpstr>
      <vt:lpstr>Exploring Texts</vt:lpstr>
      <vt:lpstr>What to do before September…</vt:lpstr>
      <vt:lpstr>Contact Details</vt:lpstr>
    </vt:vector>
  </TitlesOfParts>
  <Company>Dataspire Solutions Ltd</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English Literature</dc:title>
  <dc:creator>dhetherington</dc:creator>
  <cp:lastModifiedBy>dhetherington</cp:lastModifiedBy>
  <cp:revision>16</cp:revision>
  <dcterms:created xsi:type="dcterms:W3CDTF">2017-06-12T10:20:45Z</dcterms:created>
  <dcterms:modified xsi:type="dcterms:W3CDTF">2021-04-29T08:40:20Z</dcterms:modified>
</cp:coreProperties>
</file>