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4"/>
  </p:notesMasterIdLst>
  <p:handoutMasterIdLst>
    <p:handoutMasterId r:id="rId25"/>
  </p:handoutMasterIdLst>
  <p:sldIdLst>
    <p:sldId id="267" r:id="rId5"/>
    <p:sldId id="274" r:id="rId6"/>
    <p:sldId id="292" r:id="rId7"/>
    <p:sldId id="293" r:id="rId8"/>
    <p:sldId id="294" r:id="rId9"/>
    <p:sldId id="295" r:id="rId10"/>
    <p:sldId id="280" r:id="rId11"/>
    <p:sldId id="275" r:id="rId12"/>
    <p:sldId id="281" r:id="rId13"/>
    <p:sldId id="300" r:id="rId14"/>
    <p:sldId id="282" r:id="rId15"/>
    <p:sldId id="283" r:id="rId16"/>
    <p:sldId id="284" r:id="rId17"/>
    <p:sldId id="285" r:id="rId18"/>
    <p:sldId id="297" r:id="rId19"/>
    <p:sldId id="298" r:id="rId20"/>
    <p:sldId id="299" r:id="rId21"/>
    <p:sldId id="296"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34" autoAdjust="0"/>
    <p:restoredTop sz="94660"/>
  </p:normalViewPr>
  <p:slideViewPr>
    <p:cSldViewPr snapToGrid="0">
      <p:cViewPr>
        <p:scale>
          <a:sx n="66" d="100"/>
          <a:sy n="66" d="100"/>
        </p:scale>
        <p:origin x="-1056" y="-27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6/2/2020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6/2/2020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Closeup of colorful seashe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952" cy="4624183"/>
          </a:xfrm>
          <a:prstGeom prst="rect">
            <a:avLst/>
          </a:prstGeom>
        </p:spPr>
      </p:pic>
      <p:sp useBgFill="1">
        <p:nvSpPr>
          <p:cNvPr id="7" name="Rectangle 6"/>
          <p:cNvSpPr/>
          <p:nvPr/>
        </p:nvSpPr>
        <p:spPr bwMode="white">
          <a:xfrm>
            <a:off x="0" y="3074521"/>
            <a:ext cx="12201888" cy="3783479"/>
          </a:xfrm>
          <a:custGeom>
            <a:avLst/>
            <a:gdLst/>
            <a:ahLst/>
            <a:cxnLst/>
            <a:rect l="l" t="t" r="r" b="b"/>
            <a:pathLst>
              <a:path w="12201888" h="3783479">
                <a:moveTo>
                  <a:pt x="12201888" y="0"/>
                </a:moveTo>
                <a:cubicBezTo>
                  <a:pt x="12200429" y="1116741"/>
                  <a:pt x="12191467" y="2278498"/>
                  <a:pt x="12188825" y="3404540"/>
                </a:cubicBezTo>
                <a:lnTo>
                  <a:pt x="12188825" y="3554879"/>
                </a:lnTo>
                <a:lnTo>
                  <a:pt x="12188825" y="3690879"/>
                </a:lnTo>
                <a:lnTo>
                  <a:pt x="12188825" y="3707279"/>
                </a:lnTo>
                <a:lnTo>
                  <a:pt x="12188825" y="3783479"/>
                </a:lnTo>
                <a:lnTo>
                  <a:pt x="0" y="3783479"/>
                </a:lnTo>
                <a:lnTo>
                  <a:pt x="0" y="3707279"/>
                </a:lnTo>
                <a:lnTo>
                  <a:pt x="0" y="3554879"/>
                </a:lnTo>
                <a:lnTo>
                  <a:pt x="0" y="641399"/>
                </a:lnTo>
                <a:cubicBezTo>
                  <a:pt x="3601335" y="-419044"/>
                  <a:pt x="9102102" y="1605485"/>
                  <a:pt x="1220188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Freeform 9"/>
          <p:cNvSpPr/>
          <p:nvPr/>
        </p:nvSpPr>
        <p:spPr>
          <a:xfrm rot="21388434">
            <a:off x="12235" y="29698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2" name="Freeform 11"/>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3814" y="3937321"/>
            <a:ext cx="9601200" cy="1625279"/>
          </a:xfrm>
        </p:spPr>
        <p:txBody>
          <a:bodyPr anchor="b">
            <a:normAutofit/>
          </a:bodyPr>
          <a:lstStyle>
            <a:lvl1pPr algn="l">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293814" y="5641975"/>
            <a:ext cx="9601200" cy="914100"/>
          </a:xfrm>
        </p:spPr>
        <p:txBody>
          <a:bodyPr>
            <a:normAutofit/>
          </a:bodyPr>
          <a:lstStyle>
            <a:lvl1pPr marL="0" indent="0" algn="l">
              <a:spcBef>
                <a:spcPts val="0"/>
              </a:spcBef>
              <a:buNone/>
              <a:defRPr sz="2800" cap="none"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6/2/2020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6/2/2020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6/2/2020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1928553"/>
            <a:ext cx="9601200" cy="2262447"/>
          </a:xfrm>
        </p:spPr>
        <p:txBody>
          <a:bodyPr anchor="b">
            <a:normAutofit/>
          </a:bodyPr>
          <a:lstStyle>
            <a:lvl1pPr algn="l">
              <a:lnSpc>
                <a:spcPct val="80000"/>
              </a:lnSpc>
              <a:defRPr sz="5400" b="0"/>
            </a:lvl1pPr>
          </a:lstStyle>
          <a:p>
            <a:r>
              <a:rPr lang="en-US" smtClean="0"/>
              <a:t>Click to edit Master title style</a:t>
            </a:r>
            <a:endParaRPr/>
          </a:p>
        </p:txBody>
      </p:sp>
      <p:sp>
        <p:nvSpPr>
          <p:cNvPr id="3" name="Text Placeholder 2"/>
          <p:cNvSpPr>
            <a:spLocks noGrp="1"/>
          </p:cNvSpPr>
          <p:nvPr>
            <p:ph type="body" idx="1"/>
          </p:nvPr>
        </p:nvSpPr>
        <p:spPr>
          <a:xfrm>
            <a:off x="1293813" y="4267200"/>
            <a:ext cx="9601200" cy="934527"/>
          </a:xfrm>
        </p:spPr>
        <p:txBody>
          <a:bodyPr anchor="t">
            <a:normAutofit/>
          </a:bodyPr>
          <a:lstStyle>
            <a:lvl1pPr marL="0" indent="0" algn="l">
              <a:spcBef>
                <a:spcPts val="0"/>
              </a:spcBef>
              <a:buNone/>
              <a:defRPr sz="28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t>6/2/2020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3" y="1828800"/>
            <a:ext cx="4648199" cy="3962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50767" y="1828800"/>
            <a:ext cx="4648200" cy="3962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DDA72D1-64D5-4552-ACDD-1CCE5F7F800D}" type="datetimeFigureOut">
              <a:rPr lang="en-US"/>
              <a:t>6/2/2020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513F29E-967E-4B69-BEAA-E3504E43784D}" type="slidenum">
              <a:rPr/>
              <a:t>‹#›</a:t>
            </a:fld>
            <a:endParaRPr/>
          </a:p>
        </p:txBody>
      </p:sp>
    </p:spTree>
    <p:extLst>
      <p:ext uri="{BB962C8B-B14F-4D97-AF65-F5344CB8AC3E}">
        <p14:creationId xmlns:p14="http://schemas.microsoft.com/office/powerpoint/2010/main" val="35469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93813"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2" y="1777042"/>
            <a:ext cx="4645152" cy="941716"/>
          </a:xfrm>
        </p:spPr>
        <p:txBody>
          <a:bodyPr anchor="ctr">
            <a:noAutofit/>
          </a:bodyPr>
          <a:lstStyle>
            <a:lvl1pPr marL="0" indent="0">
              <a:spcBef>
                <a:spcPts val="0"/>
              </a:spcBef>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2" y="2743200"/>
            <a:ext cx="4645152" cy="3048000"/>
          </a:xfrm>
        </p:spPr>
        <p:txBody>
          <a:bodyPr>
            <a:normAutofit/>
          </a:bodyPr>
          <a:lstStyle>
            <a:lvl1pPr>
              <a:defRPr sz="2400"/>
            </a:lvl1pPr>
            <a:lvl2pPr>
              <a:defRPr sz="2000"/>
            </a:lvl2pPr>
            <a:lvl3pPr>
              <a:defRPr sz="1800"/>
            </a:lvl3pPr>
            <a:lvl4pPr>
              <a:defRPr sz="1600"/>
            </a:lvl4pPr>
            <a:lvl5pPr>
              <a:defRPr sz="1600"/>
            </a:lvl5pPr>
            <a:lvl6pPr marL="2103120">
              <a:defRPr sz="1600"/>
            </a:lvl6pPr>
            <a:lvl7pPr marL="2103120">
              <a:defRPr sz="1600"/>
            </a:lvl7pPr>
            <a:lvl8pPr marL="2103120">
              <a:defRPr sz="1600"/>
            </a:lvl8pPr>
            <a:lvl9pPr marL="210312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6/2/2020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6/2/2020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6/2/2020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13" y="533400"/>
            <a:ext cx="4572001" cy="2743199"/>
          </a:xfrm>
        </p:spPr>
        <p:txBody>
          <a:bodyPr anchor="b">
            <a:normAutofit/>
          </a:bodyPr>
          <a:lstStyle>
            <a:lvl1pPr>
              <a:lnSpc>
                <a:spcPct val="80000"/>
              </a:lnSpc>
              <a:defRPr sz="4000" b="0"/>
            </a:lvl1pPr>
          </a:lstStyle>
          <a:p>
            <a:r>
              <a:rPr lang="en-US" smtClean="0"/>
              <a:t>Click to edit Master title style</a:t>
            </a:r>
            <a:endParaRPr/>
          </a:p>
        </p:txBody>
      </p:sp>
      <p:sp>
        <p:nvSpPr>
          <p:cNvPr id="3" name="Content Placeholder 2"/>
          <p:cNvSpPr>
            <a:spLocks noGrp="1"/>
          </p:cNvSpPr>
          <p:nvPr>
            <p:ph idx="1"/>
          </p:nvPr>
        </p:nvSpPr>
        <p:spPr>
          <a:xfrm>
            <a:off x="5637213" y="533401"/>
            <a:ext cx="5943603" cy="525780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013" y="3429000"/>
            <a:ext cx="4572000" cy="2362199"/>
          </a:xfrm>
        </p:spPr>
        <p:txBody>
          <a:bodyPr>
            <a:normAutofit/>
          </a:bodyPr>
          <a:lstStyle>
            <a:lvl1pPr marL="0" indent="0">
              <a:lnSpc>
                <a:spcPct val="11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6/2/2020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
            <a:ext cx="6553318" cy="6004510"/>
          </a:xfrm>
          <a:custGeom>
            <a:avLst/>
            <a:gdLst/>
            <a:ahLst/>
            <a:cxnLst/>
            <a:rect l="l" t="t" r="r" b="b"/>
            <a:pathLst>
              <a:path w="6551611" h="6004510">
                <a:moveTo>
                  <a:pt x="0" y="0"/>
                </a:moveTo>
                <a:lnTo>
                  <a:pt x="6551611" y="0"/>
                </a:lnTo>
                <a:lnTo>
                  <a:pt x="6551611" y="6004510"/>
                </a:lnTo>
                <a:cubicBezTo>
                  <a:pt x="4321482" y="5960049"/>
                  <a:pt x="2628293" y="5340418"/>
                  <a:pt x="0" y="5768658"/>
                </a:cubicBezTo>
                <a:close/>
              </a:path>
            </a:pathLst>
          </a:custGeom>
          <a:solidFill>
            <a:schemeClr val="bg2">
              <a:lumMod val="90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7009050" y="533401"/>
            <a:ext cx="4573192" cy="2743199"/>
          </a:xfrm>
        </p:spPr>
        <p:txBody>
          <a:bodyPr anchor="b">
            <a:normAutofit/>
          </a:bodyPr>
          <a:lstStyle>
            <a:lvl1pPr algn="l">
              <a:lnSpc>
                <a:spcPct val="80000"/>
              </a:lnSpc>
              <a:defRPr sz="4000" b="0" i="0" baseline="0">
                <a:solidFill>
                  <a:schemeClr val="accent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7009049" y="3429001"/>
            <a:ext cx="4573191" cy="2362199"/>
          </a:xfrm>
        </p:spPr>
        <p:txBody>
          <a:bodyPr>
            <a:normAutofit/>
          </a:bodyPr>
          <a:lstStyle>
            <a:lvl1pPr marL="0" indent="0">
              <a:lnSpc>
                <a:spcPct val="11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6/2/2020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0630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4585" y="5374939"/>
            <a:ext cx="12240113" cy="1559261"/>
            <a:chOff x="-4585" y="2764068"/>
            <a:chExt cx="12240113" cy="1559261"/>
          </a:xfrm>
        </p:grpSpPr>
        <p:sp>
          <p:nvSpPr>
            <p:cNvPr id="9" name="Freeform 8"/>
            <p:cNvSpPr/>
            <p:nvPr/>
          </p:nvSpPr>
          <p:spPr>
            <a:xfrm rot="21388434">
              <a:off x="12235" y="2982534"/>
              <a:ext cx="12169907" cy="1238081"/>
            </a:xfrm>
            <a:custGeom>
              <a:avLst/>
              <a:gdLst/>
              <a:ahLst/>
              <a:cxnLst/>
              <a:rect l="l" t="t" r="r" b="b"/>
              <a:pathLst>
                <a:path w="12169907" h="1238081">
                  <a:moveTo>
                    <a:pt x="2807331" y="101460"/>
                  </a:moveTo>
                  <a:cubicBezTo>
                    <a:pt x="6135545" y="328205"/>
                    <a:pt x="6673951" y="1596392"/>
                    <a:pt x="12165744" y="982579"/>
                  </a:cubicBezTo>
                  <a:lnTo>
                    <a:pt x="12160227" y="1072100"/>
                  </a:lnTo>
                  <a:cubicBezTo>
                    <a:pt x="5416860" y="1825439"/>
                    <a:pt x="6141899" y="-258272"/>
                    <a:pt x="0" y="232833"/>
                  </a:cubicBezTo>
                  <a:lnTo>
                    <a:pt x="5492" y="143708"/>
                  </a:lnTo>
                  <a:cubicBezTo>
                    <a:pt x="1145422" y="52200"/>
                    <a:pt x="2048826" y="49784"/>
                    <a:pt x="2807331" y="101460"/>
                  </a:cubicBezTo>
                  <a:close/>
                  <a:moveTo>
                    <a:pt x="2811494" y="33894"/>
                  </a:moveTo>
                  <a:cubicBezTo>
                    <a:pt x="6139708" y="260639"/>
                    <a:pt x="6678114" y="1528826"/>
                    <a:pt x="12169907" y="915013"/>
                  </a:cubicBezTo>
                  <a:lnTo>
                    <a:pt x="12168059" y="945013"/>
                  </a:lnTo>
                  <a:cubicBezTo>
                    <a:pt x="5424692" y="1698351"/>
                    <a:pt x="6149730" y="-385359"/>
                    <a:pt x="7832" y="105746"/>
                  </a:cubicBezTo>
                  <a:lnTo>
                    <a:pt x="9656" y="76142"/>
                  </a:lnTo>
                  <a:cubicBezTo>
                    <a:pt x="1149586" y="-15366"/>
                    <a:pt x="2052990" y="-17782"/>
                    <a:pt x="2811494" y="33894"/>
                  </a:cubicBezTo>
                  <a:close/>
                </a:path>
              </a:pathLst>
            </a:custGeom>
            <a:gradFill>
              <a:gsLst>
                <a:gs pos="0">
                  <a:schemeClr val="bg2">
                    <a:alpha val="90000"/>
                    <a:lumMod val="80000"/>
                    <a:lumOff val="20000"/>
                  </a:schemeClr>
                </a:gs>
                <a:gs pos="18000">
                  <a:schemeClr val="bg2">
                    <a:lumMod val="92000"/>
                  </a:schemeClr>
                </a:gs>
                <a:gs pos="37000">
                  <a:schemeClr val="bg2">
                    <a:alpha val="90000"/>
                    <a:lumMod val="91000"/>
                  </a:schemeClr>
                </a:gs>
                <a:gs pos="100000">
                  <a:schemeClr val="bg2">
                    <a:lumMod val="80000"/>
                    <a:lumOff val="20000"/>
                  </a:schemeClr>
                </a:gs>
              </a:gsLst>
              <a:path path="shape">
                <a:fillToRect l="50000" t="50000" r="50000" b="50000"/>
              </a:path>
            </a:gradFill>
            <a:ln w="254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0" name="Freeform 9"/>
            <p:cNvSpPr/>
            <p:nvPr/>
          </p:nvSpPr>
          <p:spPr>
            <a:xfrm rot="21388434">
              <a:off x="29672" y="2764068"/>
              <a:ext cx="12205856" cy="1559261"/>
            </a:xfrm>
            <a:custGeom>
              <a:avLst/>
              <a:gdLst/>
              <a:ahLst/>
              <a:cxnLst/>
              <a:rect l="l" t="t" r="r" b="b"/>
              <a:pathLst>
                <a:path w="12205856" h="1559261">
                  <a:moveTo>
                    <a:pt x="12190266" y="1521455"/>
                  </a:moveTo>
                  <a:lnTo>
                    <a:pt x="12190701" y="1521482"/>
                  </a:lnTo>
                  <a:lnTo>
                    <a:pt x="12188851" y="1559261"/>
                  </a:lnTo>
                  <a:lnTo>
                    <a:pt x="12188416" y="1559245"/>
                  </a:lnTo>
                  <a:close/>
                  <a:moveTo>
                    <a:pt x="12205856" y="208119"/>
                  </a:moveTo>
                  <a:lnTo>
                    <a:pt x="12203734" y="242562"/>
                  </a:lnTo>
                  <a:cubicBezTo>
                    <a:pt x="6796720" y="1874914"/>
                    <a:pt x="3447529" y="-395170"/>
                    <a:pt x="0" y="109344"/>
                  </a:cubicBezTo>
                  <a:lnTo>
                    <a:pt x="2124" y="74883"/>
                  </a:lnTo>
                  <a:cubicBezTo>
                    <a:pt x="3449654" y="-429611"/>
                    <a:pt x="6798843" y="1840472"/>
                    <a:pt x="12205856" y="208119"/>
                  </a:cubicBezTo>
                  <a:close/>
                </a:path>
              </a:pathLst>
            </a:custGeom>
            <a:gradFill>
              <a:gsLst>
                <a:gs pos="36000">
                  <a:schemeClr val="bg2">
                    <a:alpha val="30000"/>
                    <a:lumMod val="0"/>
                    <a:lumOff val="100000"/>
                  </a:schemeClr>
                </a:gs>
                <a:gs pos="100000">
                  <a:schemeClr val="bg2">
                    <a:alpha val="48000"/>
                  </a:schemeClr>
                </a:gs>
              </a:gsLst>
              <a:lin ang="2700000" scaled="1"/>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Freeform 10"/>
            <p:cNvSpPr/>
            <p:nvPr/>
          </p:nvSpPr>
          <p:spPr>
            <a:xfrm rot="21388434">
              <a:off x="-4585" y="3108508"/>
              <a:ext cx="12215153" cy="1052652"/>
            </a:xfrm>
            <a:custGeom>
              <a:avLst/>
              <a:gdLst/>
              <a:ahLst/>
              <a:cxnLst/>
              <a:rect l="l" t="t" r="r" b="b"/>
              <a:pathLst>
                <a:path w="12215153" h="1052652">
                  <a:moveTo>
                    <a:pt x="12199582" y="613499"/>
                  </a:moveTo>
                  <a:lnTo>
                    <a:pt x="12196535" y="662961"/>
                  </a:lnTo>
                  <a:cubicBezTo>
                    <a:pt x="8659170" y="1895884"/>
                    <a:pt x="3236150" y="-250863"/>
                    <a:pt x="0" y="412868"/>
                  </a:cubicBezTo>
                  <a:lnTo>
                    <a:pt x="3057" y="363268"/>
                  </a:lnTo>
                  <a:cubicBezTo>
                    <a:pt x="3239190" y="-300459"/>
                    <a:pt x="8662172" y="1846263"/>
                    <a:pt x="12199582" y="613499"/>
                  </a:cubicBezTo>
                  <a:close/>
                  <a:moveTo>
                    <a:pt x="12208353" y="471141"/>
                  </a:moveTo>
                  <a:lnTo>
                    <a:pt x="12202868" y="560177"/>
                  </a:lnTo>
                  <a:cubicBezTo>
                    <a:pt x="8665592" y="1793383"/>
                    <a:pt x="3242519" y="-353436"/>
                    <a:pt x="6325" y="310230"/>
                  </a:cubicBezTo>
                  <a:lnTo>
                    <a:pt x="11827" y="220949"/>
                  </a:lnTo>
                  <a:cubicBezTo>
                    <a:pt x="3247993" y="-442711"/>
                    <a:pt x="8670998" y="1704066"/>
                    <a:pt x="12208353" y="471141"/>
                  </a:cubicBezTo>
                  <a:close/>
                  <a:moveTo>
                    <a:pt x="12215153" y="360807"/>
                  </a:moveTo>
                  <a:lnTo>
                    <a:pt x="12212631" y="401743"/>
                  </a:lnTo>
                  <a:cubicBezTo>
                    <a:pt x="8696050" y="1669577"/>
                    <a:pt x="3274141" y="-472216"/>
                    <a:pt x="15523" y="160967"/>
                  </a:cubicBezTo>
                  <a:lnTo>
                    <a:pt x="18051" y="119938"/>
                  </a:lnTo>
                  <a:cubicBezTo>
                    <a:pt x="3276657" y="-513245"/>
                    <a:pt x="8698537" y="1628531"/>
                    <a:pt x="12215153" y="360807"/>
                  </a:cubicBezTo>
                  <a:close/>
                </a:path>
              </a:pathLst>
            </a:custGeom>
            <a:gradFill>
              <a:gsLst>
                <a:gs pos="36000">
                  <a:schemeClr val="bg2">
                    <a:alpha val="47000"/>
                    <a:lumMod val="0"/>
                    <a:lumOff val="100000"/>
                  </a:schemeClr>
                </a:gs>
                <a:gs pos="100000">
                  <a:schemeClr val="bg2">
                    <a:alpha val="82000"/>
                    <a:lumMod val="87000"/>
                    <a:lumOff val="13000"/>
                  </a:schemeClr>
                </a:gs>
              </a:gsLst>
              <a:path path="rect">
                <a:fillToRect l="100000" t="100000"/>
              </a:path>
            </a:gra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293813" y="304800"/>
            <a:ext cx="9601200"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93814" y="1828801"/>
            <a:ext cx="9601198"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989510" y="6400800"/>
            <a:ext cx="1548660" cy="276228"/>
          </a:xfrm>
          <a:prstGeom prst="rect">
            <a:avLst/>
          </a:prstGeom>
        </p:spPr>
        <p:txBody>
          <a:bodyPr vert="horz" lIns="91440" tIns="45720" rIns="91440" bIns="45720" rtlCol="0" anchor="ctr"/>
          <a:lstStyle>
            <a:lvl1pPr algn="r">
              <a:defRPr sz="1000">
                <a:solidFill>
                  <a:schemeClr val="tx1"/>
                </a:solidFill>
              </a:defRPr>
            </a:lvl1pPr>
          </a:lstStyle>
          <a:p>
            <a:fld id="{9E583DDF-CA54-461A-A486-592D2374C532}" type="datetimeFigureOut">
              <a:rPr lang="en-US"/>
              <a:pPr/>
              <a:t>6/2/2020</a:t>
            </a:fld>
            <a:endParaRPr/>
          </a:p>
        </p:txBody>
      </p:sp>
      <p:sp>
        <p:nvSpPr>
          <p:cNvPr id="5" name="Footer Placeholder 4"/>
          <p:cNvSpPr>
            <a:spLocks noGrp="1"/>
          </p:cNvSpPr>
          <p:nvPr>
            <p:ph type="ftr" sz="quarter" idx="3"/>
          </p:nvPr>
        </p:nvSpPr>
        <p:spPr>
          <a:xfrm>
            <a:off x="1299152" y="6400800"/>
            <a:ext cx="5954835" cy="276228"/>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18310"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53" r:id="rId5"/>
    <p:sldLayoutId id="2147483654" r:id="rId6"/>
    <p:sldLayoutId id="2147483655" r:id="rId7"/>
    <p:sldLayoutId id="2147483656" r:id="rId8"/>
    <p:sldLayoutId id="2147483663"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400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800" kern="1200">
          <a:solidFill>
            <a:schemeClr val="tx1"/>
          </a:solidFill>
          <a:latin typeface="+mn-lt"/>
          <a:ea typeface="+mn-ea"/>
          <a:cs typeface="+mn-cs"/>
        </a:defRPr>
      </a:lvl1pPr>
      <a:lvl2pPr marL="731520" indent="-228600" algn="l" defTabSz="914400" rtl="0" eaLnBrk="1" latinLnBrk="0" hangingPunct="1">
        <a:lnSpc>
          <a:spcPct val="90000"/>
        </a:lnSpc>
        <a:spcBef>
          <a:spcPts val="600"/>
        </a:spcBef>
        <a:buSzPct val="80000"/>
        <a:buFont typeface="Arial" pitchFamily="34" charset="0"/>
        <a:buChar char="•"/>
        <a:defRPr sz="2400" kern="1200">
          <a:solidFill>
            <a:schemeClr val="tx1"/>
          </a:solidFill>
          <a:latin typeface="+mn-lt"/>
          <a:ea typeface="+mn-ea"/>
          <a:cs typeface="+mn-cs"/>
        </a:defRPr>
      </a:lvl2pPr>
      <a:lvl3pPr marL="118872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3pPr>
      <a:lvl4pPr marL="16459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4pPr>
      <a:lvl5pPr marL="21031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5pPr>
      <a:lvl6pPr marL="256032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6pPr>
      <a:lvl7pPr marL="30175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34747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8pPr>
      <a:lvl9pPr marL="3931920"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blessing@bestacademies.org.uk" TargetMode="External"/><Relationship Id="rId2" Type="http://schemas.openxmlformats.org/officeDocument/2006/relationships/hyperlink" Target="mailto:kchamberlain@bestacademies.org.uk" TargetMode="Externa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329" y="4155036"/>
            <a:ext cx="9601200" cy="1625279"/>
          </a:xfrm>
        </p:spPr>
        <p:txBody>
          <a:bodyPr>
            <a:normAutofit fontScale="90000"/>
          </a:bodyPr>
          <a:lstStyle/>
          <a:p>
            <a:r>
              <a:rPr lang="en-US" dirty="0" smtClean="0"/>
              <a:t>BTEC Level 3 National Extended Certificate in Health and Social Care = one A Level </a:t>
            </a:r>
            <a:endParaRPr lang="en-US" dirty="0"/>
          </a:p>
        </p:txBody>
      </p:sp>
      <p:sp>
        <p:nvSpPr>
          <p:cNvPr id="4" name="Subtitle 3"/>
          <p:cNvSpPr>
            <a:spLocks noGrp="1"/>
          </p:cNvSpPr>
          <p:nvPr>
            <p:ph type="subTitle" idx="1"/>
          </p:nvPr>
        </p:nvSpPr>
        <p:spPr>
          <a:xfrm>
            <a:off x="1424442" y="5943900"/>
            <a:ext cx="9601200" cy="914100"/>
          </a:xfrm>
        </p:spPr>
        <p:txBody>
          <a:bodyPr/>
          <a:lstStyle/>
          <a:p>
            <a:r>
              <a:rPr lang="en-GB" b="1" dirty="0"/>
              <a:t>Believe – Achieve – Succeed – Exceed</a:t>
            </a:r>
            <a:endParaRPr lang="en-US" dirty="0"/>
          </a:p>
        </p:txBody>
      </p:sp>
    </p:spTree>
    <p:extLst>
      <p:ext uri="{BB962C8B-B14F-4D97-AF65-F5344CB8AC3E}">
        <p14:creationId xmlns:p14="http://schemas.microsoft.com/office/powerpoint/2010/main" val="5471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58701403"/>
              </p:ext>
            </p:extLst>
          </p:nvPr>
        </p:nvGraphicFramePr>
        <p:xfrm>
          <a:off x="1306285" y="1912259"/>
          <a:ext cx="9448800" cy="1481569"/>
        </p:xfrm>
        <a:graphic>
          <a:graphicData uri="http://schemas.openxmlformats.org/drawingml/2006/table">
            <a:tbl>
              <a:tblPr firstRow="1" bandRow="1">
                <a:tableStyleId>{073A0DAA-6AF3-43AB-8588-CEC1D06C72B9}</a:tableStyleId>
              </a:tblPr>
              <a:tblGrid>
                <a:gridCol w="4724400"/>
                <a:gridCol w="4724400"/>
              </a:tblGrid>
              <a:tr h="536689">
                <a:tc>
                  <a:txBody>
                    <a:bodyPr/>
                    <a:lstStyle/>
                    <a:p>
                      <a:pPr algn="ctr"/>
                      <a:r>
                        <a:rPr lang="en-GB" sz="2800" dirty="0" smtClean="0"/>
                        <a:t>Year</a:t>
                      </a:r>
                      <a:r>
                        <a:rPr lang="en-GB" sz="2800" baseline="0" dirty="0" smtClean="0"/>
                        <a:t> 12 = 180 GLH</a:t>
                      </a:r>
                      <a:endParaRPr lang="en-GB" sz="2800" dirty="0"/>
                    </a:p>
                  </a:txBody>
                  <a:tcPr marL="121920" marR="121920"/>
                </a:tc>
                <a:tc>
                  <a:txBody>
                    <a:bodyPr/>
                    <a:lstStyle/>
                    <a:p>
                      <a:pPr algn="ctr"/>
                      <a:r>
                        <a:rPr lang="en-GB" sz="2800" baseline="0" dirty="0" smtClean="0"/>
                        <a:t>Year 13 = 180 GLH</a:t>
                      </a:r>
                      <a:endParaRPr lang="en-GB" sz="2800" dirty="0"/>
                    </a:p>
                  </a:txBody>
                  <a:tcPr marL="121920" marR="121920"/>
                </a:tc>
              </a:tr>
              <a:tr h="758711">
                <a:tc>
                  <a:txBody>
                    <a:bodyPr/>
                    <a:lstStyle/>
                    <a:p>
                      <a:pPr algn="ctr"/>
                      <a:r>
                        <a:rPr lang="en-GB" sz="2800" dirty="0" smtClean="0"/>
                        <a:t>Unit</a:t>
                      </a:r>
                      <a:r>
                        <a:rPr lang="en-GB" sz="2800" baseline="0" dirty="0" smtClean="0"/>
                        <a:t> 1 – Exam (90 GLH)</a:t>
                      </a:r>
                    </a:p>
                    <a:p>
                      <a:pPr algn="ctr"/>
                      <a:r>
                        <a:rPr lang="en-GB" sz="2800" baseline="0" dirty="0" smtClean="0"/>
                        <a:t>Unit 5 – Coursework (90 GLH)</a:t>
                      </a:r>
                      <a:endParaRPr lang="en-GB" sz="2800" dirty="0"/>
                    </a:p>
                  </a:txBody>
                  <a:tcPr marL="121920" marR="121920"/>
                </a:tc>
                <a:tc>
                  <a:txBody>
                    <a:bodyPr/>
                    <a:lstStyle/>
                    <a:p>
                      <a:pPr algn="ctr"/>
                      <a:r>
                        <a:rPr lang="en-GB" sz="2800" dirty="0" smtClean="0"/>
                        <a:t>Unit</a:t>
                      </a:r>
                      <a:r>
                        <a:rPr lang="en-GB" sz="2800" baseline="0" dirty="0" smtClean="0"/>
                        <a:t> 2 – Exam (120 GLH)</a:t>
                      </a:r>
                    </a:p>
                    <a:p>
                      <a:pPr algn="ctr"/>
                      <a:r>
                        <a:rPr lang="en-GB" sz="2800" baseline="0" dirty="0" smtClean="0"/>
                        <a:t>Unit 14 – Coursework (60 GLH)</a:t>
                      </a:r>
                      <a:endParaRPr lang="en-GB" sz="2800" dirty="0"/>
                    </a:p>
                  </a:txBody>
                  <a:tcPr marL="121920" marR="121920"/>
                </a:tc>
              </a:tr>
            </a:tbl>
          </a:graphicData>
        </a:graphic>
      </p:graphicFrame>
      <p:sp>
        <p:nvSpPr>
          <p:cNvPr id="3" name="Title 2"/>
          <p:cNvSpPr>
            <a:spLocks noGrp="1"/>
          </p:cNvSpPr>
          <p:nvPr>
            <p:ph type="title"/>
          </p:nvPr>
        </p:nvSpPr>
        <p:spPr/>
        <p:txBody>
          <a:bodyPr/>
          <a:lstStyle/>
          <a:p>
            <a:r>
              <a:rPr lang="en-GB" dirty="0" smtClean="0"/>
              <a:t>Units studied and Points System</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209" y="3864656"/>
            <a:ext cx="9290277" cy="262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06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304800"/>
            <a:ext cx="10898187" cy="1219200"/>
          </a:xfrm>
        </p:spPr>
        <p:txBody>
          <a:bodyPr>
            <a:normAutofit/>
          </a:bodyPr>
          <a:lstStyle/>
          <a:p>
            <a:r>
              <a:rPr lang="en-GB" dirty="0" smtClean="0"/>
              <a:t>Unit 1 Human </a:t>
            </a:r>
            <a:r>
              <a:rPr lang="en-GB" dirty="0"/>
              <a:t>Lifespan </a:t>
            </a:r>
            <a:r>
              <a:rPr lang="en-GB" dirty="0" smtClean="0"/>
              <a:t>Development </a:t>
            </a:r>
            <a:r>
              <a:rPr lang="en-GB" dirty="0"/>
              <a:t/>
            </a:r>
            <a:br>
              <a:rPr lang="en-GB" dirty="0"/>
            </a:br>
            <a:endParaRPr lang="en-GB" dirty="0"/>
          </a:p>
        </p:txBody>
      </p:sp>
      <p:sp>
        <p:nvSpPr>
          <p:cNvPr id="3" name="Content Placeholder 2"/>
          <p:cNvSpPr>
            <a:spLocks noGrp="1"/>
          </p:cNvSpPr>
          <p:nvPr>
            <p:ph idx="1"/>
          </p:nvPr>
        </p:nvSpPr>
        <p:spPr/>
        <p:txBody>
          <a:bodyPr>
            <a:normAutofit/>
          </a:bodyPr>
          <a:lstStyle/>
          <a:p>
            <a:r>
              <a:rPr lang="en-GB" dirty="0" smtClean="0"/>
              <a:t>Written </a:t>
            </a:r>
            <a:r>
              <a:rPr lang="en-GB" dirty="0"/>
              <a:t>exam set and marked by </a:t>
            </a:r>
            <a:r>
              <a:rPr lang="en-GB" dirty="0" smtClean="0"/>
              <a:t>Pearson - 1.5 hours</a:t>
            </a:r>
            <a:r>
              <a:rPr lang="en-GB" dirty="0"/>
              <a:t>/</a:t>
            </a:r>
            <a:r>
              <a:rPr lang="en-GB" dirty="0" smtClean="0"/>
              <a:t> </a:t>
            </a:r>
            <a:r>
              <a:rPr lang="en-GB" dirty="0"/>
              <a:t>90 </a:t>
            </a:r>
            <a:r>
              <a:rPr lang="en-GB" dirty="0" smtClean="0"/>
              <a:t>marks</a:t>
            </a:r>
          </a:p>
          <a:p>
            <a:r>
              <a:rPr lang="en-GB" dirty="0" smtClean="0"/>
              <a:t>Develops knowledge </a:t>
            </a:r>
            <a:r>
              <a:rPr lang="en-GB" dirty="0"/>
              <a:t>and understanding of patterns of human growth and </a:t>
            </a:r>
            <a:r>
              <a:rPr lang="en-GB" dirty="0" smtClean="0"/>
              <a:t>development,  exploring </a:t>
            </a:r>
            <a:r>
              <a:rPr lang="en-GB" dirty="0"/>
              <a:t>key aspects of growth and development, and the experience of health and wellbeing</a:t>
            </a:r>
            <a:r>
              <a:rPr lang="en-GB" dirty="0" smtClean="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4314138"/>
            <a:ext cx="6972528" cy="1894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91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2 Working </a:t>
            </a:r>
            <a:r>
              <a:rPr lang="en-GB" dirty="0"/>
              <a:t>in Health and Social Care</a:t>
            </a:r>
            <a:br>
              <a:rPr lang="en-GB" dirty="0"/>
            </a:b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Externally </a:t>
            </a:r>
            <a:r>
              <a:rPr lang="en-GB" dirty="0"/>
              <a:t>assessed </a:t>
            </a:r>
            <a:endParaRPr lang="en-GB" dirty="0" smtClean="0"/>
          </a:p>
          <a:p>
            <a:r>
              <a:rPr lang="en-GB" dirty="0" smtClean="0"/>
              <a:t>Aims to help you </a:t>
            </a:r>
            <a:r>
              <a:rPr lang="en-GB" dirty="0"/>
              <a:t>understand what it is like to work in the health and social care sector. </a:t>
            </a:r>
            <a:endParaRPr lang="en-GB" dirty="0" smtClean="0"/>
          </a:p>
          <a:p>
            <a:r>
              <a:rPr lang="en-GB" dirty="0" smtClean="0"/>
              <a:t>To understand  responsibilities </a:t>
            </a:r>
            <a:r>
              <a:rPr lang="en-GB" dirty="0"/>
              <a:t>that you need to understand and carry </a:t>
            </a:r>
            <a:r>
              <a:rPr lang="en-GB" dirty="0" smtClean="0"/>
              <a:t>out such as maintaining </a:t>
            </a:r>
            <a:r>
              <a:rPr lang="en-GB" dirty="0"/>
              <a:t>the safety of and safeguarding </a:t>
            </a:r>
            <a:r>
              <a:rPr lang="en-GB" dirty="0" smtClean="0"/>
              <a:t>individuals</a:t>
            </a:r>
          </a:p>
          <a:p>
            <a:r>
              <a:rPr lang="en-GB" dirty="0" smtClean="0"/>
              <a:t>You look </a:t>
            </a:r>
            <a:r>
              <a:rPr lang="en-GB" dirty="0"/>
              <a:t>at the range of roles </a:t>
            </a:r>
            <a:r>
              <a:rPr lang="en-GB" dirty="0" smtClean="0"/>
              <a:t>and </a:t>
            </a:r>
            <a:r>
              <a:rPr lang="en-GB" dirty="0"/>
              <a:t>responsibilities of people who work in health and social care </a:t>
            </a:r>
            <a:r>
              <a:rPr lang="en-GB" dirty="0" smtClean="0"/>
              <a:t>settings,  learning </a:t>
            </a:r>
            <a:r>
              <a:rPr lang="en-GB" dirty="0"/>
              <a:t>about the organisations that provide services in this sector, and the different settings in which these services are delivered according to the needs of the service user</a:t>
            </a:r>
            <a:r>
              <a:rPr lang="en-GB" dirty="0" smtClean="0"/>
              <a:t>.</a:t>
            </a:r>
            <a:endParaRPr lang="en-GB" dirty="0"/>
          </a:p>
        </p:txBody>
      </p:sp>
    </p:spTree>
    <p:extLst>
      <p:ext uri="{BB962C8B-B14F-4D97-AF65-F5344CB8AC3E}">
        <p14:creationId xmlns:p14="http://schemas.microsoft.com/office/powerpoint/2010/main" val="289461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12177485" cy="1219200"/>
          </a:xfrm>
        </p:spPr>
        <p:txBody>
          <a:bodyPr>
            <a:normAutofit fontScale="90000"/>
          </a:bodyPr>
          <a:lstStyle/>
          <a:p>
            <a:r>
              <a:rPr lang="en-GB" dirty="0" smtClean="0"/>
              <a:t>Unit 5 Meeting </a:t>
            </a:r>
            <a:r>
              <a:rPr lang="en-GB" dirty="0"/>
              <a:t>Individual Care &amp;</a:t>
            </a:r>
            <a:r>
              <a:rPr lang="en-GB" dirty="0" smtClean="0"/>
              <a:t> </a:t>
            </a:r>
            <a:r>
              <a:rPr lang="en-GB" dirty="0"/>
              <a:t>Support </a:t>
            </a:r>
            <a:r>
              <a:rPr lang="en-GB" dirty="0" smtClean="0"/>
              <a:t>Needs – Miss Blessing</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Internally assessed through assignment</a:t>
            </a:r>
          </a:p>
          <a:p>
            <a:r>
              <a:rPr lang="en-GB" dirty="0"/>
              <a:t>T</a:t>
            </a:r>
            <a:r>
              <a:rPr lang="en-GB" dirty="0" smtClean="0"/>
              <a:t>o provide </a:t>
            </a:r>
            <a:r>
              <a:rPr lang="en-GB" dirty="0"/>
              <a:t>care and </a:t>
            </a:r>
            <a:r>
              <a:rPr lang="en-GB" dirty="0" smtClean="0"/>
              <a:t>support </a:t>
            </a:r>
            <a:r>
              <a:rPr lang="en-GB" dirty="0"/>
              <a:t>individuals need, </a:t>
            </a:r>
            <a:r>
              <a:rPr lang="en-GB" dirty="0" smtClean="0"/>
              <a:t>you need to have </a:t>
            </a:r>
            <a:r>
              <a:rPr lang="en-GB" dirty="0"/>
              <a:t>a good understanding of the principles behind providing quality care and support. </a:t>
            </a:r>
            <a:endParaRPr lang="en-GB" dirty="0" smtClean="0"/>
          </a:p>
          <a:p>
            <a:r>
              <a:rPr lang="en-GB" dirty="0"/>
              <a:t>Y</a:t>
            </a:r>
            <a:r>
              <a:rPr lang="en-GB" dirty="0" smtClean="0"/>
              <a:t>ou </a:t>
            </a:r>
            <a:r>
              <a:rPr lang="en-GB" dirty="0"/>
              <a:t>will learn about the values and principles of meeting care and support needs and look at some of the ethical issues that arise when personalising care. </a:t>
            </a:r>
            <a:endParaRPr lang="en-GB" dirty="0" smtClean="0"/>
          </a:p>
          <a:p>
            <a:r>
              <a:rPr lang="en-GB" dirty="0" smtClean="0"/>
              <a:t>You </a:t>
            </a:r>
            <a:r>
              <a:rPr lang="en-GB" dirty="0"/>
              <a:t>will examine factors that can impact the professionals who provide the care and support, and the challenges that must be overcome to allow access to good quality care and health services. </a:t>
            </a:r>
          </a:p>
        </p:txBody>
      </p:sp>
    </p:spTree>
    <p:extLst>
      <p:ext uri="{BB962C8B-B14F-4D97-AF65-F5344CB8AC3E}">
        <p14:creationId xmlns:p14="http://schemas.microsoft.com/office/powerpoint/2010/main" val="37879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Unit 14 Physiological </a:t>
            </a:r>
            <a:r>
              <a:rPr lang="en-GB" dirty="0"/>
              <a:t>Disorders</a:t>
            </a:r>
            <a:br>
              <a:rPr lang="en-GB" dirty="0"/>
            </a:b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Internal assessment – assignment </a:t>
            </a:r>
          </a:p>
          <a:p>
            <a:r>
              <a:rPr lang="en-GB" dirty="0" smtClean="0"/>
              <a:t>It </a:t>
            </a:r>
            <a:r>
              <a:rPr lang="en-GB" dirty="0"/>
              <a:t>is </a:t>
            </a:r>
            <a:r>
              <a:rPr lang="en-GB" dirty="0" smtClean="0"/>
              <a:t>essential </a:t>
            </a:r>
            <a:r>
              <a:rPr lang="en-GB" dirty="0"/>
              <a:t>to understand the nature of physiological disorders and how to provide appropriate treatment and care</a:t>
            </a:r>
            <a:r>
              <a:rPr lang="en-GB" dirty="0" smtClean="0"/>
              <a:t>.</a:t>
            </a:r>
          </a:p>
          <a:p>
            <a:r>
              <a:rPr lang="en-GB" dirty="0" smtClean="0"/>
              <a:t> This </a:t>
            </a:r>
            <a:r>
              <a:rPr lang="en-GB" dirty="0"/>
              <a:t>includes being aware of the causes and effects of physiological disorders, as well as the roles of different professionals involved in providing treatment and care for service users. </a:t>
            </a:r>
            <a:r>
              <a:rPr lang="en-GB" dirty="0" smtClean="0"/>
              <a:t>I</a:t>
            </a:r>
          </a:p>
          <a:p>
            <a:r>
              <a:rPr lang="en-GB" dirty="0"/>
              <a:t>Y</a:t>
            </a:r>
            <a:r>
              <a:rPr lang="en-GB" dirty="0" smtClean="0"/>
              <a:t>ou </a:t>
            </a:r>
            <a:r>
              <a:rPr lang="en-GB" dirty="0"/>
              <a:t>will learn about the signs and symptoms of physiological disorders and how they are investigated and diagnosed. You will also learn about the different types of treatment and support available for individual service users, including surgery, rehabilitation and complementary therapies. </a:t>
            </a:r>
          </a:p>
        </p:txBody>
      </p:sp>
    </p:spTree>
    <p:extLst>
      <p:ext uri="{BB962C8B-B14F-4D97-AF65-F5344CB8AC3E}">
        <p14:creationId xmlns:p14="http://schemas.microsoft.com/office/powerpoint/2010/main" val="260175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documents </a:t>
            </a:r>
            <a:endParaRPr lang="en-GB" dirty="0"/>
          </a:p>
        </p:txBody>
      </p:sp>
      <p:sp>
        <p:nvSpPr>
          <p:cNvPr id="3" name="Content Placeholder 2"/>
          <p:cNvSpPr>
            <a:spLocks noGrp="1"/>
          </p:cNvSpPr>
          <p:nvPr>
            <p:ph idx="1"/>
          </p:nvPr>
        </p:nvSpPr>
        <p:spPr>
          <a:xfrm>
            <a:off x="1293814" y="1828801"/>
            <a:ext cx="5890757" cy="3962400"/>
          </a:xfrm>
        </p:spPr>
        <p:txBody>
          <a:bodyPr/>
          <a:lstStyle/>
          <a:p>
            <a:pPr marL="560070" indent="-514350">
              <a:buAutoNum type="arabicPeriod"/>
            </a:pPr>
            <a:r>
              <a:rPr lang="en-GB" b="1" u="sng" dirty="0" smtClean="0"/>
              <a:t>Specification </a:t>
            </a:r>
          </a:p>
          <a:p>
            <a:pPr marL="45720" indent="0">
              <a:buNone/>
            </a:pPr>
            <a:r>
              <a:rPr lang="en-GB" dirty="0"/>
              <a:t>https://qualifications.pearson.com/content/dam/pdf/BTEC-Nationals/Health-and-Social-Care/2016/specification-and-sample-assessments/9781446938003_BTEC_Nat_ExCert_HSC_AG_Spec_Iss3C.pdf</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5715" y="1540782"/>
            <a:ext cx="2767920" cy="3560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37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Recommended textbook </a:t>
            </a:r>
            <a:endParaRPr lang="en-GB" dirty="0"/>
          </a:p>
        </p:txBody>
      </p:sp>
      <p:sp>
        <p:nvSpPr>
          <p:cNvPr id="3" name="Content Placeholder 2"/>
          <p:cNvSpPr>
            <a:spLocks noGrp="1"/>
          </p:cNvSpPr>
          <p:nvPr>
            <p:ph idx="1"/>
          </p:nvPr>
        </p:nvSpPr>
        <p:spPr>
          <a:xfrm>
            <a:off x="5457371" y="2378944"/>
            <a:ext cx="6836229" cy="2772229"/>
          </a:xfrm>
        </p:spPr>
        <p:txBody>
          <a:bodyPr>
            <a:normAutofit fontScale="92500" lnSpcReduction="20000"/>
          </a:bodyPr>
          <a:lstStyle/>
          <a:p>
            <a:r>
              <a:rPr lang="en-GB" b="1" u="sng" dirty="0"/>
              <a:t>BTEC National Health and Social Care Student Book 1</a:t>
            </a:r>
          </a:p>
          <a:p>
            <a:r>
              <a:rPr lang="en-GB" dirty="0"/>
              <a:t>Publisher: Pearson</a:t>
            </a:r>
          </a:p>
          <a:p>
            <a:r>
              <a:rPr lang="en-GB" dirty="0"/>
              <a:t>Author: Marilyn </a:t>
            </a:r>
            <a:r>
              <a:rPr lang="en-GB" dirty="0" err="1"/>
              <a:t>Billingham</a:t>
            </a:r>
            <a:r>
              <a:rPr lang="en-GB" dirty="0" smtClean="0"/>
              <a:t>, Pamela </a:t>
            </a:r>
            <a:r>
              <a:rPr lang="en-GB" dirty="0"/>
              <a:t>Davenport</a:t>
            </a:r>
            <a:r>
              <a:rPr lang="en-GB" dirty="0" smtClean="0"/>
              <a:t>, Hilary </a:t>
            </a:r>
            <a:r>
              <a:rPr lang="en-GB" dirty="0" err="1"/>
              <a:t>Talman</a:t>
            </a:r>
            <a:r>
              <a:rPr lang="en-GB" dirty="0" smtClean="0"/>
              <a:t>, Nicola </a:t>
            </a:r>
            <a:r>
              <a:rPr lang="en-GB" dirty="0"/>
              <a:t>Matthews</a:t>
            </a:r>
            <a:r>
              <a:rPr lang="en-GB" dirty="0" smtClean="0"/>
              <a:t>, Beryl </a:t>
            </a:r>
            <a:r>
              <a:rPr lang="en-GB" dirty="0"/>
              <a:t>Stretch</a:t>
            </a:r>
            <a:r>
              <a:rPr lang="en-GB" dirty="0" smtClean="0"/>
              <a:t>, Elizabeth </a:t>
            </a:r>
            <a:r>
              <a:rPr lang="en-GB" dirty="0"/>
              <a:t>Haworth</a:t>
            </a:r>
          </a:p>
          <a:p>
            <a:r>
              <a:rPr lang="en-GB" dirty="0"/>
              <a:t>ISBN: 9781292126012</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125" y="2235200"/>
            <a:ext cx="2469630" cy="3059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132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Additional material for the examined units</a:t>
            </a:r>
            <a:endParaRPr lang="en-GB" dirty="0"/>
          </a:p>
        </p:txBody>
      </p:sp>
      <p:sp>
        <p:nvSpPr>
          <p:cNvPr id="3" name="Content Placeholder 2"/>
          <p:cNvSpPr>
            <a:spLocks noGrp="1"/>
          </p:cNvSpPr>
          <p:nvPr>
            <p:ph idx="1"/>
          </p:nvPr>
        </p:nvSpPr>
        <p:spPr>
          <a:xfrm>
            <a:off x="4891313" y="1814286"/>
            <a:ext cx="7141030" cy="4789714"/>
          </a:xfrm>
        </p:spPr>
        <p:txBody>
          <a:bodyPr>
            <a:normAutofit fontScale="70000" lnSpcReduction="20000"/>
          </a:bodyPr>
          <a:lstStyle/>
          <a:p>
            <a:pPr marL="45720" indent="0">
              <a:buNone/>
            </a:pPr>
            <a:r>
              <a:rPr lang="en-GB" dirty="0"/>
              <a:t> </a:t>
            </a:r>
          </a:p>
          <a:p>
            <a:pPr marL="45720" indent="0">
              <a:buNone/>
            </a:pPr>
            <a:r>
              <a:rPr lang="en-GB" b="1" u="sng" dirty="0"/>
              <a:t>BTEC National Health and Social Care Revision Guide</a:t>
            </a:r>
          </a:p>
          <a:p>
            <a:pPr marL="45720" indent="0">
              <a:buNone/>
            </a:pPr>
            <a:r>
              <a:rPr lang="en-GB" dirty="0"/>
              <a:t>Publisher: Pearson</a:t>
            </a:r>
          </a:p>
          <a:p>
            <a:pPr marL="45720" indent="0">
              <a:buNone/>
            </a:pPr>
            <a:r>
              <a:rPr lang="en-GB" dirty="0"/>
              <a:t>Author: Brenda Baker</a:t>
            </a:r>
            <a:r>
              <a:rPr lang="en-GB" dirty="0" smtClean="0"/>
              <a:t>, James </a:t>
            </a:r>
            <a:r>
              <a:rPr lang="en-GB" dirty="0"/>
              <a:t>O'Leary</a:t>
            </a:r>
            <a:r>
              <a:rPr lang="en-GB" dirty="0" smtClean="0"/>
              <a:t>, Marie </a:t>
            </a:r>
            <a:r>
              <a:rPr lang="en-GB" dirty="0"/>
              <a:t>Whitehouse</a:t>
            </a:r>
            <a:r>
              <a:rPr lang="en-GB" dirty="0" smtClean="0"/>
              <a:t>, Georgina </a:t>
            </a:r>
            <a:r>
              <a:rPr lang="en-GB" dirty="0"/>
              <a:t>Shaw</a:t>
            </a:r>
          </a:p>
          <a:p>
            <a:pPr marL="45720" indent="0">
              <a:buNone/>
            </a:pPr>
            <a:r>
              <a:rPr lang="en-GB" dirty="0"/>
              <a:t>ISBN: 9781292230443</a:t>
            </a:r>
          </a:p>
          <a:p>
            <a:pPr marL="45720" indent="0">
              <a:buNone/>
            </a:pPr>
            <a:r>
              <a:rPr lang="en-GB" dirty="0"/>
              <a:t> </a:t>
            </a:r>
          </a:p>
          <a:p>
            <a:pPr marL="45720" indent="0">
              <a:buNone/>
            </a:pPr>
            <a:r>
              <a:rPr lang="en-GB" b="1" u="sng" dirty="0"/>
              <a:t>BTEC National Health and Social Care Revision Workbook</a:t>
            </a:r>
          </a:p>
          <a:p>
            <a:pPr marL="45720" indent="0">
              <a:buNone/>
            </a:pPr>
            <a:r>
              <a:rPr lang="en-GB" dirty="0"/>
              <a:t>Publisher: Pearson</a:t>
            </a:r>
          </a:p>
          <a:p>
            <a:pPr marL="45720" indent="0">
              <a:buNone/>
            </a:pPr>
            <a:r>
              <a:rPr lang="en-GB" dirty="0"/>
              <a:t>Author: Georgina Shaw</a:t>
            </a:r>
            <a:r>
              <a:rPr lang="en-GB" dirty="0" smtClean="0"/>
              <a:t>, James </a:t>
            </a:r>
            <a:r>
              <a:rPr lang="en-GB" dirty="0"/>
              <a:t>O'Leary</a:t>
            </a:r>
            <a:r>
              <a:rPr lang="en-GB" dirty="0" smtClean="0"/>
              <a:t>, Elizabeth </a:t>
            </a:r>
            <a:r>
              <a:rPr lang="en-GB" dirty="0"/>
              <a:t>Haworth</a:t>
            </a:r>
            <a:r>
              <a:rPr lang="en-GB" dirty="0" smtClean="0"/>
              <a:t>, Brenda </a:t>
            </a:r>
            <a:r>
              <a:rPr lang="en-GB" dirty="0"/>
              <a:t>Baker</a:t>
            </a:r>
          </a:p>
          <a:p>
            <a:pPr marL="45720" indent="0">
              <a:buNone/>
            </a:pPr>
            <a:r>
              <a:rPr lang="en-GB" dirty="0"/>
              <a:t>ISBN: 9781292230580</a:t>
            </a:r>
          </a:p>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792" y="1973488"/>
            <a:ext cx="4179207" cy="2827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81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229" y="1698172"/>
            <a:ext cx="11654970" cy="6821714"/>
          </a:xfrm>
        </p:spPr>
        <p:txBody>
          <a:bodyPr>
            <a:normAutofit/>
          </a:bodyPr>
          <a:lstStyle/>
          <a:p>
            <a:pPr marL="45720" indent="0">
              <a:buNone/>
            </a:pPr>
            <a:r>
              <a:rPr lang="en-GB" dirty="0"/>
              <a:t>- 'N grade' is only given for units 1, 2, 3 and 4. </a:t>
            </a:r>
          </a:p>
          <a:p>
            <a:pPr marL="45720" indent="0">
              <a:buNone/>
            </a:pPr>
            <a:r>
              <a:rPr lang="en-GB" dirty="0" smtClean="0"/>
              <a:t>- </a:t>
            </a:r>
            <a:r>
              <a:rPr lang="en-GB" dirty="0"/>
              <a:t>Holistic teaching - no coaching should be given after the assignment brief has been given out. Teachers must encourage independence. </a:t>
            </a:r>
          </a:p>
          <a:p>
            <a:pPr marL="45720" indent="0">
              <a:buNone/>
            </a:pPr>
            <a:r>
              <a:rPr lang="en-GB" dirty="0"/>
              <a:t>- Referencing is essential at level 3. Neil's tool box was suggested as a good app to </a:t>
            </a:r>
            <a:r>
              <a:rPr lang="en-GB" dirty="0" smtClean="0"/>
              <a:t>use.</a:t>
            </a:r>
            <a:endParaRPr lang="en-GB" dirty="0"/>
          </a:p>
          <a:p>
            <a:pPr>
              <a:buFontTx/>
              <a:buChar char="-"/>
            </a:pPr>
            <a:r>
              <a:rPr lang="en-GB" dirty="0" smtClean="0"/>
              <a:t>Students </a:t>
            </a:r>
            <a:r>
              <a:rPr lang="en-GB" dirty="0"/>
              <a:t>are </a:t>
            </a:r>
            <a:r>
              <a:rPr lang="en-GB" dirty="0" smtClean="0"/>
              <a:t>entitled </a:t>
            </a:r>
            <a:r>
              <a:rPr lang="en-GB" dirty="0"/>
              <a:t>to a re-submission </a:t>
            </a:r>
            <a:r>
              <a:rPr lang="en-GB" dirty="0" smtClean="0"/>
              <a:t>– but if they miss a deadline it is not allowed to be </a:t>
            </a:r>
            <a:r>
              <a:rPr lang="en-GB" dirty="0" smtClean="0"/>
              <a:t>given.</a:t>
            </a:r>
            <a:endParaRPr lang="en-GB" dirty="0" smtClean="0"/>
          </a:p>
          <a:p>
            <a:pPr marL="45720" indent="0">
              <a:buNone/>
            </a:pPr>
            <a:r>
              <a:rPr lang="en-GB" dirty="0" smtClean="0"/>
              <a:t>- Up to 15 </a:t>
            </a:r>
            <a:r>
              <a:rPr lang="en-GB" dirty="0"/>
              <a:t>days can be given for a re-submission. </a:t>
            </a:r>
          </a:p>
        </p:txBody>
      </p:sp>
      <p:sp>
        <p:nvSpPr>
          <p:cNvPr id="4" name="Title 1"/>
          <p:cNvSpPr>
            <a:spLocks noGrp="1"/>
          </p:cNvSpPr>
          <p:nvPr>
            <p:ph type="title"/>
          </p:nvPr>
        </p:nvSpPr>
        <p:spPr>
          <a:xfrm>
            <a:off x="263298" y="348343"/>
            <a:ext cx="9601200" cy="1219200"/>
          </a:xfrm>
        </p:spPr>
        <p:txBody>
          <a:bodyPr/>
          <a:lstStyle/>
          <a:p>
            <a:r>
              <a:rPr lang="en-GB" dirty="0" smtClean="0"/>
              <a:t>New changes you need to consider</a:t>
            </a:r>
            <a:r>
              <a:rPr lang="en-GB" dirty="0"/>
              <a:t/>
            </a:r>
            <a:br>
              <a:rPr lang="en-GB" dirty="0"/>
            </a:br>
            <a:endParaRPr lang="en-GB" dirty="0"/>
          </a:p>
        </p:txBody>
      </p:sp>
    </p:spTree>
    <p:extLst>
      <p:ext uri="{BB962C8B-B14F-4D97-AF65-F5344CB8AC3E}">
        <p14:creationId xmlns:p14="http://schemas.microsoft.com/office/powerpoint/2010/main" val="315817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9299" y="798286"/>
            <a:ext cx="9601200" cy="2757714"/>
          </a:xfrm>
        </p:spPr>
        <p:txBody>
          <a:bodyPr>
            <a:normAutofit fontScale="90000"/>
          </a:bodyPr>
          <a:lstStyle/>
          <a:p>
            <a:r>
              <a:rPr lang="en-GB" b="1" dirty="0" smtClean="0"/>
              <a:t>Any Questions</a:t>
            </a:r>
            <a:r>
              <a:rPr lang="en-GB" b="1" dirty="0" smtClean="0"/>
              <a:t>?</a:t>
            </a:r>
            <a:r>
              <a:rPr lang="en-GB" dirty="0" smtClean="0"/>
              <a:t/>
            </a:r>
            <a:br>
              <a:rPr lang="en-GB" dirty="0" smtClean="0"/>
            </a:br>
            <a:r>
              <a:rPr lang="en-GB" dirty="0" smtClean="0"/>
              <a:t>Then please email myself or Miss Blessing </a:t>
            </a:r>
            <a:br>
              <a:rPr lang="en-GB" dirty="0" smtClean="0"/>
            </a:br>
            <a:r>
              <a:rPr lang="en-GB" dirty="0" smtClean="0"/>
              <a:t/>
            </a:r>
            <a:br>
              <a:rPr lang="en-GB" dirty="0" smtClean="0"/>
            </a:br>
            <a:r>
              <a:rPr lang="en-GB" dirty="0" smtClean="0">
                <a:hlinkClick r:id="rId2"/>
              </a:rPr>
              <a:t>kchamberlain@bestacademies.org.uk</a:t>
            </a:r>
            <a:r>
              <a:rPr lang="en-GB" dirty="0" smtClean="0"/>
              <a:t/>
            </a:r>
            <a:br>
              <a:rPr lang="en-GB" dirty="0" smtClean="0"/>
            </a:br>
            <a:r>
              <a:rPr lang="en-GB" dirty="0" smtClean="0">
                <a:hlinkClick r:id="rId3"/>
              </a:rPr>
              <a:t>kblessing@bestacademies.org.uk</a:t>
            </a:r>
            <a:r>
              <a:rPr lang="en-GB" dirty="0" smtClean="0"/>
              <a:t/>
            </a:r>
            <a:br>
              <a:rPr lang="en-GB" dirty="0" smtClean="0"/>
            </a:b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654628" y="3933370"/>
            <a:ext cx="9318172" cy="2569029"/>
          </a:xfrm>
        </p:spPr>
      </p:pic>
    </p:spTree>
    <p:extLst>
      <p:ext uri="{BB962C8B-B14F-4D97-AF65-F5344CB8AC3E}">
        <p14:creationId xmlns:p14="http://schemas.microsoft.com/office/powerpoint/2010/main" val="53961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Aims of this session</a:t>
            </a:r>
            <a:endParaRPr lang="en-US" dirty="0"/>
          </a:p>
        </p:txBody>
      </p:sp>
      <p:sp>
        <p:nvSpPr>
          <p:cNvPr id="14" name="Content Placeholder 13"/>
          <p:cNvSpPr>
            <a:spLocks noGrp="1"/>
          </p:cNvSpPr>
          <p:nvPr>
            <p:ph idx="1"/>
          </p:nvPr>
        </p:nvSpPr>
        <p:spPr/>
        <p:txBody>
          <a:bodyPr/>
          <a:lstStyle/>
          <a:p>
            <a:r>
              <a:rPr lang="en-US" dirty="0" smtClean="0"/>
              <a:t>To help you to understand how this course works and the units you will be </a:t>
            </a:r>
            <a:r>
              <a:rPr lang="en-US" dirty="0" smtClean="0"/>
              <a:t>studying.</a:t>
            </a:r>
            <a:endParaRPr lang="en-US" dirty="0" smtClean="0"/>
          </a:p>
          <a:p>
            <a:pPr marL="45720" indent="0">
              <a:buNone/>
            </a:pPr>
            <a:endParaRPr lang="en-US" dirty="0" smtClean="0"/>
          </a:p>
          <a:p>
            <a:r>
              <a:rPr lang="en-US" dirty="0" smtClean="0"/>
              <a:t>To discuss the expectations of the </a:t>
            </a:r>
            <a:r>
              <a:rPr lang="en-US" dirty="0" smtClean="0"/>
              <a:t>course.</a:t>
            </a:r>
            <a:endParaRPr lang="en-US" dirty="0" smtClean="0"/>
          </a:p>
          <a:p>
            <a:endParaRPr lang="en-US" dirty="0"/>
          </a:p>
          <a:p>
            <a:r>
              <a:rPr lang="en-US" dirty="0" smtClean="0"/>
              <a:t>Opportunities for you to ask any </a:t>
            </a:r>
            <a:r>
              <a:rPr lang="en-US" dirty="0" smtClean="0"/>
              <a:t>questions. </a:t>
            </a:r>
            <a:endParaRPr lang="en-US" dirty="0" smtClean="0"/>
          </a:p>
          <a:p>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1" y="2486335"/>
            <a:ext cx="3585028" cy="3399207"/>
          </a:xfrm>
          <a:prstGeom prst="rect">
            <a:avLst/>
          </a:prstGeom>
        </p:spPr>
      </p:pic>
    </p:spTree>
    <p:extLst>
      <p:ext uri="{BB962C8B-B14F-4D97-AF65-F5344CB8AC3E}">
        <p14:creationId xmlns:p14="http://schemas.microsoft.com/office/powerpoint/2010/main" val="47808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 to get you thinking…</a:t>
            </a:r>
            <a:endParaRPr lang="en-GB" dirty="0"/>
          </a:p>
        </p:txBody>
      </p:sp>
      <p:sp>
        <p:nvSpPr>
          <p:cNvPr id="3" name="Content Placeholder 2"/>
          <p:cNvSpPr>
            <a:spLocks noGrp="1"/>
          </p:cNvSpPr>
          <p:nvPr>
            <p:ph idx="1"/>
          </p:nvPr>
        </p:nvSpPr>
        <p:spPr/>
        <p:txBody>
          <a:bodyPr>
            <a:normAutofit fontScale="92500" lnSpcReduction="20000"/>
          </a:bodyPr>
          <a:lstStyle/>
          <a:p>
            <a:pPr marL="560070" indent="-514350">
              <a:buFont typeface="+mj-lt"/>
              <a:buAutoNum type="arabicPeriod"/>
            </a:pPr>
            <a:r>
              <a:rPr lang="en-GB" dirty="0" smtClean="0"/>
              <a:t>Why did you decide to choose this subject?</a:t>
            </a:r>
          </a:p>
          <a:p>
            <a:pPr marL="560070" indent="-514350">
              <a:buFont typeface="+mj-lt"/>
              <a:buAutoNum type="arabicPeriod"/>
            </a:pPr>
            <a:endParaRPr lang="en-GB" dirty="0"/>
          </a:p>
          <a:p>
            <a:pPr marL="560070" indent="-514350">
              <a:buFont typeface="+mj-lt"/>
              <a:buAutoNum type="arabicPeriod"/>
            </a:pPr>
            <a:r>
              <a:rPr lang="en-GB" dirty="0" smtClean="0"/>
              <a:t>Where do you hope your A level choices will take you in the future? What are your aspirations OR future career prospects?</a:t>
            </a:r>
          </a:p>
          <a:p>
            <a:pPr marL="560070" indent="-514350">
              <a:buFont typeface="+mj-lt"/>
              <a:buAutoNum type="arabicPeriod"/>
            </a:pPr>
            <a:endParaRPr lang="en-GB" dirty="0"/>
          </a:p>
          <a:p>
            <a:pPr marL="560070" indent="-514350">
              <a:buFont typeface="+mj-lt"/>
              <a:buAutoNum type="arabicPeriod"/>
            </a:pPr>
            <a:r>
              <a:rPr lang="en-GB" dirty="0" smtClean="0"/>
              <a:t>How do you think next year will be different from your GCSEs? </a:t>
            </a:r>
          </a:p>
          <a:p>
            <a:pPr marL="560070" indent="-514350">
              <a:buFont typeface="+mj-lt"/>
              <a:buAutoNum type="arabicPeriod"/>
            </a:pPr>
            <a:endParaRPr lang="en-GB" dirty="0" smtClean="0"/>
          </a:p>
          <a:p>
            <a:pPr marL="560070" indent="-514350">
              <a:buFont typeface="+mj-lt"/>
              <a:buAutoNum type="arabicPeriod"/>
            </a:pPr>
            <a:r>
              <a:rPr lang="en-GB" dirty="0" smtClean="0"/>
              <a:t>What do you think will be the biggest challenge?</a:t>
            </a:r>
          </a:p>
        </p:txBody>
      </p:sp>
    </p:spTree>
    <p:extLst>
      <p:ext uri="{BB962C8B-B14F-4D97-AF65-F5344CB8AC3E}">
        <p14:creationId xmlns:p14="http://schemas.microsoft.com/office/powerpoint/2010/main" val="329277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Sixth form ethos </a:t>
            </a:r>
            <a:endParaRPr lang="en-GB" dirty="0"/>
          </a:p>
        </p:txBody>
      </p:sp>
      <p:sp>
        <p:nvSpPr>
          <p:cNvPr id="3" name="Content Placeholder 2"/>
          <p:cNvSpPr>
            <a:spLocks noGrp="1"/>
          </p:cNvSpPr>
          <p:nvPr>
            <p:ph idx="1"/>
          </p:nvPr>
        </p:nvSpPr>
        <p:spPr/>
        <p:txBody>
          <a:bodyPr>
            <a:normAutofit lnSpcReduction="10000"/>
          </a:bodyPr>
          <a:lstStyle/>
          <a:p>
            <a:r>
              <a:rPr lang="en-GB" b="1" dirty="0"/>
              <a:t>Believe – Achieve – Succeed – Exceed</a:t>
            </a:r>
            <a:endParaRPr lang="en-US" dirty="0"/>
          </a:p>
          <a:p>
            <a:pPr marL="45720" indent="0">
              <a:buNone/>
            </a:pPr>
            <a:r>
              <a:rPr lang="en-GB" dirty="0" smtClean="0"/>
              <a:t>As a department we want all of you to aim to achieve all </a:t>
            </a:r>
            <a:r>
              <a:rPr lang="en-GB" sz="3600" b="1" u="sng" dirty="0" smtClean="0"/>
              <a:t>Distinction</a:t>
            </a:r>
            <a:r>
              <a:rPr lang="en-GB" dirty="0" smtClean="0"/>
              <a:t> grades in every one of your HSC </a:t>
            </a:r>
            <a:r>
              <a:rPr lang="en-GB" dirty="0" smtClean="0"/>
              <a:t>units.</a:t>
            </a:r>
            <a:endParaRPr lang="en-GB" dirty="0" smtClean="0"/>
          </a:p>
          <a:p>
            <a:pPr marL="45720" indent="0">
              <a:buNone/>
            </a:pPr>
            <a:endParaRPr lang="en-GB" dirty="0"/>
          </a:p>
          <a:p>
            <a:pPr marL="45720" indent="0">
              <a:buNone/>
            </a:pPr>
            <a:r>
              <a:rPr lang="en-GB" dirty="0" smtClean="0"/>
              <a:t>Expectations are high and you should be aiming for the </a:t>
            </a:r>
            <a:r>
              <a:rPr lang="en-GB" dirty="0" smtClean="0"/>
              <a:t>best.</a:t>
            </a:r>
            <a:endParaRPr lang="en-GB" dirty="0" smtClean="0"/>
          </a:p>
          <a:p>
            <a:pPr marL="45720" indent="0">
              <a:buNone/>
            </a:pPr>
            <a:endParaRPr lang="en-GB" dirty="0"/>
          </a:p>
          <a:p>
            <a:pPr marL="45720" indent="0">
              <a:buNone/>
            </a:pPr>
            <a:r>
              <a:rPr lang="en-GB" dirty="0" smtClean="0"/>
              <a:t>(UCAS subject references and Overall UCAS points score</a:t>
            </a:r>
            <a:r>
              <a:rPr lang="en-GB" dirty="0" smtClean="0"/>
              <a:t>)</a:t>
            </a:r>
            <a:endParaRPr lang="en-GB" dirty="0"/>
          </a:p>
        </p:txBody>
      </p:sp>
    </p:spTree>
    <p:extLst>
      <p:ext uri="{BB962C8B-B14F-4D97-AF65-F5344CB8AC3E}">
        <p14:creationId xmlns:p14="http://schemas.microsoft.com/office/powerpoint/2010/main" val="108264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Our Expectations of You</a:t>
            </a:r>
            <a:endParaRPr lang="en-GB" dirty="0"/>
          </a:p>
        </p:txBody>
      </p:sp>
      <p:sp>
        <p:nvSpPr>
          <p:cNvPr id="5" name="Content Placeholder 4"/>
          <p:cNvSpPr>
            <a:spLocks noGrp="1"/>
          </p:cNvSpPr>
          <p:nvPr>
            <p:ph idx="1"/>
          </p:nvPr>
        </p:nvSpPr>
        <p:spPr/>
        <p:txBody>
          <a:bodyPr/>
          <a:lstStyle/>
          <a:p>
            <a:r>
              <a:rPr lang="en-GB" dirty="0" smtClean="0"/>
              <a:t>That you will make a commitment to achieving the very best that you are capable </a:t>
            </a:r>
            <a:r>
              <a:rPr lang="en-GB" dirty="0" smtClean="0"/>
              <a:t>of.</a:t>
            </a:r>
            <a:endParaRPr lang="en-GB" dirty="0" smtClean="0"/>
          </a:p>
          <a:p>
            <a:endParaRPr lang="en-GB" dirty="0" smtClean="0"/>
          </a:p>
          <a:p>
            <a:r>
              <a:rPr lang="en-GB" dirty="0" smtClean="0"/>
              <a:t>That you meet the deadlines set for the </a:t>
            </a:r>
            <a:r>
              <a:rPr lang="en-GB" dirty="0" smtClean="0"/>
              <a:t>assessments.</a:t>
            </a:r>
            <a:endParaRPr lang="en-GB" dirty="0" smtClean="0"/>
          </a:p>
          <a:p>
            <a:endParaRPr lang="en-GB" dirty="0" smtClean="0"/>
          </a:p>
          <a:p>
            <a:r>
              <a:rPr lang="en-GB" dirty="0" smtClean="0"/>
              <a:t>That you engage and contribute in all learning </a:t>
            </a:r>
            <a:r>
              <a:rPr lang="en-GB" dirty="0" smtClean="0"/>
              <a:t>activities.</a:t>
            </a:r>
            <a:endParaRPr lang="en-GB" dirty="0"/>
          </a:p>
        </p:txBody>
      </p:sp>
    </p:spTree>
    <p:extLst>
      <p:ext uri="{BB962C8B-B14F-4D97-AF65-F5344CB8AC3E}">
        <p14:creationId xmlns:p14="http://schemas.microsoft.com/office/powerpoint/2010/main" val="32503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expectations of us</a:t>
            </a:r>
            <a:endParaRPr lang="en-GB" dirty="0"/>
          </a:p>
        </p:txBody>
      </p:sp>
      <p:sp>
        <p:nvSpPr>
          <p:cNvPr id="3" name="Content Placeholder 2"/>
          <p:cNvSpPr>
            <a:spLocks noGrp="1"/>
          </p:cNvSpPr>
          <p:nvPr>
            <p:ph idx="1"/>
          </p:nvPr>
        </p:nvSpPr>
        <p:spPr/>
        <p:txBody>
          <a:bodyPr/>
          <a:lstStyle/>
          <a:p>
            <a:r>
              <a:rPr lang="en-GB" dirty="0" smtClean="0"/>
              <a:t>That we will deliver the content that will enable you to achieve your very </a:t>
            </a:r>
            <a:r>
              <a:rPr lang="en-GB" dirty="0" smtClean="0"/>
              <a:t>best. </a:t>
            </a:r>
            <a:endParaRPr lang="en-GB" dirty="0" smtClean="0"/>
          </a:p>
          <a:p>
            <a:endParaRPr lang="en-GB" dirty="0" smtClean="0"/>
          </a:p>
          <a:p>
            <a:r>
              <a:rPr lang="en-GB" dirty="0" smtClean="0"/>
              <a:t>That we make learning fun and </a:t>
            </a:r>
            <a:r>
              <a:rPr lang="en-GB" dirty="0" smtClean="0"/>
              <a:t>interesting.</a:t>
            </a:r>
            <a:endParaRPr lang="en-GB" dirty="0" smtClean="0"/>
          </a:p>
          <a:p>
            <a:endParaRPr lang="en-GB" dirty="0" smtClean="0"/>
          </a:p>
          <a:p>
            <a:r>
              <a:rPr lang="en-GB" dirty="0" smtClean="0"/>
              <a:t>That you will receive timely academic guidance and feedback.</a:t>
            </a:r>
          </a:p>
          <a:p>
            <a:endParaRPr lang="en-GB" dirty="0"/>
          </a:p>
        </p:txBody>
      </p:sp>
    </p:spTree>
    <p:extLst>
      <p:ext uri="{BB962C8B-B14F-4D97-AF65-F5344CB8AC3E}">
        <p14:creationId xmlns:p14="http://schemas.microsoft.com/office/powerpoint/2010/main" val="367109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toddler and a young girl holding hands on beach" title="Sample Beach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p:txBody>
          <a:bodyPr/>
          <a:lstStyle/>
          <a:p>
            <a:r>
              <a:rPr lang="en-US" dirty="0" smtClean="0"/>
              <a:t>What is the difference between the Health and Social Care Sector?</a:t>
            </a:r>
            <a:endParaRPr lang="en-US" dirty="0"/>
          </a:p>
        </p:txBody>
      </p:sp>
      <p:sp>
        <p:nvSpPr>
          <p:cNvPr id="4" name="Text Placeholder 3"/>
          <p:cNvSpPr>
            <a:spLocks noGrp="1"/>
          </p:cNvSpPr>
          <p:nvPr>
            <p:ph type="body" sz="half" idx="2"/>
          </p:nvPr>
        </p:nvSpPr>
        <p:spPr/>
        <p:txBody>
          <a:bodyPr/>
          <a:lstStyle/>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522" y="1486580"/>
            <a:ext cx="4119564" cy="3695020"/>
          </a:xfrm>
          <a:prstGeom prst="rect">
            <a:avLst/>
          </a:prstGeom>
        </p:spPr>
      </p:pic>
    </p:spTree>
    <p:extLst>
      <p:ext uri="{BB962C8B-B14F-4D97-AF65-F5344CB8AC3E}">
        <p14:creationId xmlns:p14="http://schemas.microsoft.com/office/powerpoint/2010/main" val="401867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smtClean="0"/>
              <a:t>The health and social care sector</a:t>
            </a:r>
            <a:endParaRPr lang="en-US" sz="4400" dirty="0"/>
          </a:p>
        </p:txBody>
      </p:sp>
      <p:sp>
        <p:nvSpPr>
          <p:cNvPr id="3" name="Text Placeholder 2"/>
          <p:cNvSpPr>
            <a:spLocks noGrp="1"/>
          </p:cNvSpPr>
          <p:nvPr>
            <p:ph type="body" idx="1"/>
          </p:nvPr>
        </p:nvSpPr>
        <p:spPr>
          <a:xfrm>
            <a:off x="1293813" y="1777042"/>
            <a:ext cx="4645152" cy="4101244"/>
          </a:xfrm>
        </p:spPr>
        <p:style>
          <a:lnRef idx="1">
            <a:schemeClr val="accent3"/>
          </a:lnRef>
          <a:fillRef idx="2">
            <a:schemeClr val="accent3"/>
          </a:fillRef>
          <a:effectRef idx="1">
            <a:schemeClr val="accent3"/>
          </a:effectRef>
          <a:fontRef idx="minor">
            <a:schemeClr val="dk1"/>
          </a:fontRef>
        </p:style>
        <p:txBody>
          <a:bodyPr/>
          <a:lstStyle/>
          <a:p>
            <a:endParaRPr lang="en-GB" dirty="0"/>
          </a:p>
        </p:txBody>
      </p:sp>
      <p:sp>
        <p:nvSpPr>
          <p:cNvPr id="4" name="Text Placeholder 3"/>
          <p:cNvSpPr>
            <a:spLocks noGrp="1"/>
          </p:cNvSpPr>
          <p:nvPr>
            <p:ph type="body" sz="quarter" idx="3"/>
          </p:nvPr>
        </p:nvSpPr>
        <p:spPr>
          <a:xfrm>
            <a:off x="6249862" y="1777041"/>
            <a:ext cx="4645152" cy="4144787"/>
          </a:xfrm>
        </p:spPr>
        <p:txBody>
          <a:bodyPr/>
          <a:lstStyle/>
          <a:p>
            <a:r>
              <a:rPr lang="en-GB" dirty="0" smtClean="0"/>
              <a:t> </a:t>
            </a:r>
            <a:endParaRPr lang="en-GB" dirty="0"/>
          </a:p>
        </p:txBody>
      </p:sp>
      <p:sp>
        <p:nvSpPr>
          <p:cNvPr id="6" name="Content Placeholder 5"/>
          <p:cNvSpPr>
            <a:spLocks noGrp="1"/>
          </p:cNvSpPr>
          <p:nvPr>
            <p:ph sz="quarter" idx="4"/>
          </p:nvPr>
        </p:nvSpPr>
        <p:spPr>
          <a:xfrm>
            <a:off x="6249862" y="1785257"/>
            <a:ext cx="4645152" cy="4034972"/>
          </a:xfrm>
        </p:spPr>
        <p:style>
          <a:lnRef idx="1">
            <a:schemeClr val="accent2"/>
          </a:lnRef>
          <a:fillRef idx="2">
            <a:schemeClr val="accent2"/>
          </a:fillRef>
          <a:effectRef idx="1">
            <a:schemeClr val="accent2"/>
          </a:effectRef>
          <a:fontRef idx="minor">
            <a:schemeClr val="dk1"/>
          </a:fontRef>
        </p:style>
        <p:txBody>
          <a:bodyPr>
            <a:noAutofit/>
          </a:bodyPr>
          <a:lstStyle/>
          <a:p>
            <a:pPr marL="45720" indent="0">
              <a:buNone/>
            </a:pPr>
            <a:r>
              <a:rPr lang="en-GB" sz="4400" b="1" dirty="0" smtClean="0"/>
              <a:t>Social care </a:t>
            </a:r>
            <a:r>
              <a:rPr lang="en-GB" sz="4400" dirty="0" smtClean="0"/>
              <a:t>includes residential nursing care, domiciliary care (care in the home), social work </a:t>
            </a:r>
            <a:endParaRPr lang="en-GB" sz="4400" dirty="0"/>
          </a:p>
        </p:txBody>
      </p:sp>
      <p:sp>
        <p:nvSpPr>
          <p:cNvPr id="7" name="Content Placeholder 6"/>
          <p:cNvSpPr>
            <a:spLocks noGrp="1"/>
          </p:cNvSpPr>
          <p:nvPr>
            <p:ph sz="half" idx="2"/>
          </p:nvPr>
        </p:nvSpPr>
        <p:spPr>
          <a:xfrm>
            <a:off x="1293813" y="1770743"/>
            <a:ext cx="4645152" cy="4020457"/>
          </a:xfrm>
        </p:spPr>
        <p:txBody>
          <a:bodyPr>
            <a:normAutofit/>
          </a:bodyPr>
          <a:lstStyle/>
          <a:p>
            <a:r>
              <a:rPr lang="en-GB" sz="4400" b="1" dirty="0" smtClean="0"/>
              <a:t>Health care </a:t>
            </a:r>
            <a:r>
              <a:rPr lang="en-GB" sz="4400" dirty="0" smtClean="0"/>
              <a:t>includes all hospital activities, medical nursing homes, GP services</a:t>
            </a:r>
            <a:endParaRPr lang="en-GB" sz="4400" dirty="0"/>
          </a:p>
        </p:txBody>
      </p:sp>
    </p:spTree>
    <p:extLst>
      <p:ext uri="{BB962C8B-B14F-4D97-AF65-F5344CB8AC3E}">
        <p14:creationId xmlns:p14="http://schemas.microsoft.com/office/powerpoint/2010/main" val="157875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42271" y="14515"/>
            <a:ext cx="9601200" cy="1219200"/>
          </a:xfrm>
        </p:spPr>
        <p:txBody>
          <a:bodyPr/>
          <a:lstStyle/>
          <a:p>
            <a:r>
              <a:rPr lang="en-GB" dirty="0" smtClean="0"/>
              <a:t>The Course Overview</a:t>
            </a:r>
            <a:endParaRPr lang="en-GB" dirty="0"/>
          </a:p>
        </p:txBody>
      </p:sp>
      <p:sp>
        <p:nvSpPr>
          <p:cNvPr id="8" name="Content Placeholder 7"/>
          <p:cNvSpPr>
            <a:spLocks noGrp="1"/>
          </p:cNvSpPr>
          <p:nvPr>
            <p:ph idx="1"/>
          </p:nvPr>
        </p:nvSpPr>
        <p:spPr>
          <a:xfrm>
            <a:off x="7968854" y="2040876"/>
            <a:ext cx="4223146" cy="3497943"/>
          </a:xfrm>
        </p:spPr>
        <p:txBody>
          <a:bodyPr>
            <a:normAutofit/>
          </a:bodyPr>
          <a:lstStyle/>
          <a:p>
            <a:r>
              <a:rPr lang="en-GB" dirty="0"/>
              <a:t>Equivalent to 1 A level</a:t>
            </a:r>
          </a:p>
          <a:p>
            <a:r>
              <a:rPr lang="en-GB" dirty="0" smtClean="0">
                <a:solidFill>
                  <a:srgbClr val="FF0000"/>
                </a:solidFill>
              </a:rPr>
              <a:t>Unit 1 &amp; Unit 5 in </a:t>
            </a:r>
            <a:r>
              <a:rPr lang="en-GB" dirty="0" smtClean="0">
                <a:solidFill>
                  <a:srgbClr val="FF0000"/>
                </a:solidFill>
              </a:rPr>
              <a:t>Year </a:t>
            </a:r>
            <a:r>
              <a:rPr lang="en-GB" dirty="0" smtClean="0">
                <a:solidFill>
                  <a:srgbClr val="FF0000"/>
                </a:solidFill>
              </a:rPr>
              <a:t>12</a:t>
            </a:r>
          </a:p>
          <a:p>
            <a:r>
              <a:rPr lang="en-GB" dirty="0" smtClean="0">
                <a:solidFill>
                  <a:srgbClr val="00B050"/>
                </a:solidFill>
              </a:rPr>
              <a:t>Unit 2 &amp; Unit 14 in </a:t>
            </a:r>
            <a:r>
              <a:rPr lang="en-GB" dirty="0" smtClean="0">
                <a:solidFill>
                  <a:srgbClr val="00B050"/>
                </a:solidFill>
              </a:rPr>
              <a:t>Year </a:t>
            </a:r>
            <a:r>
              <a:rPr lang="en-GB" dirty="0" smtClean="0">
                <a:solidFill>
                  <a:srgbClr val="00B050"/>
                </a:solidFill>
              </a:rPr>
              <a:t>13</a:t>
            </a:r>
            <a:endParaRPr lang="en-GB" dirty="0">
              <a:solidFill>
                <a:srgbClr val="00B050"/>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11" y="1509711"/>
            <a:ext cx="7576004" cy="3162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1711" y="5123321"/>
            <a:ext cx="11349718" cy="830997"/>
          </a:xfrm>
          <a:prstGeom prst="rect">
            <a:avLst/>
          </a:prstGeom>
        </p:spPr>
        <p:txBody>
          <a:bodyPr wrap="square">
            <a:spAutoFit/>
          </a:bodyPr>
          <a:lstStyle/>
          <a:p>
            <a:r>
              <a:rPr lang="en-GB" sz="2400" b="1" dirty="0"/>
              <a:t>*NOTE- You must get </a:t>
            </a:r>
            <a:r>
              <a:rPr lang="en-GB" sz="2400" b="1" dirty="0" smtClean="0"/>
              <a:t>at </a:t>
            </a:r>
            <a:r>
              <a:rPr lang="en-GB" sz="2400" b="1" dirty="0"/>
              <a:t>least a PASS in </a:t>
            </a:r>
            <a:r>
              <a:rPr lang="en-GB" sz="2400" b="1" dirty="0" smtClean="0"/>
              <a:t>your internal units </a:t>
            </a:r>
            <a:r>
              <a:rPr lang="en-GB" sz="2400" b="1" dirty="0"/>
              <a:t>to gain a Level 3 qualification</a:t>
            </a:r>
          </a:p>
        </p:txBody>
      </p:sp>
    </p:spTree>
    <p:extLst>
      <p:ext uri="{BB962C8B-B14F-4D97-AF65-F5344CB8AC3E}">
        <p14:creationId xmlns:p14="http://schemas.microsoft.com/office/powerpoint/2010/main" val="1930875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2895255">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1564233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colorful seashell collection in this presentation evokes walks along the beach and wading in the ocean surf. Inside you'll find slides in widescreen (16X9) format with layouts for bulleted lists, picture with caption, a section header,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TP102895252</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835489</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6BFD375-BCEF-452A-A5AA-914A19C803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EB23A9-D1D6-4249-99E9-CBF6A058AED9}">
  <ds:schemaRefs>
    <ds:schemaRef ds:uri="http://schemas.microsoft.com/sharepoint/v3/contenttype/forms"/>
  </ds:schemaRefs>
</ds:datastoreItem>
</file>

<file path=customXml/itemProps3.xml><?xml version="1.0" encoding="utf-8"?>
<ds:datastoreItem xmlns:ds="http://schemas.openxmlformats.org/officeDocument/2006/customXml" ds:itemID="{DC4DE0C1-FE5C-4727-A709-9F8798C69DB5}">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4873beb7-5857-4685-be1f-d57550cc96cc"/>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tf02895255</Template>
  <TotalTime>0</TotalTime>
  <Words>793</Words>
  <Application>Microsoft Office PowerPoint</Application>
  <PresentationFormat>Custom</PresentationFormat>
  <Paragraphs>96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tf02895255</vt:lpstr>
      <vt:lpstr>BTEC Level 3 National Extended Certificate in Health and Social Care = one A Level </vt:lpstr>
      <vt:lpstr>Aims of this session</vt:lpstr>
      <vt:lpstr>Questions to get you thinking…</vt:lpstr>
      <vt:lpstr>Sixth form ethos </vt:lpstr>
      <vt:lpstr>Our Expectations of You</vt:lpstr>
      <vt:lpstr>Your expectations of us</vt:lpstr>
      <vt:lpstr>What is the difference between the Health and Social Care Sector?</vt:lpstr>
      <vt:lpstr>The health and social care sector</vt:lpstr>
      <vt:lpstr>The Course Overview</vt:lpstr>
      <vt:lpstr>Units studied and Points System</vt:lpstr>
      <vt:lpstr>Unit 1 Human Lifespan Development  </vt:lpstr>
      <vt:lpstr>Unit 2 Working in Health and Social Care </vt:lpstr>
      <vt:lpstr>Unit 5 Meeting Individual Care &amp; Support Needs – Miss Blessing </vt:lpstr>
      <vt:lpstr>Unit 14 Physiological Disorders </vt:lpstr>
      <vt:lpstr>Useful documents </vt:lpstr>
      <vt:lpstr>Recommended textbook </vt:lpstr>
      <vt:lpstr>Additional material for the examined units</vt:lpstr>
      <vt:lpstr>New changes you need to consider </vt:lpstr>
      <vt:lpstr>Any Questions? Then please email myself or Miss Blessing   kchamberlain@bestacademies.org.uk kblessing@bestacademies.org.uk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2017-06-21T13:24:00Z</dcterms:created>
  <dcterms:modified xsi:type="dcterms:W3CDTF">2020-06-02T19:15:21Z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