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24" r:id="rId3"/>
    <p:sldId id="279" r:id="rId4"/>
    <p:sldId id="321" r:id="rId5"/>
    <p:sldId id="316" r:id="rId6"/>
    <p:sldId id="313" r:id="rId7"/>
    <p:sldId id="314" r:id="rId8"/>
    <p:sldId id="322" r:id="rId9"/>
    <p:sldId id="323" r:id="rId10"/>
    <p:sldId id="318" r:id="rId11"/>
    <p:sldId id="273"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03" autoAdjust="0"/>
  </p:normalViewPr>
  <p:slideViewPr>
    <p:cSldViewPr>
      <p:cViewPr>
        <p:scale>
          <a:sx n="75" d="100"/>
          <a:sy n="75" d="100"/>
        </p:scale>
        <p:origin x="-10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2B0E9D0-795F-4E7D-8E87-40E349132E9F}" type="datetimeFigureOut">
              <a:rPr lang="en-GB" smtClean="0"/>
              <a:t>02/06/2020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33FBF2B-AC16-460F-86F4-E94CABB1754B}" type="slidenum">
              <a:rPr lang="en-GB" smtClean="0"/>
              <a:t>‹#›</a:t>
            </a:fld>
            <a:endParaRPr lang="en-GB"/>
          </a:p>
        </p:txBody>
      </p:sp>
    </p:spTree>
    <p:extLst>
      <p:ext uri="{BB962C8B-B14F-4D97-AF65-F5344CB8AC3E}">
        <p14:creationId xmlns:p14="http://schemas.microsoft.com/office/powerpoint/2010/main" val="97995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B97C8E-CE94-43F1-9494-B3A5E2D2006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A76E2A-991A-411A-85CB-E1C5A4A0B2ED}" type="slidenum">
              <a:rPr lang="en-GB" smtClean="0"/>
              <a:t>‹#›</a:t>
            </a:fld>
            <a:endParaRPr lang="en-GB"/>
          </a:p>
        </p:txBody>
      </p:sp>
    </p:spTree>
    <p:extLst>
      <p:ext uri="{BB962C8B-B14F-4D97-AF65-F5344CB8AC3E}">
        <p14:creationId xmlns:p14="http://schemas.microsoft.com/office/powerpoint/2010/main" val="90542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B97C8E-CE94-43F1-9494-B3A5E2D2006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A76E2A-991A-411A-85CB-E1C5A4A0B2ED}" type="slidenum">
              <a:rPr lang="en-GB" smtClean="0"/>
              <a:t>‹#›</a:t>
            </a:fld>
            <a:endParaRPr lang="en-GB"/>
          </a:p>
        </p:txBody>
      </p:sp>
    </p:spTree>
    <p:extLst>
      <p:ext uri="{BB962C8B-B14F-4D97-AF65-F5344CB8AC3E}">
        <p14:creationId xmlns:p14="http://schemas.microsoft.com/office/powerpoint/2010/main" val="411248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B97C8E-CE94-43F1-9494-B3A5E2D2006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A76E2A-991A-411A-85CB-E1C5A4A0B2ED}" type="slidenum">
              <a:rPr lang="en-GB" smtClean="0"/>
              <a:t>‹#›</a:t>
            </a:fld>
            <a:endParaRPr lang="en-GB"/>
          </a:p>
        </p:txBody>
      </p:sp>
    </p:spTree>
    <p:extLst>
      <p:ext uri="{BB962C8B-B14F-4D97-AF65-F5344CB8AC3E}">
        <p14:creationId xmlns:p14="http://schemas.microsoft.com/office/powerpoint/2010/main" val="109576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B97C8E-CE94-43F1-9494-B3A5E2D2006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A76E2A-991A-411A-85CB-E1C5A4A0B2ED}" type="slidenum">
              <a:rPr lang="en-GB" smtClean="0"/>
              <a:t>‹#›</a:t>
            </a:fld>
            <a:endParaRPr lang="en-GB"/>
          </a:p>
        </p:txBody>
      </p:sp>
    </p:spTree>
    <p:extLst>
      <p:ext uri="{BB962C8B-B14F-4D97-AF65-F5344CB8AC3E}">
        <p14:creationId xmlns:p14="http://schemas.microsoft.com/office/powerpoint/2010/main" val="262294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97C8E-CE94-43F1-9494-B3A5E2D2006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A76E2A-991A-411A-85CB-E1C5A4A0B2ED}" type="slidenum">
              <a:rPr lang="en-GB" smtClean="0"/>
              <a:t>‹#›</a:t>
            </a:fld>
            <a:endParaRPr lang="en-GB"/>
          </a:p>
        </p:txBody>
      </p:sp>
    </p:spTree>
    <p:extLst>
      <p:ext uri="{BB962C8B-B14F-4D97-AF65-F5344CB8AC3E}">
        <p14:creationId xmlns:p14="http://schemas.microsoft.com/office/powerpoint/2010/main" val="4161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B97C8E-CE94-43F1-9494-B3A5E2D2006B}"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A76E2A-991A-411A-85CB-E1C5A4A0B2ED}" type="slidenum">
              <a:rPr lang="en-GB" smtClean="0"/>
              <a:t>‹#›</a:t>
            </a:fld>
            <a:endParaRPr lang="en-GB"/>
          </a:p>
        </p:txBody>
      </p:sp>
    </p:spTree>
    <p:extLst>
      <p:ext uri="{BB962C8B-B14F-4D97-AF65-F5344CB8AC3E}">
        <p14:creationId xmlns:p14="http://schemas.microsoft.com/office/powerpoint/2010/main" val="3711679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B97C8E-CE94-43F1-9494-B3A5E2D2006B}" type="datetimeFigureOut">
              <a:rPr lang="en-GB" smtClean="0"/>
              <a:t>02/06/2020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A76E2A-991A-411A-85CB-E1C5A4A0B2ED}" type="slidenum">
              <a:rPr lang="en-GB" smtClean="0"/>
              <a:t>‹#›</a:t>
            </a:fld>
            <a:endParaRPr lang="en-GB"/>
          </a:p>
        </p:txBody>
      </p:sp>
    </p:spTree>
    <p:extLst>
      <p:ext uri="{BB962C8B-B14F-4D97-AF65-F5344CB8AC3E}">
        <p14:creationId xmlns:p14="http://schemas.microsoft.com/office/powerpoint/2010/main" val="317220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B97C8E-CE94-43F1-9494-B3A5E2D2006B}" type="datetimeFigureOut">
              <a:rPr lang="en-GB" smtClean="0"/>
              <a:t>02/06/2020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A76E2A-991A-411A-85CB-E1C5A4A0B2ED}" type="slidenum">
              <a:rPr lang="en-GB" smtClean="0"/>
              <a:t>‹#›</a:t>
            </a:fld>
            <a:endParaRPr lang="en-GB"/>
          </a:p>
        </p:txBody>
      </p:sp>
    </p:spTree>
    <p:extLst>
      <p:ext uri="{BB962C8B-B14F-4D97-AF65-F5344CB8AC3E}">
        <p14:creationId xmlns:p14="http://schemas.microsoft.com/office/powerpoint/2010/main" val="17662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97C8E-CE94-43F1-9494-B3A5E2D2006B}" type="datetimeFigureOut">
              <a:rPr lang="en-GB" smtClean="0"/>
              <a:t>02/06/2020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A76E2A-991A-411A-85CB-E1C5A4A0B2ED}" type="slidenum">
              <a:rPr lang="en-GB" smtClean="0"/>
              <a:t>‹#›</a:t>
            </a:fld>
            <a:endParaRPr lang="en-GB"/>
          </a:p>
        </p:txBody>
      </p:sp>
    </p:spTree>
    <p:extLst>
      <p:ext uri="{BB962C8B-B14F-4D97-AF65-F5344CB8AC3E}">
        <p14:creationId xmlns:p14="http://schemas.microsoft.com/office/powerpoint/2010/main" val="111721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97C8E-CE94-43F1-9494-B3A5E2D2006B}"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A76E2A-991A-411A-85CB-E1C5A4A0B2ED}" type="slidenum">
              <a:rPr lang="en-GB" smtClean="0"/>
              <a:t>‹#›</a:t>
            </a:fld>
            <a:endParaRPr lang="en-GB"/>
          </a:p>
        </p:txBody>
      </p:sp>
    </p:spTree>
    <p:extLst>
      <p:ext uri="{BB962C8B-B14F-4D97-AF65-F5344CB8AC3E}">
        <p14:creationId xmlns:p14="http://schemas.microsoft.com/office/powerpoint/2010/main" val="95310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97C8E-CE94-43F1-9494-B3A5E2D2006B}"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A76E2A-991A-411A-85CB-E1C5A4A0B2ED}" type="slidenum">
              <a:rPr lang="en-GB" smtClean="0"/>
              <a:t>‹#›</a:t>
            </a:fld>
            <a:endParaRPr lang="en-GB"/>
          </a:p>
        </p:txBody>
      </p:sp>
    </p:spTree>
    <p:extLst>
      <p:ext uri="{BB962C8B-B14F-4D97-AF65-F5344CB8AC3E}">
        <p14:creationId xmlns:p14="http://schemas.microsoft.com/office/powerpoint/2010/main" val="226428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97C8E-CE94-43F1-9494-B3A5E2D2006B}" type="datetimeFigureOut">
              <a:rPr lang="en-GB" smtClean="0"/>
              <a:t>02/06/2020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76E2A-991A-411A-85CB-E1C5A4A0B2ED}" type="slidenum">
              <a:rPr lang="en-GB" smtClean="0"/>
              <a:t>‹#›</a:t>
            </a:fld>
            <a:endParaRPr lang="en-GB"/>
          </a:p>
        </p:txBody>
      </p:sp>
    </p:spTree>
    <p:extLst>
      <p:ext uri="{BB962C8B-B14F-4D97-AF65-F5344CB8AC3E}">
        <p14:creationId xmlns:p14="http://schemas.microsoft.com/office/powerpoint/2010/main" val="1287876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s-cool.co.uk/a-level/chemistry" TargetMode="External"/><Relationship Id="rId7" Type="http://schemas.openxmlformats.org/officeDocument/2006/relationships/hyperlink" Target="http://www.docbrown.info/page13/page13.htm" TargetMode="External"/><Relationship Id="rId2" Type="http://schemas.openxmlformats.org/officeDocument/2006/relationships/hyperlink" Target="http://www.chemguide.co.uk/" TargetMode="External"/><Relationship Id="rId1" Type="http://schemas.openxmlformats.org/officeDocument/2006/relationships/slideLayout" Target="../slideLayouts/slideLayout2.xml"/><Relationship Id="rId6" Type="http://schemas.openxmlformats.org/officeDocument/2006/relationships/hyperlink" Target="http://www.rsc.org/learn-chemistry/wiki/A-Level_Chemistry_Revision" TargetMode="External"/><Relationship Id="rId5" Type="http://schemas.openxmlformats.org/officeDocument/2006/relationships/hyperlink" Target="http://www.physicsandmathstutor.com/chemistry-revision/a-level-aqa/" TargetMode="External"/><Relationship Id="rId4" Type="http://schemas.openxmlformats.org/officeDocument/2006/relationships/hyperlink" Target="http://www.a-levelchemistry.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amazon.co.uk/New--Level-Chemistry-AQA-Student/dp/1782943218/ref=sr_1_3?s=books&amp;ie=UTF8&amp;qid=1467284369&amp;sr=1-3&amp;keywords=aqa+chemistry+as+year+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filestore.aqa.org.uk/resources/chemistry/specifications/AQA-7404-7405-SP-2015.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hysicusrecruitment.com/wp-content/themes/iblogpro/images/chemistry.png"/>
          <p:cNvPicPr>
            <a:picLocks noChangeAspect="1" noChangeArrowheads="1"/>
          </p:cNvPicPr>
          <p:nvPr/>
        </p:nvPicPr>
        <p:blipFill>
          <a:blip r:embed="rId2" cstate="print"/>
          <a:srcRect/>
          <a:stretch>
            <a:fillRect/>
          </a:stretch>
        </p:blipFill>
        <p:spPr bwMode="auto">
          <a:xfrm>
            <a:off x="5220072" y="1700808"/>
            <a:ext cx="3517404" cy="2676286"/>
          </a:xfrm>
          <a:prstGeom prst="rect">
            <a:avLst/>
          </a:prstGeom>
          <a:noFill/>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0" y="42317"/>
            <a:ext cx="63055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35496" y="1709936"/>
            <a:ext cx="3384376" cy="566936"/>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smtClean="0"/>
              <a:t>INDUCTION 2020</a:t>
            </a:r>
            <a:endParaRPr lang="en-GB" sz="3200" dirty="0"/>
          </a:p>
        </p:txBody>
      </p:sp>
      <p:sp>
        <p:nvSpPr>
          <p:cNvPr id="8" name="Title 1"/>
          <p:cNvSpPr txBox="1">
            <a:spLocks/>
          </p:cNvSpPr>
          <p:nvPr/>
        </p:nvSpPr>
        <p:spPr>
          <a:xfrm>
            <a:off x="66650" y="2420888"/>
            <a:ext cx="3353222" cy="2448272"/>
          </a:xfrm>
          <a:prstGeom prst="rect">
            <a:avLst/>
          </a:prstGeom>
          <a:solidFill>
            <a:srgbClr val="00B0F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smtClean="0"/>
              <a:t>CONTENTS:</a:t>
            </a:r>
          </a:p>
          <a:p>
            <a:pPr marL="457200" indent="-457200" algn="l">
              <a:buFont typeface="Arial" panose="020B0604020202020204" pitchFamily="34" charset="0"/>
              <a:buChar char="•"/>
            </a:pPr>
            <a:r>
              <a:rPr lang="en-GB" sz="1600" b="1" i="1" dirty="0" smtClean="0"/>
              <a:t>SUITABILITY</a:t>
            </a:r>
          </a:p>
          <a:p>
            <a:pPr marL="457200" indent="-457200" algn="l">
              <a:buFont typeface="Arial" panose="020B0604020202020204" pitchFamily="34" charset="0"/>
              <a:buChar char="•"/>
            </a:pPr>
            <a:r>
              <a:rPr lang="en-GB" sz="1600" b="1" i="1" dirty="0"/>
              <a:t>WHY CHOOSE IT</a:t>
            </a:r>
            <a:r>
              <a:rPr lang="en-GB" sz="1600" b="1" i="1" dirty="0" smtClean="0"/>
              <a:t>?</a:t>
            </a:r>
          </a:p>
          <a:p>
            <a:pPr marL="457200" indent="-457200" algn="l">
              <a:buFont typeface="Arial" panose="020B0604020202020204" pitchFamily="34" charset="0"/>
              <a:buChar char="•"/>
            </a:pPr>
            <a:r>
              <a:rPr lang="en-GB" sz="1600" b="1" i="1" dirty="0" smtClean="0"/>
              <a:t>EXPECTATIONS</a:t>
            </a:r>
          </a:p>
          <a:p>
            <a:pPr marL="457200" indent="-457200" algn="l">
              <a:buFont typeface="Arial" panose="020B0604020202020204" pitchFamily="34" charset="0"/>
              <a:buChar char="•"/>
            </a:pPr>
            <a:r>
              <a:rPr lang="en-GB" sz="1600" b="1" i="1" dirty="0" smtClean="0"/>
              <a:t>SPECIFICATION</a:t>
            </a:r>
          </a:p>
          <a:p>
            <a:pPr marL="457200" indent="-457200" algn="l">
              <a:buFont typeface="Arial" panose="020B0604020202020204" pitchFamily="34" charset="0"/>
              <a:buChar char="•"/>
            </a:pPr>
            <a:r>
              <a:rPr lang="en-GB" sz="1600" b="1" i="1" dirty="0" smtClean="0"/>
              <a:t>CONTENT</a:t>
            </a:r>
          </a:p>
          <a:p>
            <a:pPr marL="457200" indent="-457200" algn="l">
              <a:buFont typeface="Arial" panose="020B0604020202020204" pitchFamily="34" charset="0"/>
              <a:buChar char="•"/>
            </a:pPr>
            <a:r>
              <a:rPr lang="en-GB" sz="1600" b="1" i="1" dirty="0"/>
              <a:t>EXAMS</a:t>
            </a:r>
            <a:endParaRPr lang="en-GB" sz="1600" b="1" i="1" dirty="0" smtClean="0"/>
          </a:p>
          <a:p>
            <a:pPr marL="457200" indent="-457200" algn="l">
              <a:buFont typeface="Arial" panose="020B0604020202020204" pitchFamily="34" charset="0"/>
              <a:buChar char="•"/>
            </a:pPr>
            <a:r>
              <a:rPr lang="en-GB" sz="1600" b="1" i="1" dirty="0"/>
              <a:t>INDUCTION </a:t>
            </a:r>
            <a:r>
              <a:rPr lang="en-GB" sz="1600" b="1" i="1" dirty="0" smtClean="0"/>
              <a:t>TEST</a:t>
            </a:r>
          </a:p>
          <a:p>
            <a:pPr marL="457200" indent="-457200" algn="l">
              <a:buFont typeface="Arial" panose="020B0604020202020204" pitchFamily="34" charset="0"/>
              <a:buChar char="•"/>
            </a:pPr>
            <a:r>
              <a:rPr lang="en-GB" sz="1600" b="1" i="1" dirty="0"/>
              <a:t>SUMMER PREP </a:t>
            </a:r>
            <a:r>
              <a:rPr lang="en-GB" sz="1600" b="1" i="1" dirty="0" smtClean="0"/>
              <a:t>WORK</a:t>
            </a:r>
            <a:endParaRPr lang="en-GB" sz="1600" i="1" dirty="0"/>
          </a:p>
          <a:p>
            <a:pPr algn="l"/>
            <a:endParaRPr lang="en-GB" sz="2000" dirty="0"/>
          </a:p>
          <a:p>
            <a:pPr algn="l"/>
            <a:endParaRPr lang="en-GB" sz="2000" dirty="0"/>
          </a:p>
          <a:p>
            <a:pPr algn="l"/>
            <a:endParaRPr lang="en-GB" sz="2000" dirty="0"/>
          </a:p>
          <a:p>
            <a:pPr algn="l"/>
            <a:endParaRPr lang="en-GB" sz="2000" dirty="0"/>
          </a:p>
          <a:p>
            <a:pPr algn="l"/>
            <a:endParaRPr lang="en-GB" sz="2000" b="1" dirty="0"/>
          </a:p>
          <a:p>
            <a:pPr algn="l"/>
            <a:endParaRPr lang="en-GB" sz="2000" dirty="0"/>
          </a:p>
        </p:txBody>
      </p:sp>
      <p:sp>
        <p:nvSpPr>
          <p:cNvPr id="9" name="Title 1"/>
          <p:cNvSpPr txBox="1">
            <a:spLocks/>
          </p:cNvSpPr>
          <p:nvPr/>
        </p:nvSpPr>
        <p:spPr>
          <a:xfrm>
            <a:off x="8737476" y="-17264"/>
            <a:ext cx="406524" cy="421928"/>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400" b="1" dirty="0" smtClean="0"/>
              <a:t>1</a:t>
            </a:r>
            <a:endParaRPr lang="en-GB" sz="2400" dirty="0"/>
          </a:p>
        </p:txBody>
      </p:sp>
    </p:spTree>
    <p:extLst>
      <p:ext uri="{BB962C8B-B14F-4D97-AF65-F5344CB8AC3E}">
        <p14:creationId xmlns:p14="http://schemas.microsoft.com/office/powerpoint/2010/main" val="4282174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496" y="404664"/>
            <a:ext cx="2016224" cy="430887"/>
          </a:xfrm>
          <a:prstGeom prst="rect">
            <a:avLst/>
          </a:prstGeom>
          <a:solidFill>
            <a:srgbClr val="FFFF00"/>
          </a:solidFill>
        </p:spPr>
        <p:txBody>
          <a:bodyPr wrap="square">
            <a:spAutoFit/>
          </a:bodyPr>
          <a:lstStyle/>
          <a:p>
            <a:r>
              <a:rPr lang="en-GB" sz="1050" dirty="0" smtClean="0"/>
              <a:t>4.1 Atomic </a:t>
            </a:r>
            <a:r>
              <a:rPr lang="en-GB" sz="1050" dirty="0"/>
              <a:t>Structure and the periodic </a:t>
            </a:r>
            <a:r>
              <a:rPr lang="en-GB" sz="1050" dirty="0" smtClean="0"/>
              <a:t>table</a:t>
            </a:r>
            <a:endParaRPr lang="en-GB" sz="1050" dirty="0"/>
          </a:p>
        </p:txBody>
      </p:sp>
      <p:sp>
        <p:nvSpPr>
          <p:cNvPr id="6" name="Rectangle 5"/>
          <p:cNvSpPr/>
          <p:nvPr/>
        </p:nvSpPr>
        <p:spPr>
          <a:xfrm>
            <a:off x="35496" y="836712"/>
            <a:ext cx="2016224" cy="2446824"/>
          </a:xfrm>
          <a:prstGeom prst="rect">
            <a:avLst/>
          </a:prstGeom>
          <a:solidFill>
            <a:srgbClr val="FFC000"/>
          </a:solidFill>
        </p:spPr>
        <p:txBody>
          <a:bodyPr wrap="square">
            <a:spAutoFit/>
          </a:bodyPr>
          <a:lstStyle/>
          <a:p>
            <a:r>
              <a:rPr lang="en-GB" sz="900" dirty="0"/>
              <a:t>4.1.1.1 Atoms, elements and compounds</a:t>
            </a:r>
          </a:p>
          <a:p>
            <a:r>
              <a:rPr lang="en-GB" sz="900" dirty="0"/>
              <a:t>4.1.1.2 Mixtures</a:t>
            </a:r>
          </a:p>
          <a:p>
            <a:r>
              <a:rPr lang="en-GB" sz="900" dirty="0"/>
              <a:t>4.1.1.3 The development of the model of the </a:t>
            </a:r>
            <a:r>
              <a:rPr lang="en-GB" sz="900" dirty="0" smtClean="0"/>
              <a:t>atom</a:t>
            </a:r>
            <a:endParaRPr lang="en-GB" sz="900" dirty="0"/>
          </a:p>
          <a:p>
            <a:r>
              <a:rPr lang="en-GB" sz="900" dirty="0"/>
              <a:t>4.1.1.4 Relative electrical charges of subatomic particles</a:t>
            </a:r>
          </a:p>
          <a:p>
            <a:r>
              <a:rPr lang="en-GB" sz="900" dirty="0"/>
              <a:t>4.1.1.5 Size and mass of atoms</a:t>
            </a:r>
          </a:p>
          <a:p>
            <a:r>
              <a:rPr lang="en-GB" sz="900" dirty="0"/>
              <a:t>4.1.1.6 Relative atomic mass</a:t>
            </a:r>
          </a:p>
          <a:p>
            <a:r>
              <a:rPr lang="en-GB" sz="900" dirty="0"/>
              <a:t>4.1.1.7 Electronic structure</a:t>
            </a:r>
          </a:p>
          <a:p>
            <a:r>
              <a:rPr lang="en-GB" sz="900" dirty="0"/>
              <a:t>4.1.2.1 The periodic table</a:t>
            </a:r>
          </a:p>
          <a:p>
            <a:r>
              <a:rPr lang="en-GB" sz="900" dirty="0"/>
              <a:t>4.1.2.2 Development of the periodic table</a:t>
            </a:r>
          </a:p>
          <a:p>
            <a:r>
              <a:rPr lang="en-GB" sz="900" dirty="0"/>
              <a:t>4.1.2.3 Metals and non-metals</a:t>
            </a:r>
          </a:p>
          <a:p>
            <a:r>
              <a:rPr lang="en-GB" sz="900" dirty="0"/>
              <a:t>4.1.2.4 Group 0</a:t>
            </a:r>
          </a:p>
          <a:p>
            <a:r>
              <a:rPr lang="en-GB" sz="900" dirty="0"/>
              <a:t>4.1.2.5 Group 1</a:t>
            </a:r>
          </a:p>
          <a:p>
            <a:r>
              <a:rPr lang="en-GB" sz="900" dirty="0"/>
              <a:t>4.1.2.6 Group 7</a:t>
            </a:r>
          </a:p>
        </p:txBody>
      </p:sp>
      <p:sp>
        <p:nvSpPr>
          <p:cNvPr id="7" name="Rectangle 6"/>
          <p:cNvSpPr/>
          <p:nvPr/>
        </p:nvSpPr>
        <p:spPr>
          <a:xfrm>
            <a:off x="2123728" y="404664"/>
            <a:ext cx="2304256" cy="430887"/>
          </a:xfrm>
          <a:prstGeom prst="rect">
            <a:avLst/>
          </a:prstGeom>
          <a:solidFill>
            <a:srgbClr val="FFFF00"/>
          </a:solidFill>
        </p:spPr>
        <p:txBody>
          <a:bodyPr wrap="square">
            <a:spAutoFit/>
          </a:bodyPr>
          <a:lstStyle/>
          <a:p>
            <a:r>
              <a:rPr lang="en-GB" sz="1050" dirty="0"/>
              <a:t>4.2 Bonding, structure and the properties of </a:t>
            </a:r>
            <a:r>
              <a:rPr lang="en-GB" sz="1050" dirty="0" smtClean="0"/>
              <a:t>matter</a:t>
            </a:r>
            <a:endParaRPr lang="en-GB" sz="1050" dirty="0"/>
          </a:p>
        </p:txBody>
      </p:sp>
      <p:sp>
        <p:nvSpPr>
          <p:cNvPr id="8" name="Rectangle 7"/>
          <p:cNvSpPr/>
          <p:nvPr/>
        </p:nvSpPr>
        <p:spPr>
          <a:xfrm>
            <a:off x="2123728" y="790833"/>
            <a:ext cx="2304256" cy="2308324"/>
          </a:xfrm>
          <a:prstGeom prst="rect">
            <a:avLst/>
          </a:prstGeom>
          <a:solidFill>
            <a:srgbClr val="FFC000"/>
          </a:solidFill>
        </p:spPr>
        <p:txBody>
          <a:bodyPr wrap="square">
            <a:spAutoFit/>
          </a:bodyPr>
          <a:lstStyle/>
          <a:p>
            <a:r>
              <a:rPr lang="en-GB" sz="900" dirty="0"/>
              <a:t>4.2.1.1 Chemical bonds</a:t>
            </a:r>
          </a:p>
          <a:p>
            <a:r>
              <a:rPr lang="en-GB" sz="900" dirty="0"/>
              <a:t>4.2.1.2 Ionic bonding</a:t>
            </a:r>
          </a:p>
          <a:p>
            <a:r>
              <a:rPr lang="en-GB" sz="900" dirty="0"/>
              <a:t>4.2.1.3 Ionic compounds</a:t>
            </a:r>
          </a:p>
          <a:p>
            <a:r>
              <a:rPr lang="en-GB" sz="900" dirty="0"/>
              <a:t>4.2.1.4 Covalent bonding</a:t>
            </a:r>
          </a:p>
          <a:p>
            <a:r>
              <a:rPr lang="en-GB" sz="900" dirty="0"/>
              <a:t>4.2.1.5 Metallic bonding</a:t>
            </a:r>
          </a:p>
          <a:p>
            <a:r>
              <a:rPr lang="en-GB" sz="900" dirty="0"/>
              <a:t>4.2.2.1 The three states of matter</a:t>
            </a:r>
          </a:p>
          <a:p>
            <a:r>
              <a:rPr lang="en-GB" sz="900" dirty="0"/>
              <a:t>4.2.2.2 State symbols</a:t>
            </a:r>
          </a:p>
          <a:p>
            <a:r>
              <a:rPr lang="en-GB" sz="900" dirty="0"/>
              <a:t>4.2.2.3 Properties of ionic compounds</a:t>
            </a:r>
          </a:p>
          <a:p>
            <a:r>
              <a:rPr lang="en-GB" sz="900" dirty="0"/>
              <a:t>4.2.2.4 Properties of small molecules</a:t>
            </a:r>
          </a:p>
          <a:p>
            <a:r>
              <a:rPr lang="en-GB" sz="900" dirty="0"/>
              <a:t>4.2.2.5 Polymers</a:t>
            </a:r>
          </a:p>
          <a:p>
            <a:r>
              <a:rPr lang="en-GB" sz="900" dirty="0"/>
              <a:t>4.2.2.6 Giant covalent structures</a:t>
            </a:r>
          </a:p>
          <a:p>
            <a:r>
              <a:rPr lang="en-GB" sz="900" dirty="0"/>
              <a:t>4.2.2.7 Properties of metals and alloys</a:t>
            </a:r>
          </a:p>
          <a:p>
            <a:r>
              <a:rPr lang="en-GB" sz="900" dirty="0"/>
              <a:t>4.2.2.8 Metals as conductors</a:t>
            </a:r>
          </a:p>
          <a:p>
            <a:r>
              <a:rPr lang="en-GB" sz="900" dirty="0"/>
              <a:t>4.2.3.1 Diamond</a:t>
            </a:r>
          </a:p>
          <a:p>
            <a:r>
              <a:rPr lang="en-GB" sz="900" dirty="0"/>
              <a:t>4.2.3.2 Graphite</a:t>
            </a:r>
          </a:p>
          <a:p>
            <a:r>
              <a:rPr lang="en-GB" sz="900" dirty="0"/>
              <a:t>4.2.3.3 Graphene and fullerenes</a:t>
            </a:r>
          </a:p>
        </p:txBody>
      </p:sp>
      <p:sp>
        <p:nvSpPr>
          <p:cNvPr id="10" name="Rectangle 9"/>
          <p:cNvSpPr/>
          <p:nvPr/>
        </p:nvSpPr>
        <p:spPr>
          <a:xfrm>
            <a:off x="4526281" y="0"/>
            <a:ext cx="0" cy="69573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p:cNvSpPr/>
          <p:nvPr/>
        </p:nvSpPr>
        <p:spPr>
          <a:xfrm>
            <a:off x="1619672" y="-5898"/>
            <a:ext cx="1224136" cy="338554"/>
          </a:xfrm>
          <a:prstGeom prst="rect">
            <a:avLst/>
          </a:prstGeom>
          <a:solidFill>
            <a:srgbClr val="00B0F0"/>
          </a:solidFill>
        </p:spPr>
        <p:txBody>
          <a:bodyPr wrap="square">
            <a:spAutoFit/>
          </a:bodyPr>
          <a:lstStyle/>
          <a:p>
            <a:pPr algn="ctr"/>
            <a:r>
              <a:rPr lang="en-GB" sz="1600" b="1" dirty="0" smtClean="0"/>
              <a:t>PAPER 1</a:t>
            </a:r>
            <a:endParaRPr lang="en-GB" sz="1600" b="1" dirty="0"/>
          </a:p>
        </p:txBody>
      </p:sp>
      <p:sp>
        <p:nvSpPr>
          <p:cNvPr id="12" name="Rectangle 11"/>
          <p:cNvSpPr/>
          <p:nvPr/>
        </p:nvSpPr>
        <p:spPr>
          <a:xfrm>
            <a:off x="6372200" y="-5898"/>
            <a:ext cx="1224136" cy="338554"/>
          </a:xfrm>
          <a:prstGeom prst="rect">
            <a:avLst/>
          </a:prstGeom>
          <a:solidFill>
            <a:srgbClr val="00B0F0"/>
          </a:solidFill>
        </p:spPr>
        <p:txBody>
          <a:bodyPr wrap="square">
            <a:spAutoFit/>
          </a:bodyPr>
          <a:lstStyle/>
          <a:p>
            <a:pPr algn="ctr"/>
            <a:r>
              <a:rPr lang="en-GB" sz="1600" b="1" dirty="0" smtClean="0"/>
              <a:t>PAPER 2</a:t>
            </a:r>
            <a:endParaRPr lang="en-GB" sz="1600" b="1" dirty="0"/>
          </a:p>
        </p:txBody>
      </p:sp>
      <p:sp>
        <p:nvSpPr>
          <p:cNvPr id="13" name="Rectangle 12"/>
          <p:cNvSpPr/>
          <p:nvPr/>
        </p:nvSpPr>
        <p:spPr>
          <a:xfrm>
            <a:off x="35496" y="3383414"/>
            <a:ext cx="2016224" cy="261610"/>
          </a:xfrm>
          <a:prstGeom prst="rect">
            <a:avLst/>
          </a:prstGeom>
          <a:solidFill>
            <a:srgbClr val="FFFF00"/>
          </a:solidFill>
        </p:spPr>
        <p:txBody>
          <a:bodyPr wrap="square">
            <a:spAutoFit/>
          </a:bodyPr>
          <a:lstStyle/>
          <a:p>
            <a:r>
              <a:rPr lang="en-GB" sz="1050" dirty="0"/>
              <a:t>4.3 Quantitative </a:t>
            </a:r>
            <a:r>
              <a:rPr lang="en-GB" sz="1050" dirty="0" smtClean="0"/>
              <a:t>chemistry</a:t>
            </a:r>
            <a:endParaRPr lang="en-GB" sz="1050" dirty="0"/>
          </a:p>
        </p:txBody>
      </p:sp>
      <p:sp>
        <p:nvSpPr>
          <p:cNvPr id="14" name="Rectangle 13"/>
          <p:cNvSpPr/>
          <p:nvPr/>
        </p:nvSpPr>
        <p:spPr>
          <a:xfrm>
            <a:off x="35496" y="3645024"/>
            <a:ext cx="2016224" cy="1892826"/>
          </a:xfrm>
          <a:prstGeom prst="rect">
            <a:avLst/>
          </a:prstGeom>
          <a:solidFill>
            <a:srgbClr val="FFC000"/>
          </a:solidFill>
        </p:spPr>
        <p:txBody>
          <a:bodyPr wrap="square">
            <a:spAutoFit/>
          </a:bodyPr>
          <a:lstStyle/>
          <a:p>
            <a:r>
              <a:rPr lang="en-GB" sz="900" dirty="0"/>
              <a:t>4.3.1.1 Conservation of mass and balanced chemical equations</a:t>
            </a:r>
          </a:p>
          <a:p>
            <a:r>
              <a:rPr lang="en-GB" sz="900" dirty="0"/>
              <a:t>4.3.1.2 Relative formula mass</a:t>
            </a:r>
          </a:p>
          <a:p>
            <a:r>
              <a:rPr lang="en-GB" sz="900" dirty="0"/>
              <a:t>4.3.1.3 Mass changes when a reactant or product is a gas</a:t>
            </a:r>
          </a:p>
          <a:p>
            <a:r>
              <a:rPr lang="en-GB" sz="900" dirty="0"/>
              <a:t>4.3.1.4 Chemical measurements</a:t>
            </a:r>
          </a:p>
          <a:p>
            <a:r>
              <a:rPr lang="en-GB" sz="900" dirty="0"/>
              <a:t>4.3.2.2 Moles (HT ONLY)</a:t>
            </a:r>
          </a:p>
          <a:p>
            <a:r>
              <a:rPr lang="en-GB" sz="900" dirty="0"/>
              <a:t>4.3.2.2 Amounts of substances in equations (HT ONLY)</a:t>
            </a:r>
          </a:p>
          <a:p>
            <a:r>
              <a:rPr lang="en-GB" sz="900" dirty="0"/>
              <a:t>4.3.2.3 Using moles to balance equations (HT ONLY)</a:t>
            </a:r>
          </a:p>
          <a:p>
            <a:r>
              <a:rPr lang="en-GB" sz="900" dirty="0"/>
              <a:t>4.3.2.4 Limiting reactions (HT ONLY)</a:t>
            </a:r>
          </a:p>
          <a:p>
            <a:r>
              <a:rPr lang="en-GB" sz="900" dirty="0"/>
              <a:t>4.3.2.5 Concentration of solutions</a:t>
            </a:r>
          </a:p>
        </p:txBody>
      </p:sp>
      <p:sp>
        <p:nvSpPr>
          <p:cNvPr id="15" name="Rectangle 14"/>
          <p:cNvSpPr/>
          <p:nvPr/>
        </p:nvSpPr>
        <p:spPr>
          <a:xfrm>
            <a:off x="2123728" y="3318957"/>
            <a:ext cx="2304256" cy="261610"/>
          </a:xfrm>
          <a:prstGeom prst="rect">
            <a:avLst/>
          </a:prstGeom>
          <a:solidFill>
            <a:srgbClr val="FFFF00"/>
          </a:solidFill>
        </p:spPr>
        <p:txBody>
          <a:bodyPr wrap="square">
            <a:spAutoFit/>
          </a:bodyPr>
          <a:lstStyle/>
          <a:p>
            <a:r>
              <a:rPr lang="en-GB" sz="1050" dirty="0"/>
              <a:t>4.4 Chemical </a:t>
            </a:r>
            <a:r>
              <a:rPr lang="en-GB" sz="1050" dirty="0" smtClean="0"/>
              <a:t>changes</a:t>
            </a:r>
            <a:endParaRPr lang="en-GB" sz="1050" dirty="0"/>
          </a:p>
        </p:txBody>
      </p:sp>
      <p:sp>
        <p:nvSpPr>
          <p:cNvPr id="16" name="Rectangle 15"/>
          <p:cNvSpPr/>
          <p:nvPr/>
        </p:nvSpPr>
        <p:spPr>
          <a:xfrm>
            <a:off x="2123728" y="3573016"/>
            <a:ext cx="2304256" cy="2585323"/>
          </a:xfrm>
          <a:prstGeom prst="rect">
            <a:avLst/>
          </a:prstGeom>
          <a:solidFill>
            <a:srgbClr val="FFC000"/>
          </a:solidFill>
        </p:spPr>
        <p:txBody>
          <a:bodyPr wrap="square">
            <a:spAutoFit/>
          </a:bodyPr>
          <a:lstStyle/>
          <a:p>
            <a:r>
              <a:rPr lang="en-GB" sz="900" dirty="0"/>
              <a:t>4.4.1.1 Metal oxides</a:t>
            </a:r>
          </a:p>
          <a:p>
            <a:r>
              <a:rPr lang="en-GB" sz="900" dirty="0"/>
              <a:t>4.4.1.2 The reactivity series</a:t>
            </a:r>
          </a:p>
          <a:p>
            <a:r>
              <a:rPr lang="en-GB" sz="900" dirty="0"/>
              <a:t>4.4.1.3 Extraction of metals and reduction</a:t>
            </a:r>
          </a:p>
          <a:p>
            <a:r>
              <a:rPr lang="en-GB" sz="900" dirty="0"/>
              <a:t>4.4.1.4 Oxidation and reduction in terms of electrons (HT ONLY)</a:t>
            </a:r>
          </a:p>
          <a:p>
            <a:r>
              <a:rPr lang="en-GB" sz="900" dirty="0"/>
              <a:t>4.4.2.1 Reactions of acids with metals</a:t>
            </a:r>
          </a:p>
          <a:p>
            <a:r>
              <a:rPr lang="en-GB" sz="900" dirty="0"/>
              <a:t>4.4.2.2 Neutralisation of acids and salt production</a:t>
            </a:r>
          </a:p>
          <a:p>
            <a:r>
              <a:rPr lang="en-GB" sz="900" dirty="0"/>
              <a:t>4.4.2.3 Soluble salts</a:t>
            </a:r>
          </a:p>
          <a:p>
            <a:r>
              <a:rPr lang="en-GB" sz="900" dirty="0"/>
              <a:t>4.4.2.4 The pH scale and </a:t>
            </a:r>
            <a:r>
              <a:rPr lang="en-GB" sz="900" dirty="0" smtClean="0"/>
              <a:t>neutralisation</a:t>
            </a:r>
          </a:p>
          <a:p>
            <a:r>
              <a:rPr lang="en-GB" sz="900" dirty="0"/>
              <a:t>4.4.2.6 Strong and weak acids (HT ONLY)</a:t>
            </a:r>
          </a:p>
          <a:p>
            <a:r>
              <a:rPr lang="en-GB" sz="900" dirty="0"/>
              <a:t>4.4.3.1 The process of electrolysis</a:t>
            </a:r>
          </a:p>
          <a:p>
            <a:r>
              <a:rPr lang="en-GB" sz="900" dirty="0"/>
              <a:t>4.4.3.2 Electrolysis of molten ionic compounds</a:t>
            </a:r>
          </a:p>
          <a:p>
            <a:r>
              <a:rPr lang="en-GB" sz="900" dirty="0"/>
              <a:t>4.4.3.3 Using electrolysis to extract metals</a:t>
            </a:r>
          </a:p>
          <a:p>
            <a:r>
              <a:rPr lang="en-GB" sz="900" dirty="0"/>
              <a:t>4.4.3.4 Electrolysis of aqueous solutions</a:t>
            </a:r>
          </a:p>
          <a:p>
            <a:r>
              <a:rPr lang="en-GB" sz="900" dirty="0"/>
              <a:t>4.4.3.5 Representation of reactions at electrodes as half equations (HT ONLY</a:t>
            </a:r>
            <a:r>
              <a:rPr lang="en-GB" sz="900" dirty="0" smtClean="0"/>
              <a:t>)</a:t>
            </a:r>
            <a:endParaRPr lang="en-GB" sz="900" dirty="0"/>
          </a:p>
        </p:txBody>
      </p:sp>
      <p:sp>
        <p:nvSpPr>
          <p:cNvPr id="17" name="Rectangle 16"/>
          <p:cNvSpPr/>
          <p:nvPr/>
        </p:nvSpPr>
        <p:spPr>
          <a:xfrm>
            <a:off x="35496" y="5615662"/>
            <a:ext cx="2016224" cy="261610"/>
          </a:xfrm>
          <a:prstGeom prst="rect">
            <a:avLst/>
          </a:prstGeom>
          <a:solidFill>
            <a:srgbClr val="FFFF00"/>
          </a:solidFill>
        </p:spPr>
        <p:txBody>
          <a:bodyPr wrap="square">
            <a:spAutoFit/>
          </a:bodyPr>
          <a:lstStyle/>
          <a:p>
            <a:r>
              <a:rPr lang="en-GB" sz="1050" dirty="0"/>
              <a:t>4.5 Energy </a:t>
            </a:r>
            <a:r>
              <a:rPr lang="en-GB" sz="1050" dirty="0" smtClean="0"/>
              <a:t>changes</a:t>
            </a:r>
            <a:endParaRPr lang="en-GB" sz="1050" dirty="0"/>
          </a:p>
        </p:txBody>
      </p:sp>
      <p:sp>
        <p:nvSpPr>
          <p:cNvPr id="18" name="Rectangle 17"/>
          <p:cNvSpPr/>
          <p:nvPr/>
        </p:nvSpPr>
        <p:spPr>
          <a:xfrm>
            <a:off x="35496" y="5850000"/>
            <a:ext cx="2016224" cy="784830"/>
          </a:xfrm>
          <a:prstGeom prst="rect">
            <a:avLst/>
          </a:prstGeom>
          <a:solidFill>
            <a:srgbClr val="FFC000"/>
          </a:solidFill>
        </p:spPr>
        <p:txBody>
          <a:bodyPr wrap="square">
            <a:spAutoFit/>
          </a:bodyPr>
          <a:lstStyle/>
          <a:p>
            <a:r>
              <a:rPr lang="en-GB" sz="900" dirty="0"/>
              <a:t>4.5.1.1 Energy transfer during exothermic and endothermic reactions</a:t>
            </a:r>
          </a:p>
          <a:p>
            <a:r>
              <a:rPr lang="en-GB" sz="900" dirty="0"/>
              <a:t>4.5.1.2 Reaction profiles</a:t>
            </a:r>
          </a:p>
          <a:p>
            <a:r>
              <a:rPr lang="en-GB" sz="900" dirty="0"/>
              <a:t>4.5.1.3 The energy changes of reactions (HT ONLY)</a:t>
            </a:r>
          </a:p>
        </p:txBody>
      </p:sp>
      <p:sp>
        <p:nvSpPr>
          <p:cNvPr id="20" name="Rectangle 19"/>
          <p:cNvSpPr/>
          <p:nvPr/>
        </p:nvSpPr>
        <p:spPr>
          <a:xfrm>
            <a:off x="5076056" y="412215"/>
            <a:ext cx="1872208" cy="430887"/>
          </a:xfrm>
          <a:prstGeom prst="rect">
            <a:avLst/>
          </a:prstGeom>
          <a:solidFill>
            <a:srgbClr val="FFFF00"/>
          </a:solidFill>
        </p:spPr>
        <p:txBody>
          <a:bodyPr wrap="square">
            <a:spAutoFit/>
          </a:bodyPr>
          <a:lstStyle/>
          <a:p>
            <a:r>
              <a:rPr lang="en-GB" sz="1050" dirty="0"/>
              <a:t>4.6 The rate and extent of chemical </a:t>
            </a:r>
            <a:r>
              <a:rPr lang="en-GB" sz="1050" dirty="0" smtClean="0"/>
              <a:t>change</a:t>
            </a:r>
            <a:endParaRPr lang="en-GB" sz="1050" dirty="0"/>
          </a:p>
        </p:txBody>
      </p:sp>
      <p:sp>
        <p:nvSpPr>
          <p:cNvPr id="21" name="Rectangle 20"/>
          <p:cNvSpPr/>
          <p:nvPr/>
        </p:nvSpPr>
        <p:spPr>
          <a:xfrm>
            <a:off x="5076056" y="807676"/>
            <a:ext cx="1872208" cy="2723823"/>
          </a:xfrm>
          <a:prstGeom prst="rect">
            <a:avLst/>
          </a:prstGeom>
          <a:solidFill>
            <a:srgbClr val="FFC000"/>
          </a:solidFill>
        </p:spPr>
        <p:txBody>
          <a:bodyPr wrap="square">
            <a:spAutoFit/>
          </a:bodyPr>
          <a:lstStyle/>
          <a:p>
            <a:r>
              <a:rPr lang="en-GB" sz="900" dirty="0"/>
              <a:t>4.6.1.1 Calculating rates of reactions</a:t>
            </a:r>
          </a:p>
          <a:p>
            <a:r>
              <a:rPr lang="en-GB" sz="900" dirty="0"/>
              <a:t>4.6.1.2 Factors with affect the rates of chemical reactions</a:t>
            </a:r>
          </a:p>
          <a:p>
            <a:r>
              <a:rPr lang="en-GB" sz="900" dirty="0"/>
              <a:t>4.6.1.3 Collision theory and activation energy</a:t>
            </a:r>
          </a:p>
          <a:p>
            <a:r>
              <a:rPr lang="en-GB" sz="900" dirty="0"/>
              <a:t>4.6.1.4 Catalysts</a:t>
            </a:r>
          </a:p>
          <a:p>
            <a:r>
              <a:rPr lang="en-GB" sz="900" dirty="0"/>
              <a:t>4.6.2.1 Reversible reactions</a:t>
            </a:r>
          </a:p>
          <a:p>
            <a:r>
              <a:rPr lang="en-GB" sz="900" dirty="0"/>
              <a:t>4.6.2.2 Energy changes and reversible reactions</a:t>
            </a:r>
          </a:p>
          <a:p>
            <a:r>
              <a:rPr lang="en-GB" sz="900" dirty="0"/>
              <a:t>4.6.2.3 Equilibrium</a:t>
            </a:r>
          </a:p>
          <a:p>
            <a:r>
              <a:rPr lang="en-GB" sz="900" dirty="0"/>
              <a:t>4.6.2.4 The effect of changing conditions on equilibrium (HT ONLY)</a:t>
            </a:r>
          </a:p>
          <a:p>
            <a:r>
              <a:rPr lang="en-GB" sz="900" dirty="0"/>
              <a:t>4.6.2.5 The effect of changing concentration (HT ONLY)</a:t>
            </a:r>
          </a:p>
          <a:p>
            <a:r>
              <a:rPr lang="en-GB" sz="900" dirty="0"/>
              <a:t>4.6.2.6 The effect of temperature changes on equilibrium (HT ONLY)</a:t>
            </a:r>
          </a:p>
          <a:p>
            <a:r>
              <a:rPr lang="en-GB" sz="900" dirty="0"/>
              <a:t>4.6.2.7 The effect of pressure changes on equilibrium (HT ONLY)</a:t>
            </a:r>
          </a:p>
        </p:txBody>
      </p:sp>
      <p:sp>
        <p:nvSpPr>
          <p:cNvPr id="22" name="Rectangle 21"/>
          <p:cNvSpPr/>
          <p:nvPr/>
        </p:nvSpPr>
        <p:spPr>
          <a:xfrm>
            <a:off x="7092280" y="412215"/>
            <a:ext cx="2016224" cy="261610"/>
          </a:xfrm>
          <a:prstGeom prst="rect">
            <a:avLst/>
          </a:prstGeom>
          <a:solidFill>
            <a:srgbClr val="FFFF00"/>
          </a:solidFill>
        </p:spPr>
        <p:txBody>
          <a:bodyPr wrap="square">
            <a:spAutoFit/>
          </a:bodyPr>
          <a:lstStyle/>
          <a:p>
            <a:r>
              <a:rPr lang="en-GB" sz="1050" dirty="0"/>
              <a:t>4.7 Organic </a:t>
            </a:r>
            <a:r>
              <a:rPr lang="en-GB" sz="1050" dirty="0" smtClean="0"/>
              <a:t>chemistry</a:t>
            </a:r>
            <a:endParaRPr lang="en-GB" sz="1050" dirty="0"/>
          </a:p>
        </p:txBody>
      </p:sp>
      <p:sp>
        <p:nvSpPr>
          <p:cNvPr id="23" name="Rectangle 22"/>
          <p:cNvSpPr/>
          <p:nvPr/>
        </p:nvSpPr>
        <p:spPr>
          <a:xfrm>
            <a:off x="7092280" y="640433"/>
            <a:ext cx="2016224" cy="923330"/>
          </a:xfrm>
          <a:prstGeom prst="rect">
            <a:avLst/>
          </a:prstGeom>
          <a:solidFill>
            <a:srgbClr val="FFC000"/>
          </a:solidFill>
        </p:spPr>
        <p:txBody>
          <a:bodyPr wrap="square">
            <a:spAutoFit/>
          </a:bodyPr>
          <a:lstStyle/>
          <a:p>
            <a:r>
              <a:rPr lang="en-GB" sz="900" dirty="0"/>
              <a:t>4.7.1.1 Crude oil, hydrocarbons and alkanes</a:t>
            </a:r>
          </a:p>
          <a:p>
            <a:r>
              <a:rPr lang="en-GB" sz="900" dirty="0"/>
              <a:t>4.7.1.2 Fractional distillation and petrochemicals</a:t>
            </a:r>
          </a:p>
          <a:p>
            <a:r>
              <a:rPr lang="en-GB" sz="900" dirty="0"/>
              <a:t>4.7.1.3 Properties of hydrocarbons</a:t>
            </a:r>
          </a:p>
          <a:p>
            <a:r>
              <a:rPr lang="en-GB" sz="900" dirty="0"/>
              <a:t>4.7.1.4 Cracking and alkenes</a:t>
            </a:r>
          </a:p>
        </p:txBody>
      </p:sp>
      <p:sp>
        <p:nvSpPr>
          <p:cNvPr id="24" name="Rectangle 23"/>
          <p:cNvSpPr/>
          <p:nvPr/>
        </p:nvSpPr>
        <p:spPr>
          <a:xfrm>
            <a:off x="7109304" y="1688902"/>
            <a:ext cx="1999200" cy="261610"/>
          </a:xfrm>
          <a:prstGeom prst="rect">
            <a:avLst/>
          </a:prstGeom>
          <a:solidFill>
            <a:srgbClr val="FFFF00"/>
          </a:solidFill>
        </p:spPr>
        <p:txBody>
          <a:bodyPr wrap="square">
            <a:spAutoFit/>
          </a:bodyPr>
          <a:lstStyle/>
          <a:p>
            <a:r>
              <a:rPr lang="en-GB" sz="1050" dirty="0"/>
              <a:t>4.8 Chemical </a:t>
            </a:r>
            <a:r>
              <a:rPr lang="en-GB" sz="1050" dirty="0" smtClean="0"/>
              <a:t>analysis</a:t>
            </a:r>
            <a:endParaRPr lang="en-GB" sz="1050" dirty="0"/>
          </a:p>
        </p:txBody>
      </p:sp>
      <p:sp>
        <p:nvSpPr>
          <p:cNvPr id="25" name="Rectangle 24"/>
          <p:cNvSpPr/>
          <p:nvPr/>
        </p:nvSpPr>
        <p:spPr>
          <a:xfrm>
            <a:off x="7109304" y="1935123"/>
            <a:ext cx="1999200" cy="1061829"/>
          </a:xfrm>
          <a:prstGeom prst="rect">
            <a:avLst/>
          </a:prstGeom>
          <a:solidFill>
            <a:srgbClr val="FFC000"/>
          </a:solidFill>
        </p:spPr>
        <p:txBody>
          <a:bodyPr wrap="square">
            <a:spAutoFit/>
          </a:bodyPr>
          <a:lstStyle/>
          <a:p>
            <a:r>
              <a:rPr lang="en-GB" sz="900" dirty="0"/>
              <a:t>4.8.1.1 Pure substances</a:t>
            </a:r>
          </a:p>
          <a:p>
            <a:r>
              <a:rPr lang="en-GB" sz="900" dirty="0"/>
              <a:t>4.8.1.2 Formulations</a:t>
            </a:r>
          </a:p>
          <a:p>
            <a:r>
              <a:rPr lang="en-GB" sz="900" dirty="0"/>
              <a:t>4.8.1.3 Chromatography</a:t>
            </a:r>
          </a:p>
          <a:p>
            <a:r>
              <a:rPr lang="en-GB" sz="900" dirty="0"/>
              <a:t>4.8.2.1 Test for hydrogen</a:t>
            </a:r>
          </a:p>
          <a:p>
            <a:r>
              <a:rPr lang="en-GB" sz="900" dirty="0"/>
              <a:t>4.8.2.2 Test for oxygen</a:t>
            </a:r>
          </a:p>
          <a:p>
            <a:r>
              <a:rPr lang="en-GB" sz="900" dirty="0"/>
              <a:t>4.8.2.3 Test for carbon dioxide</a:t>
            </a:r>
          </a:p>
          <a:p>
            <a:r>
              <a:rPr lang="en-GB" sz="900" dirty="0"/>
              <a:t>4.8.2.4 Test for chlorine</a:t>
            </a:r>
          </a:p>
        </p:txBody>
      </p:sp>
      <p:sp>
        <p:nvSpPr>
          <p:cNvPr id="26" name="Rectangle 25"/>
          <p:cNvSpPr/>
          <p:nvPr/>
        </p:nvSpPr>
        <p:spPr>
          <a:xfrm>
            <a:off x="4644008" y="3645024"/>
            <a:ext cx="2016224" cy="253916"/>
          </a:xfrm>
          <a:prstGeom prst="rect">
            <a:avLst/>
          </a:prstGeom>
          <a:solidFill>
            <a:srgbClr val="FFFF00"/>
          </a:solidFill>
        </p:spPr>
        <p:txBody>
          <a:bodyPr wrap="square">
            <a:spAutoFit/>
          </a:bodyPr>
          <a:lstStyle/>
          <a:p>
            <a:r>
              <a:rPr lang="en-GB" sz="1050" dirty="0"/>
              <a:t>4.9 Chemistry of the </a:t>
            </a:r>
            <a:r>
              <a:rPr lang="en-GB" sz="1050" dirty="0" smtClean="0"/>
              <a:t>atmosphere</a:t>
            </a:r>
            <a:endParaRPr lang="en-GB" sz="1050" dirty="0"/>
          </a:p>
        </p:txBody>
      </p:sp>
      <p:sp>
        <p:nvSpPr>
          <p:cNvPr id="27" name="Rectangle 26"/>
          <p:cNvSpPr/>
          <p:nvPr/>
        </p:nvSpPr>
        <p:spPr>
          <a:xfrm>
            <a:off x="4644008" y="3891245"/>
            <a:ext cx="2016224" cy="2308324"/>
          </a:xfrm>
          <a:prstGeom prst="rect">
            <a:avLst/>
          </a:prstGeom>
          <a:solidFill>
            <a:srgbClr val="FFC000"/>
          </a:solidFill>
        </p:spPr>
        <p:txBody>
          <a:bodyPr wrap="square">
            <a:spAutoFit/>
          </a:bodyPr>
          <a:lstStyle/>
          <a:p>
            <a:r>
              <a:rPr lang="en-GB" sz="900" dirty="0"/>
              <a:t>4.9.1.1 The proportions of different gases in the atmosphere</a:t>
            </a:r>
          </a:p>
          <a:p>
            <a:r>
              <a:rPr lang="en-GB" sz="900" dirty="0"/>
              <a:t>4.9.1.2 The Earth's early atmosphere</a:t>
            </a:r>
          </a:p>
          <a:p>
            <a:r>
              <a:rPr lang="en-GB" sz="900" dirty="0"/>
              <a:t>4.9.1.3 How oxygen increased</a:t>
            </a:r>
          </a:p>
          <a:p>
            <a:r>
              <a:rPr lang="en-GB" sz="900" dirty="0"/>
              <a:t>4.9.1.4 How carbon dioxide decreased</a:t>
            </a:r>
          </a:p>
          <a:p>
            <a:r>
              <a:rPr lang="en-GB" sz="900" dirty="0"/>
              <a:t>4.9.2.1 Greenhouse gases</a:t>
            </a:r>
          </a:p>
          <a:p>
            <a:r>
              <a:rPr lang="en-GB" sz="900" dirty="0"/>
              <a:t>4.9.2.2 Human activities which contribute to an increase in greenhouse gases in the atmosphere</a:t>
            </a:r>
          </a:p>
          <a:p>
            <a:r>
              <a:rPr lang="en-GB" sz="900" dirty="0"/>
              <a:t>4.9.2.3 Global climate change</a:t>
            </a:r>
          </a:p>
          <a:p>
            <a:r>
              <a:rPr lang="en-GB" sz="900" dirty="0"/>
              <a:t>4.9.2.4 The carbon footprint and its reduction</a:t>
            </a:r>
          </a:p>
          <a:p>
            <a:r>
              <a:rPr lang="en-GB" sz="900" dirty="0"/>
              <a:t>4.9.3.1 Atmospheric pollutants from fuels</a:t>
            </a:r>
          </a:p>
          <a:p>
            <a:r>
              <a:rPr lang="en-GB" sz="900" dirty="0"/>
              <a:t>4.9.3.2 Properties and effects of atmospheric pollutants</a:t>
            </a:r>
          </a:p>
        </p:txBody>
      </p:sp>
      <p:sp>
        <p:nvSpPr>
          <p:cNvPr id="28" name="Rectangle 27"/>
          <p:cNvSpPr/>
          <p:nvPr/>
        </p:nvSpPr>
        <p:spPr>
          <a:xfrm>
            <a:off x="7020272" y="3140095"/>
            <a:ext cx="2016224" cy="261610"/>
          </a:xfrm>
          <a:prstGeom prst="rect">
            <a:avLst/>
          </a:prstGeom>
          <a:solidFill>
            <a:srgbClr val="FFFF00"/>
          </a:solidFill>
        </p:spPr>
        <p:txBody>
          <a:bodyPr wrap="square">
            <a:spAutoFit/>
          </a:bodyPr>
          <a:lstStyle/>
          <a:p>
            <a:r>
              <a:rPr lang="en-GB" sz="1050" dirty="0"/>
              <a:t>4.10 Using </a:t>
            </a:r>
            <a:r>
              <a:rPr lang="en-GB" sz="1050" dirty="0" smtClean="0"/>
              <a:t>resources</a:t>
            </a:r>
            <a:endParaRPr lang="en-GB" sz="1050" dirty="0"/>
          </a:p>
        </p:txBody>
      </p:sp>
      <p:sp>
        <p:nvSpPr>
          <p:cNvPr id="30" name="Rectangle 29"/>
          <p:cNvSpPr/>
          <p:nvPr/>
        </p:nvSpPr>
        <p:spPr>
          <a:xfrm>
            <a:off x="4067944" y="2708920"/>
            <a:ext cx="936104" cy="72008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GCSE </a:t>
            </a:r>
            <a:r>
              <a:rPr lang="en-GB" sz="1400" b="1" dirty="0" err="1" smtClean="0">
                <a:solidFill>
                  <a:schemeClr val="tx1"/>
                </a:solidFill>
              </a:rPr>
              <a:t>CombinedChemistry</a:t>
            </a:r>
            <a:endParaRPr lang="en-GB" sz="1400" b="1" dirty="0">
              <a:solidFill>
                <a:schemeClr val="tx1"/>
              </a:solidFill>
            </a:endParaRPr>
          </a:p>
        </p:txBody>
      </p:sp>
      <p:sp>
        <p:nvSpPr>
          <p:cNvPr id="31" name="Rectangle 30"/>
          <p:cNvSpPr/>
          <p:nvPr/>
        </p:nvSpPr>
        <p:spPr>
          <a:xfrm>
            <a:off x="7020272" y="3386316"/>
            <a:ext cx="2016224" cy="1338828"/>
          </a:xfrm>
          <a:prstGeom prst="rect">
            <a:avLst/>
          </a:prstGeom>
          <a:solidFill>
            <a:srgbClr val="FFC000"/>
          </a:solidFill>
        </p:spPr>
        <p:txBody>
          <a:bodyPr wrap="square">
            <a:spAutoFit/>
          </a:bodyPr>
          <a:lstStyle/>
          <a:p>
            <a:r>
              <a:rPr lang="en-GB" sz="900" dirty="0"/>
              <a:t>4.10.1.1 Using the Earth's resources and sustainable development</a:t>
            </a:r>
          </a:p>
          <a:p>
            <a:r>
              <a:rPr lang="en-GB" sz="900" dirty="0"/>
              <a:t>4.10.1.2 Potable water</a:t>
            </a:r>
          </a:p>
          <a:p>
            <a:r>
              <a:rPr lang="en-GB" sz="900" dirty="0"/>
              <a:t>4.10.1.3 </a:t>
            </a:r>
            <a:r>
              <a:rPr lang="en-GB" sz="900" dirty="0" smtClean="0"/>
              <a:t>Waste </a:t>
            </a:r>
            <a:r>
              <a:rPr lang="en-GB" sz="900" dirty="0"/>
              <a:t>water treatment</a:t>
            </a:r>
          </a:p>
          <a:p>
            <a:r>
              <a:rPr lang="en-GB" sz="900" dirty="0"/>
              <a:t>4.10.1.4 Alternative methods of extracting metals (HT ONLY)</a:t>
            </a:r>
          </a:p>
          <a:p>
            <a:r>
              <a:rPr lang="en-GB" sz="900" dirty="0"/>
              <a:t>4.10.2.1 Life cycle assessment</a:t>
            </a:r>
          </a:p>
          <a:p>
            <a:r>
              <a:rPr lang="en-GB" sz="900" dirty="0"/>
              <a:t>4.10.2.2 Ways of reducing the use of resources</a:t>
            </a:r>
          </a:p>
        </p:txBody>
      </p:sp>
      <p:sp>
        <p:nvSpPr>
          <p:cNvPr id="29" name="Title 1"/>
          <p:cNvSpPr txBox="1">
            <a:spLocks/>
          </p:cNvSpPr>
          <p:nvPr/>
        </p:nvSpPr>
        <p:spPr>
          <a:xfrm>
            <a:off x="2231741" y="6348953"/>
            <a:ext cx="6156684" cy="392415"/>
          </a:xfrm>
          <a:prstGeom prst="rect">
            <a:avLst/>
          </a:prstGeom>
          <a:solidFill>
            <a:srgbClr val="00B05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t>CONTENT YOU SHOULD KNOW AS MIMIMUM:</a:t>
            </a:r>
            <a:endParaRPr lang="en-GB" sz="2400" dirty="0"/>
          </a:p>
        </p:txBody>
      </p:sp>
      <p:sp>
        <p:nvSpPr>
          <p:cNvPr id="32" name="Title 1"/>
          <p:cNvSpPr txBox="1">
            <a:spLocks/>
          </p:cNvSpPr>
          <p:nvPr/>
        </p:nvSpPr>
        <p:spPr>
          <a:xfrm>
            <a:off x="6844021" y="5312002"/>
            <a:ext cx="2221842" cy="566936"/>
          </a:xfrm>
          <a:prstGeom prst="rect">
            <a:avLst/>
          </a:prstGeom>
          <a:solidFill>
            <a:srgbClr val="0070C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t>DETAILED</a:t>
            </a:r>
            <a:endParaRPr lang="en-GB" sz="3200" dirty="0"/>
          </a:p>
        </p:txBody>
      </p:sp>
      <p:sp>
        <p:nvSpPr>
          <p:cNvPr id="33" name="Title 1"/>
          <p:cNvSpPr txBox="1">
            <a:spLocks/>
          </p:cNvSpPr>
          <p:nvPr/>
        </p:nvSpPr>
        <p:spPr>
          <a:xfrm>
            <a:off x="8604448" y="-17264"/>
            <a:ext cx="539552" cy="421928"/>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400" b="1" dirty="0" smtClean="0"/>
              <a:t>10</a:t>
            </a:r>
            <a:endParaRPr lang="en-GB" sz="2400" dirty="0"/>
          </a:p>
        </p:txBody>
      </p:sp>
    </p:spTree>
    <p:extLst>
      <p:ext uri="{BB962C8B-B14F-4D97-AF65-F5344CB8AC3E}">
        <p14:creationId xmlns:p14="http://schemas.microsoft.com/office/powerpoint/2010/main" val="3060431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4536703"/>
            <a:ext cx="8928992" cy="692497"/>
          </a:xfrm>
          <a:prstGeom prst="rect">
            <a:avLst/>
          </a:prstGeom>
          <a:ln w="25400">
            <a:solidFill>
              <a:schemeClr val="tx1"/>
            </a:solidFill>
          </a:ln>
        </p:spPr>
        <p:txBody>
          <a:bodyPr wrap="square">
            <a:spAutoFit/>
          </a:bodyPr>
          <a:lstStyle/>
          <a:p>
            <a:r>
              <a:rPr lang="en-GB" sz="1300" dirty="0" smtClean="0"/>
              <a:t>Pre-reading: </a:t>
            </a:r>
            <a:endParaRPr lang="en-GB" sz="1300" dirty="0"/>
          </a:p>
          <a:p>
            <a:pPr lvl="0"/>
            <a:r>
              <a:rPr lang="en-GB" sz="1300" dirty="0"/>
              <a:t>‘Head Start to A-Level Chemistry’- GCP</a:t>
            </a:r>
          </a:p>
          <a:p>
            <a:pPr lvl="0"/>
            <a:r>
              <a:rPr lang="en-GB" sz="1300" dirty="0"/>
              <a:t>‘Essential Maths Skills for A-Level Chemistry’- </a:t>
            </a:r>
            <a:r>
              <a:rPr lang="en-GB" sz="1300" dirty="0" smtClean="0"/>
              <a:t>GCP</a:t>
            </a:r>
            <a:endParaRPr lang="en-GB" sz="1300" dirty="0"/>
          </a:p>
        </p:txBody>
      </p:sp>
      <p:sp>
        <p:nvSpPr>
          <p:cNvPr id="2" name="Rectangle 1"/>
          <p:cNvSpPr/>
          <p:nvPr/>
        </p:nvSpPr>
        <p:spPr>
          <a:xfrm>
            <a:off x="107504" y="5320660"/>
            <a:ext cx="8928992" cy="1492716"/>
          </a:xfrm>
          <a:prstGeom prst="rect">
            <a:avLst/>
          </a:prstGeom>
          <a:ln w="25400">
            <a:solidFill>
              <a:schemeClr val="tx1"/>
            </a:solidFill>
          </a:ln>
        </p:spPr>
        <p:txBody>
          <a:bodyPr wrap="square">
            <a:spAutoFit/>
          </a:bodyPr>
          <a:lstStyle/>
          <a:p>
            <a:r>
              <a:rPr lang="en-GB" sz="1300" u="sng" dirty="0"/>
              <a:t>List of good A-Level Chemistry websites:</a:t>
            </a:r>
            <a:r>
              <a:rPr lang="en-GB" sz="1300" dirty="0"/>
              <a:t> (with the caveat that I cannot check every web page that appears on these websites)</a:t>
            </a:r>
          </a:p>
          <a:p>
            <a:r>
              <a:rPr lang="en-GB" sz="1300" dirty="0"/>
              <a:t> </a:t>
            </a:r>
            <a:r>
              <a:rPr lang="en-GB" sz="1300" u="sng" dirty="0" smtClean="0">
                <a:hlinkClick r:id="rId2"/>
              </a:rPr>
              <a:t>http</a:t>
            </a:r>
            <a:r>
              <a:rPr lang="en-GB" sz="1300" u="sng" dirty="0">
                <a:hlinkClick r:id="rId2"/>
              </a:rPr>
              <a:t>://www.chemguide.co.uk</a:t>
            </a:r>
            <a:endParaRPr lang="en-GB" sz="1300" dirty="0"/>
          </a:p>
          <a:p>
            <a:r>
              <a:rPr lang="en-GB" sz="1300" u="sng" dirty="0">
                <a:hlinkClick r:id="rId3"/>
              </a:rPr>
              <a:t>http://www.s-cool.co.uk/a-level/chemistry</a:t>
            </a:r>
            <a:endParaRPr lang="en-GB" sz="1300" dirty="0"/>
          </a:p>
          <a:p>
            <a:r>
              <a:rPr lang="en-GB" sz="1300" u="sng" dirty="0">
                <a:hlinkClick r:id="rId4"/>
              </a:rPr>
              <a:t>http://www.a-levelchemistry.co.uk</a:t>
            </a:r>
            <a:endParaRPr lang="en-GB" sz="1300" dirty="0"/>
          </a:p>
          <a:p>
            <a:r>
              <a:rPr lang="en-GB" sz="1300" u="sng" dirty="0">
                <a:hlinkClick r:id="rId5"/>
              </a:rPr>
              <a:t>http://www.physicsandmathstutor.com/chemistry-revision/a-level-aqa/</a:t>
            </a:r>
            <a:endParaRPr lang="en-GB" sz="1300" dirty="0"/>
          </a:p>
          <a:p>
            <a:r>
              <a:rPr lang="en-GB" sz="1300" u="sng" dirty="0">
                <a:hlinkClick r:id="rId6"/>
              </a:rPr>
              <a:t>http://www.rsc.org/learn-chemistry/wiki/A-Level_Chemistry_Revision</a:t>
            </a:r>
            <a:endParaRPr lang="en-GB" sz="1300" dirty="0"/>
          </a:p>
          <a:p>
            <a:r>
              <a:rPr lang="en-GB" sz="1300" u="sng" dirty="0">
                <a:hlinkClick r:id="rId7"/>
              </a:rPr>
              <a:t>http://</a:t>
            </a:r>
            <a:r>
              <a:rPr lang="en-GB" sz="1300" u="sng" dirty="0" smtClean="0">
                <a:hlinkClick r:id="rId7"/>
              </a:rPr>
              <a:t>www.docbrown.info/page13/page13.htm</a:t>
            </a:r>
            <a:endParaRPr lang="en-GB" sz="1300" dirty="0"/>
          </a:p>
        </p:txBody>
      </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50" y="42317"/>
            <a:ext cx="63055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5495" y="1628800"/>
            <a:ext cx="4032449" cy="566936"/>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smtClean="0"/>
              <a:t>SUMMER PREP WORK:</a:t>
            </a:r>
            <a:endParaRPr lang="en-GB" sz="3200" dirty="0"/>
          </a:p>
        </p:txBody>
      </p:sp>
      <p:sp>
        <p:nvSpPr>
          <p:cNvPr id="7" name="Rectangle 6"/>
          <p:cNvSpPr/>
          <p:nvPr/>
        </p:nvSpPr>
        <p:spPr>
          <a:xfrm>
            <a:off x="107504" y="2348880"/>
            <a:ext cx="8928992" cy="2123658"/>
          </a:xfrm>
          <a:prstGeom prst="rect">
            <a:avLst/>
          </a:prstGeom>
          <a:ln w="25400">
            <a:solidFill>
              <a:schemeClr val="tx1"/>
            </a:solidFill>
          </a:ln>
        </p:spPr>
        <p:txBody>
          <a:bodyPr wrap="square">
            <a:spAutoFit/>
          </a:bodyPr>
          <a:lstStyle/>
          <a:p>
            <a:r>
              <a:rPr lang="en-GB" sz="2200" dirty="0" smtClean="0"/>
              <a:t>The most important thing you can do to prepare over summer is to know GCSE Chemistry like the back of your hand. You cannot build a tower block on shaky foundations. If you were a ‘triple’ student then revise all Chemistry you were ever taught at SWA. If you were a ‘combined’ student then I would strongly advise you to learn the ‘triple’ content on top of revise the ‘combined’ content.</a:t>
            </a:r>
            <a:endParaRPr lang="en-GB" sz="2200" dirty="0"/>
          </a:p>
        </p:txBody>
      </p:sp>
      <p:sp>
        <p:nvSpPr>
          <p:cNvPr id="9" name="Title 1"/>
          <p:cNvSpPr txBox="1">
            <a:spLocks/>
          </p:cNvSpPr>
          <p:nvPr/>
        </p:nvSpPr>
        <p:spPr>
          <a:xfrm>
            <a:off x="8604448" y="-17264"/>
            <a:ext cx="539552" cy="421928"/>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400" b="1" dirty="0" smtClean="0"/>
              <a:t>11</a:t>
            </a:r>
            <a:endParaRPr lang="en-GB" sz="2400" dirty="0"/>
          </a:p>
        </p:txBody>
      </p:sp>
    </p:spTree>
    <p:extLst>
      <p:ext uri="{BB962C8B-B14F-4D97-AF65-F5344CB8AC3E}">
        <p14:creationId xmlns:p14="http://schemas.microsoft.com/office/powerpoint/2010/main" val="1838424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0" y="42317"/>
            <a:ext cx="63055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44823"/>
            <a:ext cx="3456384" cy="3222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5496" y="1709936"/>
            <a:ext cx="2952328" cy="566936"/>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smtClean="0"/>
              <a:t>SUITABILITY:</a:t>
            </a:r>
            <a:endParaRPr lang="en-GB" sz="3200" dirty="0"/>
          </a:p>
        </p:txBody>
      </p:sp>
      <p:sp>
        <p:nvSpPr>
          <p:cNvPr id="2" name="Rectangle 1"/>
          <p:cNvSpPr/>
          <p:nvPr/>
        </p:nvSpPr>
        <p:spPr>
          <a:xfrm>
            <a:off x="4005312" y="1816854"/>
            <a:ext cx="5031184" cy="3046988"/>
          </a:xfrm>
          <a:prstGeom prst="rect">
            <a:avLst/>
          </a:prstGeom>
        </p:spPr>
        <p:txBody>
          <a:bodyPr wrap="square">
            <a:spAutoFit/>
          </a:bodyPr>
          <a:lstStyle/>
          <a:p>
            <a:r>
              <a:rPr lang="en-GB" sz="1600" b="1" dirty="0"/>
              <a:t>In all </a:t>
            </a:r>
            <a:r>
              <a:rPr lang="en-GB" sz="1600" b="1" dirty="0" smtClean="0"/>
              <a:t>topics</a:t>
            </a:r>
            <a:r>
              <a:rPr lang="en-GB" sz="1600" b="1" dirty="0"/>
              <a:t>, you will need to learn facts and build a body of knowledge but also to understand and apply the ideas. Many topics include calculations and so you should feel comfortable rearranging equations and using numbers. </a:t>
            </a:r>
            <a:endParaRPr lang="en-GB" sz="1600" b="1" dirty="0" smtClean="0"/>
          </a:p>
          <a:p>
            <a:endParaRPr lang="en-GB" sz="1600" b="1" dirty="0"/>
          </a:p>
          <a:p>
            <a:r>
              <a:rPr lang="en-GB" sz="1600" b="1" dirty="0" smtClean="0"/>
              <a:t>Importantly</a:t>
            </a:r>
            <a:r>
              <a:rPr lang="en-GB" sz="1600" b="1" dirty="0"/>
              <a:t>, chemistry is a hands-on science and you will carry out experiments on a regular basis. This is to consolidate your theory work, but also provide you with the opportunity to use new apparatus and build your skills and confidence to complete safe and accurate practical work.</a:t>
            </a:r>
          </a:p>
          <a:p>
            <a:endParaRPr lang="en-GB" sz="1600" b="1" dirty="0"/>
          </a:p>
        </p:txBody>
      </p:sp>
      <p:sp>
        <p:nvSpPr>
          <p:cNvPr id="6" name="Title 1"/>
          <p:cNvSpPr txBox="1">
            <a:spLocks/>
          </p:cNvSpPr>
          <p:nvPr/>
        </p:nvSpPr>
        <p:spPr>
          <a:xfrm>
            <a:off x="8737476" y="-17264"/>
            <a:ext cx="406524" cy="421928"/>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400" b="1" dirty="0" smtClean="0"/>
              <a:t>2</a:t>
            </a:r>
            <a:endParaRPr lang="en-GB" sz="2400" b="1" dirty="0"/>
          </a:p>
        </p:txBody>
      </p:sp>
    </p:spTree>
    <p:extLst>
      <p:ext uri="{BB962C8B-B14F-4D97-AF65-F5344CB8AC3E}">
        <p14:creationId xmlns:p14="http://schemas.microsoft.com/office/powerpoint/2010/main" val="3102835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blogs.scientificamerican.com/the-curious-wavefunction/files/2013/09/ChemCent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700807"/>
            <a:ext cx="3672408" cy="365771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0" y="2348880"/>
            <a:ext cx="5436096" cy="338437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500" b="1" dirty="0" smtClean="0"/>
              <a:t>Chemistry </a:t>
            </a:r>
            <a:r>
              <a:rPr lang="en-GB" sz="1500" b="1" dirty="0"/>
              <a:t>A level is a highly respected A level, with its broad variety of tested skills, and it is a good choice for many degrees and careers. Chemistry has been described as the ‘central science’ and is often combined with either physics or biology. It is </a:t>
            </a:r>
            <a:r>
              <a:rPr lang="en-GB" sz="1500" b="1" dirty="0" smtClean="0"/>
              <a:t>usually a </a:t>
            </a:r>
            <a:r>
              <a:rPr lang="en-GB" sz="1500" b="1" dirty="0"/>
              <a:t>compulsory choice for anyone wishing to pursue medicine, dentistry and veterinary science, as well as chemistry-based </a:t>
            </a:r>
            <a:r>
              <a:rPr lang="en-GB" sz="1500" b="1" dirty="0" smtClean="0"/>
              <a:t>degrees such </a:t>
            </a:r>
            <a:r>
              <a:rPr lang="en-GB" sz="1500" b="1" dirty="0"/>
              <a:t>as pharmacy, </a:t>
            </a:r>
            <a:r>
              <a:rPr lang="en-GB" sz="1500" b="1" dirty="0" smtClean="0"/>
              <a:t>pharmacology </a:t>
            </a:r>
            <a:r>
              <a:rPr lang="en-GB" sz="1500" b="1" dirty="0"/>
              <a:t>and biochemistry.</a:t>
            </a:r>
            <a:endParaRPr lang="en-GB" sz="1500" b="1" dirty="0" smtClean="0"/>
          </a:p>
          <a:p>
            <a:endParaRPr lang="en-GB" sz="1500" b="1" dirty="0"/>
          </a:p>
          <a:p>
            <a:r>
              <a:rPr lang="en-GB" sz="1500" b="1" dirty="0" smtClean="0"/>
              <a:t>It has both theoretical and practical aspects which keeps lessons interesting and varied. </a:t>
            </a:r>
          </a:p>
          <a:p>
            <a:endParaRPr lang="en-GB" sz="1500" b="1" dirty="0"/>
          </a:p>
          <a:p>
            <a:r>
              <a:rPr lang="en-GB" sz="1500" b="1" dirty="0" smtClean="0"/>
              <a:t>It is taught by very experienced members of staff- Mr Hardy (bad cop) &amp; Dr Haigh (good cop). </a:t>
            </a:r>
            <a:endParaRPr lang="en-GB" sz="1500" b="1"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0" y="42317"/>
            <a:ext cx="63055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35496" y="1709936"/>
            <a:ext cx="3816424" cy="566936"/>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smtClean="0"/>
              <a:t>WHY CHOOSE IT?</a:t>
            </a:r>
            <a:endParaRPr lang="en-GB" sz="3200" b="1" dirty="0"/>
          </a:p>
        </p:txBody>
      </p:sp>
      <p:sp>
        <p:nvSpPr>
          <p:cNvPr id="7" name="Content Placeholder 2"/>
          <p:cNvSpPr txBox="1">
            <a:spLocks/>
          </p:cNvSpPr>
          <p:nvPr/>
        </p:nvSpPr>
        <p:spPr>
          <a:xfrm>
            <a:off x="0" y="6078604"/>
            <a:ext cx="9252520" cy="9507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500" b="1" dirty="0" smtClean="0"/>
              <a:t>It enables </a:t>
            </a:r>
            <a:r>
              <a:rPr lang="en-GB" sz="1500" b="1" dirty="0"/>
              <a:t>you to develop crucial employability skills including researching, problem solving and analysing. Chemistry often requires teamwork and communication skills too, which is great for project management</a:t>
            </a:r>
            <a:r>
              <a:rPr lang="en-GB" sz="1500" b="1" dirty="0" smtClean="0"/>
              <a:t>.</a:t>
            </a:r>
            <a:endParaRPr lang="en-GB" sz="1500" b="1" dirty="0" smtClean="0"/>
          </a:p>
        </p:txBody>
      </p:sp>
      <p:sp>
        <p:nvSpPr>
          <p:cNvPr id="8" name="Title 1"/>
          <p:cNvSpPr txBox="1">
            <a:spLocks/>
          </p:cNvSpPr>
          <p:nvPr/>
        </p:nvSpPr>
        <p:spPr>
          <a:xfrm>
            <a:off x="8737476" y="-17264"/>
            <a:ext cx="406524" cy="421928"/>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400" b="1" dirty="0"/>
              <a:t>3</a:t>
            </a:r>
            <a:endParaRPr lang="en-GB" sz="2400" dirty="0"/>
          </a:p>
        </p:txBody>
      </p:sp>
    </p:spTree>
    <p:extLst>
      <p:ext uri="{BB962C8B-B14F-4D97-AF65-F5344CB8AC3E}">
        <p14:creationId xmlns:p14="http://schemas.microsoft.com/office/powerpoint/2010/main" val="477616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0" y="42317"/>
            <a:ext cx="63055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0" y="2276872"/>
            <a:ext cx="7092280" cy="4581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GB" sz="1800" b="1" dirty="0" smtClean="0"/>
              <a:t>ATTENDANCE- needs to be extremely high otherwise you won’t do </a:t>
            </a:r>
            <a:r>
              <a:rPr lang="en-GB" sz="1800" b="1" dirty="0"/>
              <a:t>well. A</a:t>
            </a:r>
            <a:r>
              <a:rPr lang="en-GB" sz="1800" b="1" dirty="0" smtClean="0"/>
              <a:t> level chemistry is tough and every </a:t>
            </a:r>
            <a:r>
              <a:rPr lang="en-GB" sz="1800" b="1" dirty="0"/>
              <a:t>year we have students who find the transition </a:t>
            </a:r>
            <a:r>
              <a:rPr lang="en-GB" sz="1800" b="1" dirty="0" smtClean="0"/>
              <a:t>difficult. What </a:t>
            </a:r>
            <a:r>
              <a:rPr lang="en-GB" sz="1800" b="1" dirty="0"/>
              <a:t>ever the topic, activity, or task you are set you will have to give your FULL </a:t>
            </a:r>
            <a:r>
              <a:rPr lang="en-GB" sz="1800" b="1" dirty="0" smtClean="0"/>
              <a:t>commitment.</a:t>
            </a:r>
          </a:p>
          <a:p>
            <a:pPr marL="342900" indent="-342900" algn="l">
              <a:buFont typeface="Arial" panose="020B0604020202020204" pitchFamily="34" charset="0"/>
              <a:buChar char="•"/>
            </a:pPr>
            <a:endParaRPr lang="en-GB" sz="1800" b="1" dirty="0" smtClean="0"/>
          </a:p>
          <a:p>
            <a:pPr marL="342900" indent="-342900" algn="l">
              <a:buFont typeface="Arial" panose="020B0604020202020204" pitchFamily="34" charset="0"/>
              <a:buChar char="•"/>
            </a:pPr>
            <a:r>
              <a:rPr lang="en-GB" sz="1800" b="1" dirty="0" smtClean="0"/>
              <a:t>DEADLINES- always must be met.</a:t>
            </a:r>
          </a:p>
          <a:p>
            <a:pPr marL="342900" indent="-342900" algn="l">
              <a:buFont typeface="Arial" panose="020B0604020202020204" pitchFamily="34" charset="0"/>
              <a:buChar char="•"/>
            </a:pPr>
            <a:endParaRPr lang="en-GB" sz="1800" b="1" dirty="0" smtClean="0"/>
          </a:p>
          <a:p>
            <a:pPr marL="342900" indent="-342900" algn="l">
              <a:buFont typeface="Arial" panose="020B0604020202020204" pitchFamily="34" charset="0"/>
              <a:buChar char="•"/>
            </a:pPr>
            <a:r>
              <a:rPr lang="en-GB" sz="1800" b="1" dirty="0"/>
              <a:t>RECORD KEEPING- </a:t>
            </a:r>
            <a:r>
              <a:rPr lang="en-GB" sz="1800" b="1" dirty="0" smtClean="0"/>
              <a:t>you need </a:t>
            </a:r>
            <a:r>
              <a:rPr lang="en-GB" sz="1800" b="1" dirty="0"/>
              <a:t>to keep your study </a:t>
            </a:r>
            <a:r>
              <a:rPr lang="en-GB" sz="1800" b="1" dirty="0" smtClean="0"/>
              <a:t>notes/work </a:t>
            </a:r>
            <a:r>
              <a:rPr lang="en-GB" sz="1800" b="1" dirty="0"/>
              <a:t>in </a:t>
            </a:r>
            <a:r>
              <a:rPr lang="en-GB" sz="1800" b="1" dirty="0" smtClean="0"/>
              <a:t>an </a:t>
            </a:r>
            <a:r>
              <a:rPr lang="en-GB" sz="1800" b="1" dirty="0"/>
              <a:t>organised</a:t>
            </a:r>
            <a:r>
              <a:rPr lang="en-GB" sz="1800" b="1" dirty="0" smtClean="0"/>
              <a:t> folder</a:t>
            </a:r>
            <a:r>
              <a:rPr lang="en-GB" sz="1800" b="1" dirty="0"/>
              <a:t>. You will also need to buy </a:t>
            </a:r>
            <a:r>
              <a:rPr lang="en-GB" sz="1800" b="1" dirty="0" smtClean="0"/>
              <a:t>an A4 </a:t>
            </a:r>
            <a:r>
              <a:rPr lang="en-GB" sz="1800" b="1" dirty="0"/>
              <a:t>hardback lab </a:t>
            </a:r>
            <a:r>
              <a:rPr lang="en-GB" sz="1800" b="1" dirty="0" smtClean="0"/>
              <a:t>book to </a:t>
            </a:r>
            <a:r>
              <a:rPr lang="en-GB" sz="1800" b="1" dirty="0"/>
              <a:t>write </a:t>
            </a:r>
            <a:r>
              <a:rPr lang="en-GB" sz="1800" b="1" dirty="0" smtClean="0"/>
              <a:t>up your </a:t>
            </a:r>
            <a:r>
              <a:rPr lang="en-GB" sz="1800" b="1" dirty="0"/>
              <a:t>experiments in</a:t>
            </a:r>
            <a:r>
              <a:rPr lang="en-GB" sz="1800" b="1" dirty="0" smtClean="0"/>
              <a:t>. You will have a </a:t>
            </a:r>
            <a:r>
              <a:rPr lang="en-GB" sz="1800" b="1" dirty="0"/>
              <a:t>minimum of 12 experiments over the two years</a:t>
            </a:r>
            <a:r>
              <a:rPr lang="en-GB" sz="1800" b="1" dirty="0" smtClean="0"/>
              <a:t>. If </a:t>
            </a:r>
            <a:r>
              <a:rPr lang="en-GB" sz="1800" b="1" dirty="0"/>
              <a:t>your lab book is assessed as up to standard you will also be accredited with the experimental award on your final certificate</a:t>
            </a:r>
            <a:r>
              <a:rPr lang="en-GB" sz="1800" b="1" dirty="0" smtClean="0"/>
              <a:t>.</a:t>
            </a:r>
          </a:p>
          <a:p>
            <a:pPr marL="342900" indent="-342900" algn="l">
              <a:buFont typeface="Arial" panose="020B0604020202020204" pitchFamily="34" charset="0"/>
              <a:buChar char="•"/>
            </a:pPr>
            <a:endParaRPr lang="en-GB" sz="1800" b="1" dirty="0" smtClean="0"/>
          </a:p>
          <a:p>
            <a:pPr marL="342900" indent="-342900" algn="l">
              <a:buFont typeface="Arial" panose="020B0604020202020204" pitchFamily="34" charset="0"/>
              <a:buChar char="•"/>
            </a:pPr>
            <a:r>
              <a:rPr lang="en-GB" sz="1800" b="1" dirty="0"/>
              <a:t>TEXTBOOKS- </a:t>
            </a:r>
            <a:r>
              <a:rPr lang="en-GB" sz="1800" b="1" dirty="0" smtClean="0"/>
              <a:t>we </a:t>
            </a:r>
            <a:r>
              <a:rPr lang="en-GB" sz="1800" b="1" dirty="0"/>
              <a:t>strongly advise you to purchase the recommended book(s</a:t>
            </a:r>
            <a:r>
              <a:rPr lang="en-GB" sz="1800" b="1" dirty="0" smtClean="0"/>
              <a:t>).</a:t>
            </a:r>
            <a:endParaRPr lang="en-GB" sz="2800" dirty="0"/>
          </a:p>
        </p:txBody>
      </p:sp>
      <p:sp>
        <p:nvSpPr>
          <p:cNvPr id="7" name="Title 1"/>
          <p:cNvSpPr txBox="1">
            <a:spLocks/>
          </p:cNvSpPr>
          <p:nvPr/>
        </p:nvSpPr>
        <p:spPr>
          <a:xfrm>
            <a:off x="35496" y="1709936"/>
            <a:ext cx="2952328" cy="566936"/>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smtClean="0"/>
              <a:t>EXPECTATIONS:</a:t>
            </a:r>
            <a:endParaRPr lang="en-GB" sz="32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4444359"/>
            <a:ext cx="1296144" cy="1576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876256" y="6028546"/>
            <a:ext cx="2213992" cy="784830"/>
          </a:xfrm>
          <a:prstGeom prst="rect">
            <a:avLst/>
          </a:prstGeom>
        </p:spPr>
        <p:txBody>
          <a:bodyPr wrap="square">
            <a:spAutoFit/>
          </a:bodyPr>
          <a:lstStyle/>
          <a:p>
            <a:r>
              <a:rPr lang="en-GB" sz="900" dirty="0" smtClean="0">
                <a:hlinkClick r:id="rId4"/>
              </a:rPr>
              <a:t>https://www.amazon.co.uk/New--Level-Chemistry-AQA-Student/dp/1782943218/ref=sr_1_3?s=books&amp;ie=UTF8&amp;qid=1467284369&amp;sr=1-3&amp;keywords=aqa+chemistry+as+year+1</a:t>
            </a:r>
            <a:endParaRPr lang="en-GB" sz="900" dirty="0"/>
          </a:p>
        </p:txBody>
      </p:sp>
      <p:sp>
        <p:nvSpPr>
          <p:cNvPr id="10" name="Title 1"/>
          <p:cNvSpPr txBox="1">
            <a:spLocks/>
          </p:cNvSpPr>
          <p:nvPr/>
        </p:nvSpPr>
        <p:spPr>
          <a:xfrm>
            <a:off x="8737476" y="-17264"/>
            <a:ext cx="406524" cy="421928"/>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400" b="1" dirty="0"/>
              <a:t>4</a:t>
            </a:r>
            <a:endParaRPr lang="en-GB" sz="2400" dirty="0"/>
          </a:p>
        </p:txBody>
      </p:sp>
    </p:spTree>
    <p:extLst>
      <p:ext uri="{BB962C8B-B14F-4D97-AF65-F5344CB8AC3E}">
        <p14:creationId xmlns:p14="http://schemas.microsoft.com/office/powerpoint/2010/main" val="3416447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492896"/>
            <a:ext cx="6383491"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0" y="42317"/>
            <a:ext cx="63055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35496" y="1709936"/>
            <a:ext cx="2808312" cy="566936"/>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smtClean="0"/>
              <a:t>SPECIFICATION:</a:t>
            </a:r>
            <a:endParaRPr lang="en-GB" sz="3200" dirty="0"/>
          </a:p>
        </p:txBody>
      </p:sp>
      <p:sp>
        <p:nvSpPr>
          <p:cNvPr id="3" name="Rectangle 2"/>
          <p:cNvSpPr/>
          <p:nvPr/>
        </p:nvSpPr>
        <p:spPr>
          <a:xfrm>
            <a:off x="3059832" y="1709936"/>
            <a:ext cx="4572000" cy="646331"/>
          </a:xfrm>
          <a:prstGeom prst="rect">
            <a:avLst/>
          </a:prstGeom>
        </p:spPr>
        <p:txBody>
          <a:bodyPr>
            <a:spAutoFit/>
          </a:bodyPr>
          <a:lstStyle/>
          <a:p>
            <a:r>
              <a:rPr lang="en-GB" dirty="0">
                <a:hlinkClick r:id="rId4"/>
              </a:rPr>
              <a:t>https://filestore.aqa.org.uk/resources/chemistry/specifications/AQA-7404-7405-SP-2015.PDF</a:t>
            </a:r>
            <a:endParaRPr lang="en-GB" dirty="0"/>
          </a:p>
        </p:txBody>
      </p:sp>
      <p:sp>
        <p:nvSpPr>
          <p:cNvPr id="10" name="Title 1"/>
          <p:cNvSpPr txBox="1">
            <a:spLocks/>
          </p:cNvSpPr>
          <p:nvPr/>
        </p:nvSpPr>
        <p:spPr>
          <a:xfrm>
            <a:off x="8737476" y="-17264"/>
            <a:ext cx="406524" cy="421928"/>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400" b="1" dirty="0"/>
              <a:t>5</a:t>
            </a:r>
            <a:endParaRPr lang="en-GB" sz="2400" dirty="0"/>
          </a:p>
        </p:txBody>
      </p:sp>
    </p:spTree>
    <p:extLst>
      <p:ext uri="{BB962C8B-B14F-4D97-AF65-F5344CB8AC3E}">
        <p14:creationId xmlns:p14="http://schemas.microsoft.com/office/powerpoint/2010/main" val="2757927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204864"/>
            <a:ext cx="4308049" cy="300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386" y="5229200"/>
            <a:ext cx="4056686" cy="1619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1930" y="1628800"/>
            <a:ext cx="2597397" cy="161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284984"/>
            <a:ext cx="3826274" cy="228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50" y="42317"/>
            <a:ext cx="63055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35496" y="1628800"/>
            <a:ext cx="2016224" cy="566936"/>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t>CONTENT</a:t>
            </a:r>
            <a:r>
              <a:rPr lang="en-GB" sz="3200" b="1" dirty="0" smtClean="0"/>
              <a:t>:</a:t>
            </a:r>
            <a:endParaRPr lang="en-GB" sz="3200" dirty="0"/>
          </a:p>
        </p:txBody>
      </p:sp>
      <p:sp>
        <p:nvSpPr>
          <p:cNvPr id="10" name="Content Placeholder 2"/>
          <p:cNvSpPr txBox="1">
            <a:spLocks/>
          </p:cNvSpPr>
          <p:nvPr/>
        </p:nvSpPr>
        <p:spPr>
          <a:xfrm>
            <a:off x="2627784" y="1709936"/>
            <a:ext cx="2448272" cy="1359024"/>
          </a:xfrm>
          <a:prstGeom prst="rect">
            <a:avLst/>
          </a:prstGeom>
          <a:solidFill>
            <a:schemeClr val="accent6">
              <a:lumMod val="60000"/>
              <a:lumOff val="4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smtClean="0"/>
              <a:t>3 main topics: </a:t>
            </a:r>
          </a:p>
          <a:p>
            <a:pPr marL="228600" indent="-228600">
              <a:buFont typeface="+mj-lt"/>
              <a:buAutoNum type="arabicPeriod"/>
            </a:pPr>
            <a:r>
              <a:rPr lang="en-GB" sz="1600" b="1" dirty="0" smtClean="0"/>
              <a:t>Physical Chemistry</a:t>
            </a:r>
          </a:p>
          <a:p>
            <a:pPr marL="228600" indent="-228600">
              <a:buFont typeface="+mj-lt"/>
              <a:buAutoNum type="arabicPeriod"/>
            </a:pPr>
            <a:r>
              <a:rPr lang="en-GB" sz="1600" b="1" dirty="0" smtClean="0"/>
              <a:t>Inorganic Chemistry</a:t>
            </a:r>
          </a:p>
          <a:p>
            <a:pPr marL="228600" indent="-228600">
              <a:buFont typeface="+mj-lt"/>
              <a:buAutoNum type="arabicPeriod"/>
            </a:pPr>
            <a:r>
              <a:rPr lang="en-GB" sz="1600" b="1" dirty="0"/>
              <a:t>O</a:t>
            </a:r>
            <a:r>
              <a:rPr lang="en-GB" sz="1600" b="1" dirty="0" smtClean="0"/>
              <a:t>rganic </a:t>
            </a:r>
            <a:r>
              <a:rPr lang="en-GB" sz="1600" b="1" dirty="0"/>
              <a:t>Chemistry</a:t>
            </a:r>
          </a:p>
          <a:p>
            <a:pPr marL="0" indent="0">
              <a:buNone/>
            </a:pPr>
            <a:endParaRPr lang="en-GB" sz="1600" b="1" dirty="0" smtClean="0"/>
          </a:p>
        </p:txBody>
      </p:sp>
      <p:sp>
        <p:nvSpPr>
          <p:cNvPr id="11" name="Title 1"/>
          <p:cNvSpPr txBox="1">
            <a:spLocks/>
          </p:cNvSpPr>
          <p:nvPr/>
        </p:nvSpPr>
        <p:spPr>
          <a:xfrm>
            <a:off x="8737476" y="-17264"/>
            <a:ext cx="406524" cy="421928"/>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400" b="1" dirty="0"/>
              <a:t>6</a:t>
            </a:r>
            <a:endParaRPr lang="en-GB" sz="2400" dirty="0"/>
          </a:p>
        </p:txBody>
      </p:sp>
    </p:spTree>
    <p:extLst>
      <p:ext uri="{BB962C8B-B14F-4D97-AF65-F5344CB8AC3E}">
        <p14:creationId xmlns:p14="http://schemas.microsoft.com/office/powerpoint/2010/main" val="480730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89120"/>
            <a:ext cx="8377632" cy="505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0" y="42317"/>
            <a:ext cx="63055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763688" y="1709936"/>
            <a:ext cx="1728192" cy="566936"/>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smtClean="0"/>
              <a:t>EXAMS:</a:t>
            </a:r>
            <a:endParaRPr lang="en-GB" sz="3200" dirty="0"/>
          </a:p>
        </p:txBody>
      </p:sp>
      <p:sp>
        <p:nvSpPr>
          <p:cNvPr id="7" name="Content Placeholder 2"/>
          <p:cNvSpPr txBox="1">
            <a:spLocks/>
          </p:cNvSpPr>
          <p:nvPr/>
        </p:nvSpPr>
        <p:spPr>
          <a:xfrm>
            <a:off x="3707904" y="1709936"/>
            <a:ext cx="5256584" cy="710952"/>
          </a:xfrm>
          <a:prstGeom prst="rect">
            <a:avLst/>
          </a:prstGeom>
          <a:solidFill>
            <a:schemeClr val="accent6">
              <a:lumMod val="60000"/>
              <a:lumOff val="4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smtClean="0"/>
              <a:t>Content that will be taught and internally examined in year 12 but will </a:t>
            </a:r>
            <a:r>
              <a:rPr lang="en-GB" sz="1800" b="1" u="sng" dirty="0" smtClean="0"/>
              <a:t>not</a:t>
            </a:r>
            <a:r>
              <a:rPr lang="en-GB" sz="1800" b="1" dirty="0" smtClean="0"/>
              <a:t> count to your overall grade.</a:t>
            </a:r>
            <a:endParaRPr lang="en-GB" sz="1800" b="1" dirty="0" smtClean="0"/>
          </a:p>
        </p:txBody>
      </p:sp>
      <p:sp>
        <p:nvSpPr>
          <p:cNvPr id="9" name="Title 1"/>
          <p:cNvSpPr txBox="1">
            <a:spLocks/>
          </p:cNvSpPr>
          <p:nvPr/>
        </p:nvSpPr>
        <p:spPr>
          <a:xfrm>
            <a:off x="251520" y="1628800"/>
            <a:ext cx="576064" cy="566936"/>
          </a:xfrm>
          <a:prstGeom prst="rect">
            <a:avLst/>
          </a:prstGeom>
          <a:solidFill>
            <a:schemeClr val="bg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a:p>
        </p:txBody>
      </p:sp>
      <p:sp>
        <p:nvSpPr>
          <p:cNvPr id="3" name="Donut 2"/>
          <p:cNvSpPr/>
          <p:nvPr/>
        </p:nvSpPr>
        <p:spPr>
          <a:xfrm>
            <a:off x="827584" y="1637928"/>
            <a:ext cx="792088" cy="557808"/>
          </a:xfrm>
          <a:prstGeom prst="donut">
            <a:avLst>
              <a:gd name="adj" fmla="val 1020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itle 1"/>
          <p:cNvSpPr txBox="1">
            <a:spLocks/>
          </p:cNvSpPr>
          <p:nvPr/>
        </p:nvSpPr>
        <p:spPr>
          <a:xfrm>
            <a:off x="8737476" y="-17264"/>
            <a:ext cx="406524" cy="421928"/>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400" b="1" dirty="0"/>
              <a:t>7</a:t>
            </a:r>
            <a:endParaRPr lang="en-GB" sz="2400" dirty="0"/>
          </a:p>
        </p:txBody>
      </p:sp>
    </p:spTree>
    <p:extLst>
      <p:ext uri="{BB962C8B-B14F-4D97-AF65-F5344CB8AC3E}">
        <p14:creationId xmlns:p14="http://schemas.microsoft.com/office/powerpoint/2010/main" val="2731191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728734"/>
            <a:ext cx="6264696" cy="5084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0" y="42317"/>
            <a:ext cx="63055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763688" y="1709936"/>
            <a:ext cx="1728192" cy="566936"/>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smtClean="0"/>
              <a:t>EXAMS:</a:t>
            </a:r>
            <a:endParaRPr lang="en-GB" sz="3200" dirty="0"/>
          </a:p>
        </p:txBody>
      </p:sp>
      <p:sp>
        <p:nvSpPr>
          <p:cNvPr id="8" name="Content Placeholder 2"/>
          <p:cNvSpPr txBox="1">
            <a:spLocks/>
          </p:cNvSpPr>
          <p:nvPr/>
        </p:nvSpPr>
        <p:spPr>
          <a:xfrm>
            <a:off x="3707904" y="1709936"/>
            <a:ext cx="5256584" cy="710952"/>
          </a:xfrm>
          <a:prstGeom prst="rect">
            <a:avLst/>
          </a:prstGeom>
          <a:solidFill>
            <a:schemeClr val="accent6">
              <a:lumMod val="60000"/>
              <a:lumOff val="4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smtClean="0"/>
              <a:t>Content that will be taught and externally examined in year 13 and </a:t>
            </a:r>
            <a:r>
              <a:rPr lang="en-GB" sz="1800" b="1" u="sng" dirty="0" smtClean="0"/>
              <a:t>will</a:t>
            </a:r>
            <a:r>
              <a:rPr lang="en-GB" sz="1800" b="1" dirty="0" smtClean="0"/>
              <a:t> count to your overall grade.</a:t>
            </a:r>
            <a:endParaRPr lang="en-GB" sz="1800" b="1" dirty="0" smtClean="0"/>
          </a:p>
        </p:txBody>
      </p:sp>
      <p:sp>
        <p:nvSpPr>
          <p:cNvPr id="9" name="Title 1"/>
          <p:cNvSpPr txBox="1">
            <a:spLocks/>
          </p:cNvSpPr>
          <p:nvPr/>
        </p:nvSpPr>
        <p:spPr>
          <a:xfrm>
            <a:off x="35496" y="1628800"/>
            <a:ext cx="576064" cy="566936"/>
          </a:xfrm>
          <a:prstGeom prst="rect">
            <a:avLst/>
          </a:prstGeom>
          <a:solidFill>
            <a:schemeClr val="bg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a:p>
        </p:txBody>
      </p:sp>
      <p:sp>
        <p:nvSpPr>
          <p:cNvPr id="10" name="Donut 9"/>
          <p:cNvSpPr/>
          <p:nvPr/>
        </p:nvSpPr>
        <p:spPr>
          <a:xfrm>
            <a:off x="467544" y="1637928"/>
            <a:ext cx="1080120" cy="557808"/>
          </a:xfrm>
          <a:prstGeom prst="donut">
            <a:avLst>
              <a:gd name="adj" fmla="val 1020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itle 1"/>
          <p:cNvSpPr txBox="1">
            <a:spLocks/>
          </p:cNvSpPr>
          <p:nvPr/>
        </p:nvSpPr>
        <p:spPr>
          <a:xfrm>
            <a:off x="8737476" y="-17264"/>
            <a:ext cx="406524" cy="421928"/>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400" b="1" dirty="0"/>
              <a:t>8</a:t>
            </a:r>
            <a:endParaRPr lang="en-GB" sz="2400" dirty="0"/>
          </a:p>
        </p:txBody>
      </p:sp>
    </p:spTree>
    <p:extLst>
      <p:ext uri="{BB962C8B-B14F-4D97-AF65-F5344CB8AC3E}">
        <p14:creationId xmlns:p14="http://schemas.microsoft.com/office/powerpoint/2010/main" val="438885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0" y="42317"/>
            <a:ext cx="63055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35495" y="1628800"/>
            <a:ext cx="3183929" cy="566936"/>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smtClean="0"/>
              <a:t>INDUCTION TEST:</a:t>
            </a:r>
            <a:endParaRPr lang="en-GB" sz="3200" dirty="0"/>
          </a:p>
        </p:txBody>
      </p:sp>
      <p:sp>
        <p:nvSpPr>
          <p:cNvPr id="9" name="Rectangle 8"/>
          <p:cNvSpPr/>
          <p:nvPr/>
        </p:nvSpPr>
        <p:spPr>
          <a:xfrm>
            <a:off x="3347864" y="1630381"/>
            <a:ext cx="5688632" cy="646331"/>
          </a:xfrm>
          <a:prstGeom prst="rect">
            <a:avLst/>
          </a:prstGeom>
          <a:solidFill>
            <a:schemeClr val="accent6">
              <a:lumMod val="60000"/>
              <a:lumOff val="40000"/>
            </a:schemeClr>
          </a:solidFill>
        </p:spPr>
        <p:txBody>
          <a:bodyPr wrap="square">
            <a:spAutoFit/>
          </a:bodyPr>
          <a:lstStyle/>
          <a:p>
            <a:r>
              <a:rPr lang="en-GB" dirty="0" smtClean="0"/>
              <a:t>First lesson in September. </a:t>
            </a:r>
            <a:endParaRPr lang="en-GB" dirty="0" smtClean="0"/>
          </a:p>
          <a:p>
            <a:r>
              <a:rPr lang="en-GB" dirty="0" smtClean="0"/>
              <a:t>We would expect you to know the following as a minimum:</a:t>
            </a:r>
            <a:endParaRPr lang="en-GB" dirty="0"/>
          </a:p>
        </p:txBody>
      </p:sp>
      <p:sp>
        <p:nvSpPr>
          <p:cNvPr id="10" name="Rectangle 9"/>
          <p:cNvSpPr/>
          <p:nvPr/>
        </p:nvSpPr>
        <p:spPr>
          <a:xfrm>
            <a:off x="0" y="2348880"/>
            <a:ext cx="7308304" cy="4401205"/>
          </a:xfrm>
          <a:prstGeom prst="rect">
            <a:avLst/>
          </a:prstGeom>
        </p:spPr>
        <p:txBody>
          <a:bodyPr wrap="square">
            <a:spAutoFit/>
          </a:bodyPr>
          <a:lstStyle/>
          <a:p>
            <a:pPr marL="285750" indent="-285750">
              <a:buFont typeface="Arial" panose="020B0604020202020204" pitchFamily="34" charset="0"/>
              <a:buChar char="•"/>
            </a:pPr>
            <a:r>
              <a:rPr lang="en-GB" sz="1400" dirty="0" smtClean="0">
                <a:solidFill>
                  <a:srgbClr val="FF0000"/>
                </a:solidFill>
              </a:rPr>
              <a:t>4.1 Atomic </a:t>
            </a:r>
            <a:r>
              <a:rPr lang="en-GB" sz="1400" dirty="0">
                <a:solidFill>
                  <a:srgbClr val="FF0000"/>
                </a:solidFill>
              </a:rPr>
              <a:t>Structure and the periodic </a:t>
            </a:r>
            <a:r>
              <a:rPr lang="en-GB" sz="1400" dirty="0" smtClean="0">
                <a:solidFill>
                  <a:srgbClr val="FF0000"/>
                </a:solidFill>
              </a:rPr>
              <a:t>table:</a:t>
            </a:r>
          </a:p>
          <a:p>
            <a:pPr marL="742950" lvl="1" indent="-285750">
              <a:buFont typeface="Arial" panose="020B0604020202020204" pitchFamily="34" charset="0"/>
              <a:buChar char="•"/>
            </a:pPr>
            <a:r>
              <a:rPr lang="en-GB" sz="1400" dirty="0" smtClean="0"/>
              <a:t>subatomic particles, electronic structure, noble gases, halogens, alkali metals</a:t>
            </a:r>
          </a:p>
          <a:p>
            <a:pPr marL="285750" indent="-285750">
              <a:buFont typeface="Arial" panose="020B0604020202020204" pitchFamily="34" charset="0"/>
              <a:buChar char="•"/>
            </a:pPr>
            <a:r>
              <a:rPr lang="en-GB" sz="1400" dirty="0">
                <a:solidFill>
                  <a:srgbClr val="FF0000"/>
                </a:solidFill>
              </a:rPr>
              <a:t>4.2 Bonding, structure and the properties of </a:t>
            </a:r>
            <a:r>
              <a:rPr lang="en-GB" sz="1400" dirty="0" smtClean="0">
                <a:solidFill>
                  <a:srgbClr val="FF0000"/>
                </a:solidFill>
              </a:rPr>
              <a:t>matter	:</a:t>
            </a:r>
          </a:p>
          <a:p>
            <a:pPr marL="742950" lvl="1" indent="-285750">
              <a:buFont typeface="Arial" panose="020B0604020202020204" pitchFamily="34" charset="0"/>
              <a:buChar char="•"/>
            </a:pPr>
            <a:r>
              <a:rPr lang="en-GB" sz="1400" dirty="0" smtClean="0"/>
              <a:t>bonding x3, properties  of small molecules/alloys/ionic/covalent compounds</a:t>
            </a:r>
            <a:endParaRPr lang="en-GB" sz="1400" dirty="0"/>
          </a:p>
          <a:p>
            <a:pPr marL="285750" indent="-285750">
              <a:buFont typeface="Arial" panose="020B0604020202020204" pitchFamily="34" charset="0"/>
              <a:buChar char="•"/>
            </a:pPr>
            <a:r>
              <a:rPr lang="en-GB" sz="1400" dirty="0">
                <a:solidFill>
                  <a:srgbClr val="FF0000"/>
                </a:solidFill>
              </a:rPr>
              <a:t>4.3 Quantitative </a:t>
            </a:r>
            <a:r>
              <a:rPr lang="en-GB" sz="1400" dirty="0" smtClean="0">
                <a:solidFill>
                  <a:srgbClr val="FF0000"/>
                </a:solidFill>
              </a:rPr>
              <a:t>chemistry: </a:t>
            </a:r>
          </a:p>
          <a:p>
            <a:pPr marL="742950" lvl="1" indent="-285750">
              <a:buFont typeface="Arial" panose="020B0604020202020204" pitchFamily="34" charset="0"/>
              <a:buChar char="•"/>
            </a:pPr>
            <a:r>
              <a:rPr lang="en-GB" sz="1400" dirty="0" smtClean="0"/>
              <a:t>balancing equations, Mr, moles, amount of substances in equations, limiting </a:t>
            </a:r>
            <a:r>
              <a:rPr lang="en-GB" sz="1400" dirty="0"/>
              <a:t>reactions </a:t>
            </a:r>
          </a:p>
          <a:p>
            <a:pPr marL="285750" indent="-285750">
              <a:buFont typeface="Arial" panose="020B0604020202020204" pitchFamily="34" charset="0"/>
              <a:buChar char="•"/>
            </a:pPr>
            <a:r>
              <a:rPr lang="en-GB" sz="1400" dirty="0">
                <a:solidFill>
                  <a:srgbClr val="FF0000"/>
                </a:solidFill>
              </a:rPr>
              <a:t>4.4 Chemical </a:t>
            </a:r>
            <a:r>
              <a:rPr lang="en-GB" sz="1400" dirty="0" smtClean="0">
                <a:solidFill>
                  <a:srgbClr val="FF0000"/>
                </a:solidFill>
              </a:rPr>
              <a:t>changes: </a:t>
            </a:r>
          </a:p>
          <a:p>
            <a:pPr marL="742950" lvl="1" indent="-285750">
              <a:buFont typeface="Arial" panose="020B0604020202020204" pitchFamily="34" charset="0"/>
              <a:buChar char="•"/>
            </a:pPr>
            <a:r>
              <a:rPr lang="en-GB" sz="1400" dirty="0" smtClean="0"/>
              <a:t>reactivity series, metal extraction, salts, electrolysis,  </a:t>
            </a:r>
            <a:r>
              <a:rPr lang="en-GB" sz="1400" dirty="0" err="1" smtClean="0"/>
              <a:t>metal+acid</a:t>
            </a:r>
            <a:r>
              <a:rPr lang="en-GB" sz="1400" dirty="0" smtClean="0"/>
              <a:t> </a:t>
            </a:r>
            <a:r>
              <a:rPr lang="en-GB" sz="1400" dirty="0" smtClean="0"/>
              <a:t>reactions</a:t>
            </a:r>
            <a:r>
              <a:rPr lang="en-GB" sz="1400" dirty="0" smtClean="0"/>
              <a:t>, </a:t>
            </a:r>
            <a:endParaRPr lang="en-GB" sz="1400" dirty="0"/>
          </a:p>
          <a:p>
            <a:pPr marL="285750" indent="-285750">
              <a:buFont typeface="Arial" panose="020B0604020202020204" pitchFamily="34" charset="0"/>
              <a:buChar char="•"/>
            </a:pPr>
            <a:r>
              <a:rPr lang="en-GB" sz="1400" dirty="0">
                <a:solidFill>
                  <a:srgbClr val="FF0000"/>
                </a:solidFill>
              </a:rPr>
              <a:t>4.5 Energy </a:t>
            </a:r>
            <a:r>
              <a:rPr lang="en-GB" sz="1400" dirty="0" smtClean="0">
                <a:solidFill>
                  <a:srgbClr val="FF0000"/>
                </a:solidFill>
              </a:rPr>
              <a:t>changes: </a:t>
            </a:r>
          </a:p>
          <a:p>
            <a:pPr marL="742950" lvl="1" indent="-285750">
              <a:buFont typeface="Arial" panose="020B0604020202020204" pitchFamily="34" charset="0"/>
              <a:buChar char="•"/>
            </a:pPr>
            <a:r>
              <a:rPr lang="en-GB" sz="1400" dirty="0" smtClean="0"/>
              <a:t>exothermic </a:t>
            </a:r>
            <a:r>
              <a:rPr lang="en-GB" sz="1400" dirty="0"/>
              <a:t>and endothermic </a:t>
            </a:r>
            <a:r>
              <a:rPr lang="en-GB" sz="1400" dirty="0" smtClean="0"/>
              <a:t>reactions, reaction profiles</a:t>
            </a:r>
            <a:endParaRPr lang="en-GB" sz="1400" dirty="0"/>
          </a:p>
          <a:p>
            <a:pPr marL="285750" indent="-285750">
              <a:buFont typeface="Arial" panose="020B0604020202020204" pitchFamily="34" charset="0"/>
              <a:buChar char="•"/>
            </a:pPr>
            <a:r>
              <a:rPr lang="en-GB" sz="1400" dirty="0">
                <a:solidFill>
                  <a:srgbClr val="FF0000"/>
                </a:solidFill>
              </a:rPr>
              <a:t>4.6 The rate and extent of chemical </a:t>
            </a:r>
            <a:r>
              <a:rPr lang="en-GB" sz="1400" dirty="0" smtClean="0">
                <a:solidFill>
                  <a:srgbClr val="FF0000"/>
                </a:solidFill>
              </a:rPr>
              <a:t>change: </a:t>
            </a:r>
          </a:p>
          <a:p>
            <a:pPr marL="742950" lvl="1" indent="-285750">
              <a:buFont typeface="Arial" panose="020B0604020202020204" pitchFamily="34" charset="0"/>
              <a:buChar char="•"/>
            </a:pPr>
            <a:r>
              <a:rPr lang="en-GB" sz="1400" dirty="0" smtClean="0"/>
              <a:t>calculating rate, factors, reversibility/equilibrium</a:t>
            </a:r>
            <a:endParaRPr lang="en-GB" sz="1400" dirty="0"/>
          </a:p>
          <a:p>
            <a:pPr marL="285750" indent="-285750">
              <a:buFont typeface="Arial" panose="020B0604020202020204" pitchFamily="34" charset="0"/>
              <a:buChar char="•"/>
            </a:pPr>
            <a:r>
              <a:rPr lang="en-GB" sz="1400" dirty="0">
                <a:solidFill>
                  <a:srgbClr val="FF0000"/>
                </a:solidFill>
              </a:rPr>
              <a:t>4.7 Organic </a:t>
            </a:r>
            <a:r>
              <a:rPr lang="en-GB" sz="1400" dirty="0" smtClean="0">
                <a:solidFill>
                  <a:srgbClr val="FF0000"/>
                </a:solidFill>
              </a:rPr>
              <a:t>chemistry	: </a:t>
            </a:r>
          </a:p>
          <a:p>
            <a:r>
              <a:rPr lang="en-GB" sz="1400" dirty="0"/>
              <a:t>	</a:t>
            </a:r>
            <a:r>
              <a:rPr lang="en-GB" sz="1400" dirty="0" smtClean="0"/>
              <a:t>crude </a:t>
            </a:r>
            <a:r>
              <a:rPr lang="en-GB" sz="1400" dirty="0"/>
              <a:t>oil, hydrocarbons </a:t>
            </a:r>
            <a:r>
              <a:rPr lang="en-GB" sz="1400" dirty="0" smtClean="0"/>
              <a:t>, alkanes, fractional distillation,  cracking </a:t>
            </a:r>
            <a:endParaRPr lang="en-GB" sz="1400" dirty="0"/>
          </a:p>
          <a:p>
            <a:pPr marL="285750" indent="-285750">
              <a:buFont typeface="Arial" panose="020B0604020202020204" pitchFamily="34" charset="0"/>
              <a:buChar char="•"/>
            </a:pPr>
            <a:r>
              <a:rPr lang="en-GB" sz="1400" dirty="0">
                <a:solidFill>
                  <a:srgbClr val="FF0000"/>
                </a:solidFill>
              </a:rPr>
              <a:t>4.8 Chemical </a:t>
            </a:r>
            <a:r>
              <a:rPr lang="en-GB" sz="1400" dirty="0" smtClean="0">
                <a:solidFill>
                  <a:srgbClr val="FF0000"/>
                </a:solidFill>
              </a:rPr>
              <a:t>analysis:</a:t>
            </a:r>
          </a:p>
          <a:p>
            <a:pPr marL="742950" lvl="1" indent="-285750">
              <a:buFont typeface="Arial" panose="020B0604020202020204" pitchFamily="34" charset="0"/>
              <a:buChar char="•"/>
            </a:pPr>
            <a:r>
              <a:rPr lang="en-GB" sz="1400" dirty="0" smtClean="0"/>
              <a:t>chromatography, gas tests,</a:t>
            </a:r>
            <a:endParaRPr lang="en-GB" sz="1400" dirty="0"/>
          </a:p>
          <a:p>
            <a:pPr marL="285750" indent="-285750">
              <a:buFont typeface="Arial" panose="020B0604020202020204" pitchFamily="34" charset="0"/>
              <a:buChar char="•"/>
            </a:pPr>
            <a:r>
              <a:rPr lang="en-GB" sz="1400" dirty="0">
                <a:solidFill>
                  <a:srgbClr val="FF0000"/>
                </a:solidFill>
              </a:rPr>
              <a:t>4.9 Chemistry of the </a:t>
            </a:r>
            <a:r>
              <a:rPr lang="en-GB" sz="1400" dirty="0" smtClean="0">
                <a:solidFill>
                  <a:srgbClr val="FF0000"/>
                </a:solidFill>
              </a:rPr>
              <a:t>atmosphere:</a:t>
            </a:r>
          </a:p>
          <a:p>
            <a:pPr marL="742950" lvl="1" indent="-285750">
              <a:buFont typeface="Arial" panose="020B0604020202020204" pitchFamily="34" charset="0"/>
              <a:buChar char="•"/>
            </a:pPr>
            <a:r>
              <a:rPr lang="en-GB" sz="1400" dirty="0" smtClean="0"/>
              <a:t>atmosphere composition, atmosphere evolution, climate change, </a:t>
            </a:r>
            <a:r>
              <a:rPr lang="en-GB" sz="1400" dirty="0"/>
              <a:t>pollutants </a:t>
            </a:r>
          </a:p>
          <a:p>
            <a:pPr marL="285750" indent="-285750">
              <a:buFont typeface="Arial" panose="020B0604020202020204" pitchFamily="34" charset="0"/>
              <a:buChar char="•"/>
            </a:pPr>
            <a:r>
              <a:rPr lang="en-GB" sz="1400" dirty="0">
                <a:solidFill>
                  <a:srgbClr val="FF0000"/>
                </a:solidFill>
              </a:rPr>
              <a:t>4.10 Using </a:t>
            </a:r>
            <a:r>
              <a:rPr lang="en-GB" sz="1400" dirty="0" smtClean="0">
                <a:solidFill>
                  <a:srgbClr val="FF0000"/>
                </a:solidFill>
              </a:rPr>
              <a:t>resources:</a:t>
            </a:r>
          </a:p>
          <a:p>
            <a:r>
              <a:rPr lang="en-GB" sz="1400" dirty="0"/>
              <a:t>	</a:t>
            </a:r>
            <a:r>
              <a:rPr lang="en-GB" sz="1400" dirty="0" smtClean="0"/>
              <a:t>sustainable development, </a:t>
            </a:r>
            <a:r>
              <a:rPr lang="en-GB" sz="1400" dirty="0"/>
              <a:t>p</a:t>
            </a:r>
            <a:r>
              <a:rPr lang="en-GB" sz="1400" dirty="0" smtClean="0"/>
              <a:t>otable water,  waste </a:t>
            </a:r>
            <a:r>
              <a:rPr lang="en-GB" sz="1400" dirty="0"/>
              <a:t>water </a:t>
            </a:r>
            <a:r>
              <a:rPr lang="en-GB" sz="1400" dirty="0" smtClean="0"/>
              <a:t>treatment</a:t>
            </a:r>
            <a:endParaRPr lang="en-GB" sz="1400" dirty="0"/>
          </a:p>
        </p:txBody>
      </p:sp>
      <p:sp>
        <p:nvSpPr>
          <p:cNvPr id="12" name="Title 1"/>
          <p:cNvSpPr txBox="1">
            <a:spLocks/>
          </p:cNvSpPr>
          <p:nvPr/>
        </p:nvSpPr>
        <p:spPr>
          <a:xfrm>
            <a:off x="6844021" y="5312002"/>
            <a:ext cx="2221842" cy="566936"/>
          </a:xfrm>
          <a:prstGeom prst="rect">
            <a:avLst/>
          </a:prstGeom>
          <a:solidFill>
            <a:srgbClr val="0070C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t>OVERVIEW</a:t>
            </a:r>
            <a:endParaRPr lang="en-GB" sz="3200" dirty="0"/>
          </a:p>
        </p:txBody>
      </p:sp>
      <p:sp>
        <p:nvSpPr>
          <p:cNvPr id="13" name="Title 1"/>
          <p:cNvSpPr txBox="1">
            <a:spLocks/>
          </p:cNvSpPr>
          <p:nvPr/>
        </p:nvSpPr>
        <p:spPr>
          <a:xfrm>
            <a:off x="8737476" y="-17264"/>
            <a:ext cx="406524" cy="421928"/>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400" b="1" dirty="0"/>
              <a:t>9</a:t>
            </a:r>
            <a:endParaRPr lang="en-GB" sz="2400" dirty="0"/>
          </a:p>
        </p:txBody>
      </p:sp>
    </p:spTree>
    <p:extLst>
      <p:ext uri="{BB962C8B-B14F-4D97-AF65-F5344CB8AC3E}">
        <p14:creationId xmlns:p14="http://schemas.microsoft.com/office/powerpoint/2010/main" val="1623775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16467</TotalTime>
  <Words>1237</Words>
  <Application>Microsoft Office PowerPoint</Application>
  <PresentationFormat>On-screen Show (4:3)</PresentationFormat>
  <Paragraphs>200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Dataspire Solutions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dhardy</dc:creator>
  <cp:lastModifiedBy>dhardy</cp:lastModifiedBy>
  <cp:revision>76</cp:revision>
  <cp:lastPrinted>2018-06-29T10:10:11Z</cp:lastPrinted>
  <dcterms:created xsi:type="dcterms:W3CDTF">2017-06-15T11:17:49Z</dcterms:created>
  <dcterms:modified xsi:type="dcterms:W3CDTF">2020-06-11T09:55:30Z</dcterms:modified>
</cp:coreProperties>
</file>