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handoutMasterIdLst>
    <p:handoutMasterId r:id="rId21"/>
  </p:handoutMasterIdLst>
  <p:sldIdLst>
    <p:sldId id="262" r:id="rId2"/>
    <p:sldId id="256" r:id="rId3"/>
    <p:sldId id="275" r:id="rId4"/>
    <p:sldId id="257" r:id="rId5"/>
    <p:sldId id="278" r:id="rId6"/>
    <p:sldId id="259" r:id="rId7"/>
    <p:sldId id="260" r:id="rId8"/>
    <p:sldId id="258" r:id="rId9"/>
    <p:sldId id="277" r:id="rId10"/>
    <p:sldId id="279" r:id="rId11"/>
    <p:sldId id="280" r:id="rId12"/>
    <p:sldId id="274" r:id="rId13"/>
    <p:sldId id="267" r:id="rId14"/>
    <p:sldId id="268" r:id="rId15"/>
    <p:sldId id="269" r:id="rId16"/>
    <p:sldId id="270" r:id="rId17"/>
    <p:sldId id="271" r:id="rId18"/>
    <p:sldId id="266" r:id="rId19"/>
    <p:sldId id="276" r:id="rId20"/>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48" d="100"/>
          <a:sy n="48" d="100"/>
        </p:scale>
        <p:origin x="1140" y="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3054C6D0-C4FA-43E3-BFDB-F68843E81B8C}" type="datetimeFigureOut">
              <a:rPr lang="en-GB" smtClean="0"/>
              <a:t>11/06/2020</a:t>
            </a:fld>
            <a:endParaRPr lang="en-GB"/>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FC086DE7-8A4F-435C-A1C3-1000278B8905}" type="slidenum">
              <a:rPr lang="en-GB" smtClean="0"/>
              <a:t>‹#›</a:t>
            </a:fld>
            <a:endParaRPr lang="en-GB"/>
          </a:p>
        </p:txBody>
      </p:sp>
    </p:spTree>
    <p:extLst>
      <p:ext uri="{BB962C8B-B14F-4D97-AF65-F5344CB8AC3E}">
        <p14:creationId xmlns:p14="http://schemas.microsoft.com/office/powerpoint/2010/main" val="289737872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01035E1-8362-4E1C-AB4A-3AB676F08E8F}" type="datetimeFigureOut">
              <a:rPr lang="en-GB" smtClean="0"/>
              <a:t>11/06/2020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9210A09-6109-4AE2-B596-F853FA3763F9}" type="slidenum">
              <a:rPr lang="en-GB" smtClean="0"/>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1035E1-8362-4E1C-AB4A-3AB676F08E8F}" type="datetimeFigureOut">
              <a:rPr lang="en-GB" smtClean="0"/>
              <a:t>11/06/2020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9210A09-6109-4AE2-B596-F853FA3763F9}"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1035E1-8362-4E1C-AB4A-3AB676F08E8F}" type="datetimeFigureOut">
              <a:rPr lang="en-GB" smtClean="0"/>
              <a:t>11/06/2020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9210A09-6109-4AE2-B596-F853FA3763F9}"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1035E1-8362-4E1C-AB4A-3AB676F08E8F}" type="datetimeFigureOut">
              <a:rPr lang="en-GB" smtClean="0"/>
              <a:t>11/06/2020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9210A09-6109-4AE2-B596-F853FA3763F9}" type="slidenum">
              <a:rPr lang="en-GB" smtClean="0"/>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01035E1-8362-4E1C-AB4A-3AB676F08E8F}" type="datetimeFigureOut">
              <a:rPr lang="en-GB" smtClean="0"/>
              <a:t>11/06/2020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9210A09-6109-4AE2-B596-F853FA3763F9}" type="slidenum">
              <a:rPr lang="en-GB" smtClean="0"/>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01035E1-8362-4E1C-AB4A-3AB676F08E8F}" type="datetimeFigureOut">
              <a:rPr lang="en-GB" smtClean="0"/>
              <a:t>11/06/2020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9210A09-6109-4AE2-B596-F853FA3763F9}" type="slidenum">
              <a:rPr lang="en-GB" smtClean="0"/>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01035E1-8362-4E1C-AB4A-3AB676F08E8F}" type="datetimeFigureOut">
              <a:rPr lang="en-GB" smtClean="0"/>
              <a:t>11/06/2020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9210A09-6109-4AE2-B596-F853FA3763F9}" type="slidenum">
              <a:rPr lang="en-GB" smtClean="0"/>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01035E1-8362-4E1C-AB4A-3AB676F08E8F}" type="datetimeFigureOut">
              <a:rPr lang="en-GB" smtClean="0"/>
              <a:t>11/06/2020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9210A09-6109-4AE2-B596-F853FA3763F9}" type="slidenum">
              <a:rPr lang="en-GB" smtClean="0"/>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1035E1-8362-4E1C-AB4A-3AB676F08E8F}" type="datetimeFigureOut">
              <a:rPr lang="en-GB" smtClean="0"/>
              <a:t>11/06/2020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9210A09-6109-4AE2-B596-F853FA3763F9}"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1035E1-8362-4E1C-AB4A-3AB676F08E8F}" type="datetimeFigureOut">
              <a:rPr lang="en-GB" smtClean="0"/>
              <a:t>11/06/2020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9210A09-6109-4AE2-B596-F853FA3763F9}" type="slidenum">
              <a:rPr lang="en-GB" smtClean="0"/>
              <a:t>‹#›</a:t>
            </a:fld>
            <a:endParaRPr lang="en-GB"/>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001035E1-8362-4E1C-AB4A-3AB676F08E8F}" type="datetimeFigureOut">
              <a:rPr lang="en-GB" smtClean="0"/>
              <a:t>11/06/2020</a:t>
            </a:fld>
            <a:endParaRPr lang="en-GB"/>
          </a:p>
        </p:txBody>
      </p:sp>
      <p:sp>
        <p:nvSpPr>
          <p:cNvPr id="9" name="Slide Number Placeholder 8"/>
          <p:cNvSpPr>
            <a:spLocks noGrp="1"/>
          </p:cNvSpPr>
          <p:nvPr>
            <p:ph type="sldNum" sz="quarter" idx="11"/>
          </p:nvPr>
        </p:nvSpPr>
        <p:spPr/>
        <p:txBody>
          <a:bodyPr/>
          <a:lstStyle/>
          <a:p>
            <a:fld id="{B9210A09-6109-4AE2-B596-F853FA3763F9}" type="slidenum">
              <a:rPr lang="en-GB" smtClean="0"/>
              <a:t>‹#›</a:t>
            </a:fld>
            <a:endParaRPr lang="en-GB"/>
          </a:p>
        </p:txBody>
      </p:sp>
      <p:sp>
        <p:nvSpPr>
          <p:cNvPr id="10" name="Footer Placeholder 9"/>
          <p:cNvSpPr>
            <a:spLocks noGrp="1"/>
          </p:cNvSpPr>
          <p:nvPr>
            <p:ph type="ftr" sz="quarter" idx="12"/>
          </p:nvPr>
        </p:nvSpPr>
        <p:spPr/>
        <p:txBody>
          <a:bodyPr/>
          <a:lstStyle/>
          <a:p>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B9210A09-6109-4AE2-B596-F853FA3763F9}" type="slidenum">
              <a:rPr lang="en-GB" smtClean="0"/>
              <a:t>‹#›</a:t>
            </a:fld>
            <a:endParaRPr lang="en-GB"/>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GB"/>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001035E1-8362-4E1C-AB4A-3AB676F08E8F}" type="datetimeFigureOut">
              <a:rPr lang="en-GB" smtClean="0"/>
              <a:t>11/06/2020</a:t>
            </a:fld>
            <a:endParaRPr lang="en-GB"/>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hyperlink" Target="https://www.bullockillustration.co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tjalfsparnaay.nl/en" TargetMode="Externa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0.tmp"/><Relationship Id="rId2" Type="http://schemas.openxmlformats.org/officeDocument/2006/relationships/image" Target="../media/image39.tmp"/><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2.tmp"/><Relationship Id="rId2" Type="http://schemas.openxmlformats.org/officeDocument/2006/relationships/image" Target="../media/image41.tmp"/><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1.tmp"/><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4.tmp"/><Relationship Id="rId2" Type="http://schemas.openxmlformats.org/officeDocument/2006/relationships/image" Target="../media/image43.tmp"/><Relationship Id="rId1" Type="http://schemas.openxmlformats.org/officeDocument/2006/relationships/slideLayout" Target="../slideLayouts/slideLayout2.xml"/><Relationship Id="rId4" Type="http://schemas.openxmlformats.org/officeDocument/2006/relationships/image" Target="../media/image45.tmp"/></Relationships>
</file>

<file path=ppt/slides/_rels/slide17.xml.rels><?xml version="1.0" encoding="UTF-8" standalone="yes"?>
<Relationships xmlns="http://schemas.openxmlformats.org/package/2006/relationships"><Relationship Id="rId3" Type="http://schemas.openxmlformats.org/officeDocument/2006/relationships/image" Target="../media/image47.tmp"/><Relationship Id="rId2" Type="http://schemas.openxmlformats.org/officeDocument/2006/relationships/image" Target="../media/image46.tmp"/><Relationship Id="rId1" Type="http://schemas.openxmlformats.org/officeDocument/2006/relationships/slideLayout" Target="../slideLayouts/slideLayout2.xml"/><Relationship Id="rId4" Type="http://schemas.openxmlformats.org/officeDocument/2006/relationships/image" Target="../media/image48.tmp"/></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sz="5400" dirty="0" smtClean="0">
                <a:solidFill>
                  <a:schemeClr val="tx1">
                    <a:lumMod val="95000"/>
                  </a:schemeClr>
                </a:solidFill>
                <a:latin typeface="Gill Sans Ultra Bold" panose="020B0A02020104020203" pitchFamily="34" charset="0"/>
              </a:rPr>
              <a:t>Graphic Communications</a:t>
            </a:r>
            <a:endParaRPr lang="en-GB" sz="5400" dirty="0">
              <a:solidFill>
                <a:schemeClr val="tx1">
                  <a:lumMod val="95000"/>
                </a:schemeClr>
              </a:solidFill>
              <a:latin typeface="Gill Sans Ultra Bold" panose="020B0A02020104020203" pitchFamily="34" charset="0"/>
            </a:endParaRPr>
          </a:p>
        </p:txBody>
      </p:sp>
      <p:sp>
        <p:nvSpPr>
          <p:cNvPr id="3" name="Subtitle 2"/>
          <p:cNvSpPr>
            <a:spLocks noGrp="1"/>
          </p:cNvSpPr>
          <p:nvPr>
            <p:ph type="subTitle" idx="1"/>
          </p:nvPr>
        </p:nvSpPr>
        <p:spPr/>
        <p:txBody>
          <a:bodyPr>
            <a:normAutofit fontScale="85000" lnSpcReduction="20000"/>
          </a:bodyPr>
          <a:lstStyle/>
          <a:p>
            <a:r>
              <a:rPr lang="en-GB" dirty="0" smtClean="0">
                <a:solidFill>
                  <a:schemeClr val="tx1"/>
                </a:solidFill>
              </a:rPr>
              <a:t>AS Introduction to the course</a:t>
            </a:r>
          </a:p>
          <a:p>
            <a:r>
              <a:rPr lang="en-GB" dirty="0" smtClean="0">
                <a:solidFill>
                  <a:schemeClr val="tx1"/>
                </a:solidFill>
              </a:rPr>
              <a:t>Exploring and responding to different artists. designers, illustrators and typographers to experiment with a variety of media to develop your visual communication skills</a:t>
            </a:r>
            <a:endParaRPr lang="en-GB" dirty="0">
              <a:solidFill>
                <a:schemeClr val="tx1"/>
              </a:solidFill>
            </a:endParaRPr>
          </a:p>
        </p:txBody>
      </p:sp>
    </p:spTree>
    <p:extLst>
      <p:ext uri="{BB962C8B-B14F-4D97-AF65-F5344CB8AC3E}">
        <p14:creationId xmlns:p14="http://schemas.microsoft.com/office/powerpoint/2010/main" val="29160807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Gary Bullock - illustrator</a:t>
            </a:r>
            <a:endParaRPr lang="en-GB" dirty="0"/>
          </a:p>
        </p:txBody>
      </p:sp>
      <p:pic>
        <p:nvPicPr>
          <p:cNvPr id="5" name="Picture 4"/>
          <p:cNvPicPr>
            <a:picLocks noChangeAspect="1"/>
          </p:cNvPicPr>
          <p:nvPr/>
        </p:nvPicPr>
        <p:blipFill>
          <a:blip r:embed="rId2"/>
          <a:stretch>
            <a:fillRect/>
          </a:stretch>
        </p:blipFill>
        <p:spPr>
          <a:xfrm>
            <a:off x="457200" y="1844824"/>
            <a:ext cx="4631580" cy="3043132"/>
          </a:xfrm>
          <a:prstGeom prst="rect">
            <a:avLst/>
          </a:prstGeom>
        </p:spPr>
      </p:pic>
      <p:pic>
        <p:nvPicPr>
          <p:cNvPr id="7" name="Picture 6"/>
          <p:cNvPicPr>
            <a:picLocks noChangeAspect="1"/>
          </p:cNvPicPr>
          <p:nvPr/>
        </p:nvPicPr>
        <p:blipFill>
          <a:blip r:embed="rId3"/>
          <a:stretch>
            <a:fillRect/>
          </a:stretch>
        </p:blipFill>
        <p:spPr>
          <a:xfrm>
            <a:off x="5219700" y="1397963"/>
            <a:ext cx="2857500" cy="2495550"/>
          </a:xfrm>
          <a:prstGeom prst="rect">
            <a:avLst/>
          </a:prstGeom>
        </p:spPr>
      </p:pic>
      <p:sp>
        <p:nvSpPr>
          <p:cNvPr id="8" name="AutoShape 6" descr="Food-packaging scraperboard illustration of limes and chillies"/>
          <p:cNvSpPr>
            <a:spLocks noGrp="1" noChangeAspect="1" noChangeArrowheads="1"/>
          </p:cNvSpPr>
          <p:nvPr>
            <p:ph idx="1"/>
          </p:nvPr>
        </p:nvSpPr>
        <p:spPr bwMode="auto">
          <a:xfrm>
            <a:off x="209109" y="1315797"/>
            <a:ext cx="7620000" cy="4800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en-GB" dirty="0">
                <a:hlinkClick r:id="rId4"/>
              </a:rPr>
              <a:t>https://www.bullockillustration.com/</a:t>
            </a:r>
            <a:endParaRPr lang="en-GB" dirty="0"/>
          </a:p>
        </p:txBody>
      </p:sp>
      <p:pic>
        <p:nvPicPr>
          <p:cNvPr id="10" name="Picture 9"/>
          <p:cNvPicPr>
            <a:picLocks noChangeAspect="1"/>
          </p:cNvPicPr>
          <p:nvPr/>
        </p:nvPicPr>
        <p:blipFill>
          <a:blip r:embed="rId5"/>
          <a:stretch>
            <a:fillRect/>
          </a:stretch>
        </p:blipFill>
        <p:spPr>
          <a:xfrm>
            <a:off x="4922809" y="4297009"/>
            <a:ext cx="3333750" cy="2352675"/>
          </a:xfrm>
          <a:prstGeom prst="rect">
            <a:avLst/>
          </a:prstGeom>
        </p:spPr>
      </p:pic>
      <p:pic>
        <p:nvPicPr>
          <p:cNvPr id="12" name="Picture 11"/>
          <p:cNvPicPr>
            <a:picLocks noChangeAspect="1"/>
          </p:cNvPicPr>
          <p:nvPr/>
        </p:nvPicPr>
        <p:blipFill>
          <a:blip r:embed="rId6"/>
          <a:stretch>
            <a:fillRect/>
          </a:stretch>
        </p:blipFill>
        <p:spPr>
          <a:xfrm>
            <a:off x="326280" y="4866278"/>
            <a:ext cx="2221251" cy="1991722"/>
          </a:xfrm>
          <a:prstGeom prst="rect">
            <a:avLst/>
          </a:prstGeom>
        </p:spPr>
      </p:pic>
    </p:spTree>
    <p:extLst>
      <p:ext uri="{BB962C8B-B14F-4D97-AF65-F5344CB8AC3E}">
        <p14:creationId xmlns:p14="http://schemas.microsoft.com/office/powerpoint/2010/main" val="5443667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Tjalf</a:t>
            </a:r>
            <a:r>
              <a:rPr lang="en-GB" dirty="0" smtClean="0"/>
              <a:t> </a:t>
            </a:r>
            <a:r>
              <a:rPr lang="en-GB" dirty="0" err="1" smtClean="0"/>
              <a:t>Sparnaay</a:t>
            </a:r>
            <a:endParaRPr lang="en-GB" dirty="0"/>
          </a:p>
        </p:txBody>
      </p:sp>
      <p:sp>
        <p:nvSpPr>
          <p:cNvPr id="3" name="Content Placeholder 2"/>
          <p:cNvSpPr>
            <a:spLocks noGrp="1"/>
          </p:cNvSpPr>
          <p:nvPr>
            <p:ph idx="1"/>
          </p:nvPr>
        </p:nvSpPr>
        <p:spPr>
          <a:xfrm>
            <a:off x="323528" y="1268760"/>
            <a:ext cx="7620000" cy="4800600"/>
          </a:xfrm>
        </p:spPr>
        <p:txBody>
          <a:bodyPr/>
          <a:lstStyle/>
          <a:p>
            <a:r>
              <a:rPr lang="en-GB" dirty="0" smtClean="0"/>
              <a:t>Painter- Photorealism</a:t>
            </a:r>
          </a:p>
          <a:p>
            <a:r>
              <a:rPr lang="en-GB" dirty="0">
                <a:hlinkClick r:id="rId2"/>
              </a:rPr>
              <a:t>https://www.tjalfsparnaay.nl/en</a:t>
            </a:r>
            <a:endParaRPr lang="en-GB" dirty="0" smtClean="0"/>
          </a:p>
          <a:p>
            <a:endParaRPr lang="en-GB" dirty="0"/>
          </a:p>
        </p:txBody>
      </p:sp>
      <p:pic>
        <p:nvPicPr>
          <p:cNvPr id="5" name="Picture 4"/>
          <p:cNvPicPr>
            <a:picLocks noChangeAspect="1"/>
          </p:cNvPicPr>
          <p:nvPr/>
        </p:nvPicPr>
        <p:blipFill>
          <a:blip r:embed="rId3"/>
          <a:stretch>
            <a:fillRect/>
          </a:stretch>
        </p:blipFill>
        <p:spPr>
          <a:xfrm>
            <a:off x="323528" y="2204864"/>
            <a:ext cx="2917860" cy="2160240"/>
          </a:xfrm>
          <a:prstGeom prst="rect">
            <a:avLst/>
          </a:prstGeom>
        </p:spPr>
      </p:pic>
      <p:pic>
        <p:nvPicPr>
          <p:cNvPr id="7" name="Picture 6"/>
          <p:cNvPicPr>
            <a:picLocks noChangeAspect="1"/>
          </p:cNvPicPr>
          <p:nvPr/>
        </p:nvPicPr>
        <p:blipFill>
          <a:blip r:embed="rId4"/>
          <a:stretch>
            <a:fillRect/>
          </a:stretch>
        </p:blipFill>
        <p:spPr>
          <a:xfrm>
            <a:off x="4572000" y="157667"/>
            <a:ext cx="3779912" cy="2519941"/>
          </a:xfrm>
          <a:prstGeom prst="rect">
            <a:avLst/>
          </a:prstGeom>
        </p:spPr>
      </p:pic>
      <p:pic>
        <p:nvPicPr>
          <p:cNvPr id="9" name="Picture 8"/>
          <p:cNvPicPr>
            <a:picLocks noChangeAspect="1"/>
          </p:cNvPicPr>
          <p:nvPr/>
        </p:nvPicPr>
        <p:blipFill>
          <a:blip r:embed="rId5"/>
          <a:stretch>
            <a:fillRect/>
          </a:stretch>
        </p:blipFill>
        <p:spPr>
          <a:xfrm>
            <a:off x="182488" y="4509120"/>
            <a:ext cx="3584510" cy="2262722"/>
          </a:xfrm>
          <a:prstGeom prst="rect">
            <a:avLst/>
          </a:prstGeom>
        </p:spPr>
      </p:pic>
      <p:pic>
        <p:nvPicPr>
          <p:cNvPr id="11" name="Picture 10"/>
          <p:cNvPicPr>
            <a:picLocks noChangeAspect="1"/>
          </p:cNvPicPr>
          <p:nvPr/>
        </p:nvPicPr>
        <p:blipFill>
          <a:blip r:embed="rId6"/>
          <a:stretch>
            <a:fillRect/>
          </a:stretch>
        </p:blipFill>
        <p:spPr>
          <a:xfrm>
            <a:off x="4572000" y="2878556"/>
            <a:ext cx="4030965" cy="4030965"/>
          </a:xfrm>
          <a:prstGeom prst="rect">
            <a:avLst/>
          </a:prstGeom>
        </p:spPr>
      </p:pic>
    </p:spTree>
    <p:extLst>
      <p:ext uri="{BB962C8B-B14F-4D97-AF65-F5344CB8AC3E}">
        <p14:creationId xmlns:p14="http://schemas.microsoft.com/office/powerpoint/2010/main" val="14920881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3068960"/>
            <a:ext cx="7620000" cy="1143000"/>
          </a:xfrm>
        </p:spPr>
        <p:txBody>
          <a:bodyPr/>
          <a:lstStyle/>
          <a:p>
            <a:r>
              <a:rPr lang="en-GB" dirty="0" smtClean="0">
                <a:solidFill>
                  <a:srgbClr val="002060"/>
                </a:solidFill>
              </a:rPr>
              <a:t>How to start to research…</a:t>
            </a:r>
            <a:br>
              <a:rPr lang="en-GB" dirty="0" smtClean="0">
                <a:solidFill>
                  <a:srgbClr val="002060"/>
                </a:solidFill>
              </a:rPr>
            </a:br>
            <a:r>
              <a:rPr lang="en-GB" sz="3200" dirty="0" smtClean="0">
                <a:solidFill>
                  <a:srgbClr val="002060"/>
                </a:solidFill>
              </a:rPr>
              <a:t>Who are they?</a:t>
            </a:r>
            <a:br>
              <a:rPr lang="en-GB" sz="3200" dirty="0" smtClean="0">
                <a:solidFill>
                  <a:srgbClr val="002060"/>
                </a:solidFill>
              </a:rPr>
            </a:br>
            <a:r>
              <a:rPr lang="en-GB" sz="3200" dirty="0" smtClean="0">
                <a:solidFill>
                  <a:srgbClr val="002060"/>
                </a:solidFill>
              </a:rPr>
              <a:t>What media do they use?</a:t>
            </a:r>
            <a:br>
              <a:rPr lang="en-GB" sz="3200" dirty="0" smtClean="0">
                <a:solidFill>
                  <a:srgbClr val="002060"/>
                </a:solidFill>
              </a:rPr>
            </a:br>
            <a:r>
              <a:rPr lang="en-GB" sz="3200" dirty="0" smtClean="0">
                <a:solidFill>
                  <a:srgbClr val="002060"/>
                </a:solidFill>
              </a:rPr>
              <a:t>What process and methods do they go through to create their work</a:t>
            </a:r>
            <a:br>
              <a:rPr lang="en-GB" sz="3200" dirty="0" smtClean="0">
                <a:solidFill>
                  <a:srgbClr val="002060"/>
                </a:solidFill>
              </a:rPr>
            </a:br>
            <a:r>
              <a:rPr lang="en-GB" sz="3200" dirty="0" smtClean="0">
                <a:solidFill>
                  <a:srgbClr val="002060"/>
                </a:solidFill>
              </a:rPr>
              <a:t>Who do they work for or who have they worked for and do you have any examples of this? This is work that you see commercially, </a:t>
            </a:r>
            <a:r>
              <a:rPr lang="en-GB" sz="3200" dirty="0" err="1" smtClean="0">
                <a:solidFill>
                  <a:srgbClr val="002060"/>
                </a:solidFill>
              </a:rPr>
              <a:t>eg</a:t>
            </a:r>
            <a:r>
              <a:rPr lang="en-GB" sz="3200" dirty="0" smtClean="0">
                <a:solidFill>
                  <a:srgbClr val="002060"/>
                </a:solidFill>
              </a:rPr>
              <a:t>. Is it on packaging, posters, ad campaigns.</a:t>
            </a:r>
            <a:br>
              <a:rPr lang="en-GB" sz="3200" dirty="0" smtClean="0">
                <a:solidFill>
                  <a:srgbClr val="002060"/>
                </a:solidFill>
              </a:rPr>
            </a:br>
            <a:r>
              <a:rPr lang="en-GB" sz="3200" dirty="0" smtClean="0">
                <a:solidFill>
                  <a:srgbClr val="002060"/>
                </a:solidFill>
              </a:rPr>
              <a:t>What do you like about their work?</a:t>
            </a:r>
            <a:br>
              <a:rPr lang="en-GB" sz="3200" dirty="0" smtClean="0">
                <a:solidFill>
                  <a:srgbClr val="002060"/>
                </a:solidFill>
              </a:rPr>
            </a:br>
            <a:r>
              <a:rPr lang="en-GB" sz="3200" dirty="0" smtClean="0">
                <a:solidFill>
                  <a:srgbClr val="002060"/>
                </a:solidFill>
              </a:rPr>
              <a:t>With your response how did you create it to get the same effect?</a:t>
            </a:r>
            <a:r>
              <a:rPr lang="en-GB" dirty="0" smtClean="0">
                <a:solidFill>
                  <a:srgbClr val="002060"/>
                </a:solidFill>
              </a:rPr>
              <a:t/>
            </a:r>
            <a:br>
              <a:rPr lang="en-GB" dirty="0" smtClean="0">
                <a:solidFill>
                  <a:srgbClr val="002060"/>
                </a:solidFill>
              </a:rPr>
            </a:br>
            <a:endParaRPr lang="en-GB" dirty="0">
              <a:solidFill>
                <a:srgbClr val="002060"/>
              </a:solidFill>
            </a:endParaRPr>
          </a:p>
        </p:txBody>
      </p:sp>
    </p:spTree>
    <p:extLst>
      <p:ext uri="{BB962C8B-B14F-4D97-AF65-F5344CB8AC3E}">
        <p14:creationId xmlns:p14="http://schemas.microsoft.com/office/powerpoint/2010/main" val="38580050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Emma </a:t>
            </a:r>
            <a:r>
              <a:rPr lang="en-GB" dirty="0" err="1" smtClean="0"/>
              <a:t>Dibben</a:t>
            </a:r>
            <a:endParaRPr lang="en-GB" dirty="0"/>
          </a:p>
        </p:txBody>
      </p:sp>
      <p:sp>
        <p:nvSpPr>
          <p:cNvPr id="11" name="Content Placeholder 10"/>
          <p:cNvSpPr>
            <a:spLocks noGrp="1"/>
          </p:cNvSpPr>
          <p:nvPr>
            <p:ph idx="1"/>
          </p:nvPr>
        </p:nvSpPr>
        <p:spPr/>
        <p:txBody>
          <a:bodyPr/>
          <a:lstStyle/>
          <a:p>
            <a:endParaRPr lang="en-GB"/>
          </a:p>
        </p:txBody>
      </p:sp>
      <p:sp>
        <p:nvSpPr>
          <p:cNvPr id="5" name="AutoShape 2" descr="https://static1.squarespace.com/static/5750121320c64756090873fa/t/576ad9f120099e4966277545/1466620437557/?format=1000w"/>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 name="Picture 9" descr="Emma Dibben Illustration - Google Chrom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4308" y="2132856"/>
            <a:ext cx="5518717" cy="4509120"/>
          </a:xfrm>
          <a:prstGeom prst="rect">
            <a:avLst/>
          </a:prstGeom>
        </p:spPr>
      </p:pic>
      <p:pic>
        <p:nvPicPr>
          <p:cNvPr id="12" name="Content Placeholder 3" descr="Emma Dibben Illustration - Google Chrom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1160249"/>
            <a:ext cx="4549508" cy="31969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923647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Emma </a:t>
            </a:r>
            <a:r>
              <a:rPr lang="en-GB" dirty="0" err="1" smtClean="0"/>
              <a:t>Dibben</a:t>
            </a:r>
            <a:endParaRPr lang="en-GB" dirty="0"/>
          </a:p>
        </p:txBody>
      </p:sp>
      <p:sp>
        <p:nvSpPr>
          <p:cNvPr id="3" name="Content Placeholder 2"/>
          <p:cNvSpPr>
            <a:spLocks noGrp="1"/>
          </p:cNvSpPr>
          <p:nvPr>
            <p:ph idx="1"/>
          </p:nvPr>
        </p:nvSpPr>
        <p:spPr/>
        <p:txBody>
          <a:bodyPr/>
          <a:lstStyle/>
          <a:p>
            <a:endParaRPr lang="en-GB"/>
          </a:p>
        </p:txBody>
      </p:sp>
      <p:pic>
        <p:nvPicPr>
          <p:cNvPr id="5" name="Picture 4" descr="About — Emma Dibben Illustration - Google Chrom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9752" y="1196752"/>
            <a:ext cx="6664416" cy="5445224"/>
          </a:xfrm>
          <a:prstGeom prst="rect">
            <a:avLst/>
          </a:prstGeom>
        </p:spPr>
      </p:pic>
      <p:pic>
        <p:nvPicPr>
          <p:cNvPr id="6" name="Picture 5" descr="About — Emma Dibben Illustration - Google Chrome"/>
          <p:cNvPicPr>
            <a:picLocks noChangeAspect="1"/>
          </p:cNvPicPr>
          <p:nvPr/>
        </p:nvPicPr>
        <p:blipFill rotWithShape="1">
          <a:blip r:embed="rId3">
            <a:extLst>
              <a:ext uri="{28A0092B-C50C-407E-A947-70E740481C1C}">
                <a14:useLocalDpi xmlns:a14="http://schemas.microsoft.com/office/drawing/2010/main" val="0"/>
              </a:ext>
            </a:extLst>
          </a:blip>
          <a:srcRect l="10785" t="19795" r="53137" b="40103"/>
          <a:stretch/>
        </p:blipFill>
        <p:spPr>
          <a:xfrm>
            <a:off x="460376" y="1506777"/>
            <a:ext cx="2460966" cy="19222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294505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descr="About — Emma Dibben Illustration - Google Chrom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0"/>
            <a:ext cx="10513168" cy="8589883"/>
          </a:xfrm>
          <a:prstGeom prst="rect">
            <a:avLst/>
          </a:prstGeom>
        </p:spPr>
      </p:pic>
      <p:sp>
        <p:nvSpPr>
          <p:cNvPr id="5" name="Oval 4"/>
          <p:cNvSpPr/>
          <p:nvPr/>
        </p:nvSpPr>
        <p:spPr>
          <a:xfrm>
            <a:off x="2627784" y="4680484"/>
            <a:ext cx="1368152" cy="36004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704157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rosemary.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descr="Emma Dibben Illustration - Google Chrome"/>
          <p:cNvPicPr>
            <a:picLocks noChangeAspect="1"/>
          </p:cNvPicPr>
          <p:nvPr/>
        </p:nvPicPr>
        <p:blipFill rotWithShape="1">
          <a:blip r:embed="rId2">
            <a:extLst>
              <a:ext uri="{28A0092B-C50C-407E-A947-70E740481C1C}">
                <a14:useLocalDpi xmlns:a14="http://schemas.microsoft.com/office/drawing/2010/main" val="0"/>
              </a:ext>
            </a:extLst>
          </a:blip>
          <a:srcRect l="13046" t="23268" r="15394" b="14510"/>
          <a:stretch/>
        </p:blipFill>
        <p:spPr>
          <a:xfrm>
            <a:off x="3491880" y="1163279"/>
            <a:ext cx="4994071" cy="3548027"/>
          </a:xfrm>
          <a:prstGeom prst="rect">
            <a:avLst/>
          </a:prstGeom>
        </p:spPr>
      </p:pic>
      <p:pic>
        <p:nvPicPr>
          <p:cNvPr id="6" name="Picture 5" descr="Emma Dibben Illustration - Google Chrome"/>
          <p:cNvPicPr>
            <a:picLocks noChangeAspect="1"/>
          </p:cNvPicPr>
          <p:nvPr/>
        </p:nvPicPr>
        <p:blipFill rotWithShape="1">
          <a:blip r:embed="rId3">
            <a:extLst>
              <a:ext uri="{28A0092B-C50C-407E-A947-70E740481C1C}">
                <a14:useLocalDpi xmlns:a14="http://schemas.microsoft.com/office/drawing/2010/main" val="0"/>
              </a:ext>
            </a:extLst>
          </a:blip>
          <a:srcRect l="13046" t="33726" r="14327" b="21569"/>
          <a:stretch/>
        </p:blipFill>
        <p:spPr>
          <a:xfrm>
            <a:off x="487065" y="4221088"/>
            <a:ext cx="6096000" cy="3065930"/>
          </a:xfrm>
          <a:prstGeom prst="rect">
            <a:avLst/>
          </a:prstGeom>
        </p:spPr>
      </p:pic>
      <p:pic>
        <p:nvPicPr>
          <p:cNvPr id="7" name="Picture 6" descr="Emma Dibben Illustration - Google Chrome"/>
          <p:cNvPicPr>
            <a:picLocks noChangeAspect="1"/>
          </p:cNvPicPr>
          <p:nvPr/>
        </p:nvPicPr>
        <p:blipFill rotWithShape="1">
          <a:blip r:embed="rId4">
            <a:extLst>
              <a:ext uri="{28A0092B-C50C-407E-A947-70E740481C1C}">
                <a14:useLocalDpi xmlns:a14="http://schemas.microsoft.com/office/drawing/2010/main" val="0"/>
              </a:ext>
            </a:extLst>
          </a:blip>
          <a:srcRect l="13900" t="21438" r="17317" b="11373"/>
          <a:stretch/>
        </p:blipFill>
        <p:spPr>
          <a:xfrm>
            <a:off x="-108520" y="1273823"/>
            <a:ext cx="3873123" cy="3091281"/>
          </a:xfrm>
          <a:prstGeom prst="rect">
            <a:avLst/>
          </a:prstGeom>
        </p:spPr>
      </p:pic>
      <p:sp>
        <p:nvSpPr>
          <p:cNvPr id="10"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mtClean="0"/>
              <a:t>Emma Dibben</a:t>
            </a:r>
            <a:endParaRPr lang="en-GB" dirty="0"/>
          </a:p>
        </p:txBody>
      </p:sp>
    </p:spTree>
    <p:extLst>
      <p:ext uri="{BB962C8B-B14F-4D97-AF65-F5344CB8AC3E}">
        <p14:creationId xmlns:p14="http://schemas.microsoft.com/office/powerpoint/2010/main" val="37688558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9" name="Content Placeholder 8"/>
          <p:cNvSpPr>
            <a:spLocks noGrp="1"/>
          </p:cNvSpPr>
          <p:nvPr>
            <p:ph idx="1"/>
          </p:nvPr>
        </p:nvSpPr>
        <p:spPr/>
        <p:txBody>
          <a:bodyPr/>
          <a:lstStyle/>
          <a:p>
            <a:endParaRPr lang="en-GB"/>
          </a:p>
        </p:txBody>
      </p:sp>
      <p:pic>
        <p:nvPicPr>
          <p:cNvPr id="4" name="Picture 3" descr="Emma Dibben Illustration - Google Chrome"/>
          <p:cNvPicPr>
            <a:picLocks noChangeAspect="1"/>
          </p:cNvPicPr>
          <p:nvPr/>
        </p:nvPicPr>
        <p:blipFill rotWithShape="1">
          <a:blip r:embed="rId2">
            <a:extLst>
              <a:ext uri="{28A0092B-C50C-407E-A947-70E740481C1C}">
                <a14:useLocalDpi xmlns:a14="http://schemas.microsoft.com/office/drawing/2010/main" val="0"/>
              </a:ext>
            </a:extLst>
          </a:blip>
          <a:srcRect l="9841" t="20393" r="13900" b="9281"/>
          <a:stretch/>
        </p:blipFill>
        <p:spPr>
          <a:xfrm>
            <a:off x="3526095" y="2004773"/>
            <a:ext cx="4934337" cy="3718030"/>
          </a:xfrm>
          <a:prstGeom prst="rect">
            <a:avLst/>
          </a:prstGeom>
        </p:spPr>
      </p:pic>
      <p:pic>
        <p:nvPicPr>
          <p:cNvPr id="7" name="Content Placeholder 4" descr="Emma Dibben Illustration - Google Chrome"/>
          <p:cNvPicPr>
            <a:picLocks noChangeAspect="1"/>
          </p:cNvPicPr>
          <p:nvPr/>
        </p:nvPicPr>
        <p:blipFill rotWithShape="1">
          <a:blip r:embed="rId3">
            <a:extLst>
              <a:ext uri="{28A0092B-C50C-407E-A947-70E740481C1C}">
                <a14:useLocalDpi xmlns:a14="http://schemas.microsoft.com/office/drawing/2010/main" val="0"/>
              </a:ext>
            </a:extLst>
          </a:blip>
          <a:srcRect l="11991" t="16935" r="19067" b="10967"/>
          <a:stretch/>
        </p:blipFill>
        <p:spPr>
          <a:xfrm>
            <a:off x="0" y="-80683"/>
            <a:ext cx="4360306" cy="3725707"/>
          </a:xfrm>
          <a:prstGeom prst="rect">
            <a:avLst/>
          </a:prstGeom>
        </p:spPr>
      </p:pic>
      <p:pic>
        <p:nvPicPr>
          <p:cNvPr id="10" name="Content Placeholder 7" descr="Emma Dibben Illustration - Google Chrome"/>
          <p:cNvPicPr>
            <a:picLocks noChangeAspect="1"/>
          </p:cNvPicPr>
          <p:nvPr/>
        </p:nvPicPr>
        <p:blipFill rotWithShape="1">
          <a:blip r:embed="rId4">
            <a:extLst>
              <a:ext uri="{28A0092B-C50C-407E-A947-70E740481C1C}">
                <a14:useLocalDpi xmlns:a14="http://schemas.microsoft.com/office/drawing/2010/main" val="0"/>
              </a:ext>
            </a:extLst>
          </a:blip>
          <a:srcRect l="12777" t="18520" r="18604" b="15323"/>
          <a:stretch/>
        </p:blipFill>
        <p:spPr>
          <a:xfrm>
            <a:off x="448181" y="3863788"/>
            <a:ext cx="3801035" cy="2994212"/>
          </a:xfrm>
          <a:prstGeom prst="rect">
            <a:avLst/>
          </a:prstGeom>
        </p:spPr>
      </p:pic>
    </p:spTree>
    <p:extLst>
      <p:ext uri="{BB962C8B-B14F-4D97-AF65-F5344CB8AC3E}">
        <p14:creationId xmlns:p14="http://schemas.microsoft.com/office/powerpoint/2010/main" val="35051627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 September</a:t>
            </a:r>
            <a:endParaRPr lang="en-GB" dirty="0"/>
          </a:p>
        </p:txBody>
      </p:sp>
      <p:sp>
        <p:nvSpPr>
          <p:cNvPr id="3" name="Content Placeholder 2"/>
          <p:cNvSpPr>
            <a:spLocks noGrp="1"/>
          </p:cNvSpPr>
          <p:nvPr>
            <p:ph idx="1"/>
          </p:nvPr>
        </p:nvSpPr>
        <p:spPr/>
        <p:txBody>
          <a:bodyPr>
            <a:normAutofit/>
          </a:bodyPr>
          <a:lstStyle/>
          <a:p>
            <a:r>
              <a:rPr lang="en-GB" dirty="0" smtClean="0"/>
              <a:t>You will use your research to start your project on the theme ‘Eat’ which will lead you into your chosen brief but the first couple of weeks will be exploration and experimentation.</a:t>
            </a:r>
          </a:p>
          <a:p>
            <a:r>
              <a:rPr lang="en-GB" dirty="0" smtClean="0"/>
              <a:t>You will be exploring visual language using different media and techniques, developing a range of skills.</a:t>
            </a:r>
          </a:p>
          <a:p>
            <a:r>
              <a:rPr lang="en-GB" dirty="0" smtClean="0"/>
              <a:t>You will take your own photography and create visual reference through drawings and using a variety of media and understanding composition.</a:t>
            </a:r>
          </a:p>
          <a:p>
            <a:r>
              <a:rPr lang="en-GB" dirty="0" smtClean="0"/>
              <a:t>You will respond to artists/designers/photographers to develop your skills and help create your own responses to help create ideas in answer to a brief.</a:t>
            </a:r>
            <a:endParaRPr lang="en-GB" dirty="0"/>
          </a:p>
        </p:txBody>
      </p:sp>
    </p:spTree>
    <p:extLst>
      <p:ext uri="{BB962C8B-B14F-4D97-AF65-F5344CB8AC3E}">
        <p14:creationId xmlns:p14="http://schemas.microsoft.com/office/powerpoint/2010/main" val="17596020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Example briefs for ‘Eat’</a:t>
            </a:r>
            <a:endParaRPr lang="en-GB" dirty="0"/>
          </a:p>
        </p:txBody>
      </p:sp>
      <p:sp>
        <p:nvSpPr>
          <p:cNvPr id="3" name="Content Placeholder 2"/>
          <p:cNvSpPr>
            <a:spLocks noGrp="1"/>
          </p:cNvSpPr>
          <p:nvPr>
            <p:ph idx="1"/>
          </p:nvPr>
        </p:nvSpPr>
        <p:spPr/>
        <p:txBody>
          <a:bodyPr>
            <a:normAutofit fontScale="92500" lnSpcReduction="20000"/>
          </a:bodyPr>
          <a:lstStyle/>
          <a:p>
            <a:r>
              <a:rPr lang="en-GB" dirty="0" smtClean="0"/>
              <a:t>Creating a brand identity for a restaurant or tapas type bar</a:t>
            </a:r>
          </a:p>
          <a:p>
            <a:r>
              <a:rPr lang="en-GB" dirty="0" smtClean="0"/>
              <a:t>Creating a brand identity for a deli and café/interior/packaging</a:t>
            </a:r>
          </a:p>
          <a:p>
            <a:r>
              <a:rPr lang="en-GB" dirty="0" smtClean="0"/>
              <a:t>Creating an identity and  product range for a organic </a:t>
            </a:r>
            <a:r>
              <a:rPr lang="en-GB" dirty="0"/>
              <a:t>f</a:t>
            </a:r>
            <a:r>
              <a:rPr lang="en-GB" dirty="0" smtClean="0"/>
              <a:t>arm </a:t>
            </a:r>
            <a:r>
              <a:rPr lang="en-GB" dirty="0"/>
              <a:t>s</a:t>
            </a:r>
            <a:r>
              <a:rPr lang="en-GB" dirty="0" smtClean="0"/>
              <a:t>hop and delivery box service</a:t>
            </a:r>
          </a:p>
          <a:p>
            <a:r>
              <a:rPr lang="en-GB" dirty="0" smtClean="0"/>
              <a:t>Producing a new book about Mediterranean Cooking (or other culture), cover and illustrations and publicity launch.</a:t>
            </a:r>
          </a:p>
          <a:p>
            <a:r>
              <a:rPr lang="en-GB" dirty="0" smtClean="0"/>
              <a:t>Creating a brand identity for a bakery/interior graphics and packaging</a:t>
            </a:r>
          </a:p>
          <a:p>
            <a:r>
              <a:rPr lang="en-GB" dirty="0" smtClean="0"/>
              <a:t>Exhibition graphics for promoting a show on food at the NEC.</a:t>
            </a:r>
          </a:p>
          <a:p>
            <a:r>
              <a:rPr lang="en-GB" dirty="0" smtClean="0"/>
              <a:t>Create a website design for online ordering</a:t>
            </a:r>
          </a:p>
          <a:p>
            <a:r>
              <a:rPr lang="en-GB" dirty="0" smtClean="0"/>
              <a:t>Creating graphics/posters for the interior of a shop</a:t>
            </a:r>
          </a:p>
          <a:p>
            <a:r>
              <a:rPr lang="en-GB" dirty="0" smtClean="0"/>
              <a:t>Creating an identity for a fresh fish delivery company and advertising</a:t>
            </a:r>
          </a:p>
          <a:p>
            <a:r>
              <a:rPr lang="en-GB" dirty="0" smtClean="0"/>
              <a:t>Creating a brand identity for a new range of bath products that resemble food products</a:t>
            </a:r>
          </a:p>
          <a:p>
            <a:r>
              <a:rPr lang="en-GB" dirty="0" smtClean="0"/>
              <a:t>New Fashion brand identity, shop and promotional material</a:t>
            </a:r>
            <a:endParaRPr lang="en-GB" dirty="0"/>
          </a:p>
        </p:txBody>
      </p:sp>
    </p:spTree>
    <p:extLst>
      <p:ext uri="{BB962C8B-B14F-4D97-AF65-F5344CB8AC3E}">
        <p14:creationId xmlns:p14="http://schemas.microsoft.com/office/powerpoint/2010/main" val="16063120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Project Title: ‘Eat’</a:t>
            </a:r>
            <a:endParaRPr lang="en-GB" dirty="0"/>
          </a:p>
        </p:txBody>
      </p:sp>
      <p:sp>
        <p:nvSpPr>
          <p:cNvPr id="3" name="Subtitle 2"/>
          <p:cNvSpPr>
            <a:spLocks noGrp="1"/>
          </p:cNvSpPr>
          <p:nvPr>
            <p:ph type="subTitle" idx="1"/>
          </p:nvPr>
        </p:nvSpPr>
        <p:spPr/>
        <p:txBody>
          <a:bodyPr/>
          <a:lstStyle/>
          <a:p>
            <a:r>
              <a:rPr lang="en-GB" dirty="0" smtClean="0"/>
              <a:t>Exploring artists and techniques</a:t>
            </a:r>
          </a:p>
          <a:p>
            <a:r>
              <a:rPr lang="en-GB" dirty="0" smtClean="0"/>
              <a:t>AO1/AO2</a:t>
            </a:r>
            <a:endParaRPr lang="en-GB" dirty="0"/>
          </a:p>
        </p:txBody>
      </p:sp>
    </p:spTree>
    <p:extLst>
      <p:ext uri="{BB962C8B-B14F-4D97-AF65-F5344CB8AC3E}">
        <p14:creationId xmlns:p14="http://schemas.microsoft.com/office/powerpoint/2010/main" val="15279556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smtClean="0">
                <a:latin typeface="Gill Sans MT" panose="020B0502020104020203" pitchFamily="34" charset="0"/>
              </a:rPr>
              <a:t>What do we want you to do before you start in September?</a:t>
            </a:r>
            <a:endParaRPr lang="en-GB" b="1" dirty="0">
              <a:latin typeface="Gill Sans MT" panose="020B0502020104020203" pitchFamily="34" charset="0"/>
            </a:endParaRPr>
          </a:p>
        </p:txBody>
      </p:sp>
      <p:sp>
        <p:nvSpPr>
          <p:cNvPr id="3" name="Content Placeholder 2"/>
          <p:cNvSpPr>
            <a:spLocks noGrp="1"/>
          </p:cNvSpPr>
          <p:nvPr>
            <p:ph idx="1"/>
          </p:nvPr>
        </p:nvSpPr>
        <p:spPr>
          <a:xfrm>
            <a:off x="457200" y="1628800"/>
            <a:ext cx="7859216" cy="4392488"/>
          </a:xfrm>
        </p:spPr>
        <p:txBody>
          <a:bodyPr anchor="ctr">
            <a:normAutofit fontScale="62500" lnSpcReduction="20000"/>
          </a:bodyPr>
          <a:lstStyle/>
          <a:p>
            <a:pPr marL="0" indent="0">
              <a:spcBef>
                <a:spcPts val="1800"/>
              </a:spcBef>
              <a:buNone/>
            </a:pPr>
            <a:r>
              <a:rPr lang="en-GB" sz="2800" dirty="0" smtClean="0"/>
              <a:t>Research and investigate </a:t>
            </a:r>
            <a:r>
              <a:rPr lang="en-GB" sz="2800" dirty="0"/>
              <a:t> 5</a:t>
            </a:r>
            <a:r>
              <a:rPr lang="en-GB" sz="2800" dirty="0" smtClean="0"/>
              <a:t> of the illustrators that interest you.</a:t>
            </a:r>
          </a:p>
          <a:p>
            <a:pPr marL="0" indent="0">
              <a:spcBef>
                <a:spcPts val="1800"/>
              </a:spcBef>
              <a:buNone/>
            </a:pPr>
            <a:r>
              <a:rPr lang="en-GB" sz="2800" dirty="0" smtClean="0"/>
              <a:t>Find out about the designers/photographers and illustrators , how they work, what inspires them, who they have created work for, find more of their work. Collect research on each and respond to those that really interest you by </a:t>
            </a:r>
            <a:r>
              <a:rPr lang="en-GB" sz="2800" b="1" dirty="0" smtClean="0"/>
              <a:t>creating your own response to their work. </a:t>
            </a:r>
            <a:r>
              <a:rPr lang="en-GB" sz="2800" b="1" dirty="0"/>
              <a:t>. </a:t>
            </a:r>
            <a:r>
              <a:rPr lang="en-GB" sz="2800" dirty="0"/>
              <a:t>Display  and present on A3 pages (or in a new sketchbook if you have one), do at least one double page spread of research per artist/designer as an absolute minimum, (no maximum but do have a holiday!), so 5 double page spreads</a:t>
            </a:r>
            <a:r>
              <a:rPr lang="en-GB" sz="2800" dirty="0" smtClean="0"/>
              <a:t>.</a:t>
            </a:r>
          </a:p>
          <a:p>
            <a:pPr marL="0" indent="0">
              <a:spcBef>
                <a:spcPts val="1800"/>
              </a:spcBef>
              <a:buNone/>
            </a:pPr>
            <a:r>
              <a:rPr lang="en-GB" sz="2800" dirty="0"/>
              <a:t>W</a:t>
            </a:r>
            <a:r>
              <a:rPr lang="en-GB" sz="2800" dirty="0" smtClean="0"/>
              <a:t>e would like to see at least one response per artist where you have worked from observation or from your own photo, exploring the style and technique of your artist. To help you think of what you could actually do, </a:t>
            </a:r>
            <a:r>
              <a:rPr lang="en-GB" sz="2800" dirty="0"/>
              <a:t>e</a:t>
            </a:r>
            <a:r>
              <a:rPr lang="en-GB" sz="2800" dirty="0" smtClean="0"/>
              <a:t>ach response could be reflecting one of the following terms: fresh, sweet, savoury, baked, home grown, healthy, calorific, organic, tasty.</a:t>
            </a:r>
          </a:p>
          <a:p>
            <a:pPr marL="0" indent="0">
              <a:spcBef>
                <a:spcPts val="1800"/>
              </a:spcBef>
              <a:buNone/>
            </a:pPr>
            <a:r>
              <a:rPr lang="en-GB" sz="2800" dirty="0" smtClean="0"/>
              <a:t>You will be using this work as inspiration and to get ready for your topic of ‘Eat’ in September!</a:t>
            </a:r>
          </a:p>
        </p:txBody>
      </p:sp>
    </p:spTree>
    <p:extLst>
      <p:ext uri="{BB962C8B-B14F-4D97-AF65-F5344CB8AC3E}">
        <p14:creationId xmlns:p14="http://schemas.microsoft.com/office/powerpoint/2010/main" val="16417440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5800"/>
            <a:ext cx="8229600" cy="1143000"/>
          </a:xfrm>
        </p:spPr>
        <p:txBody>
          <a:bodyPr>
            <a:normAutofit fontScale="90000"/>
          </a:bodyPr>
          <a:lstStyle/>
          <a:p>
            <a:r>
              <a:rPr lang="en-GB" dirty="0" smtClean="0"/>
              <a:t>Ivy Glick &amp; Associates</a:t>
            </a:r>
            <a:br>
              <a:rPr lang="en-GB" dirty="0" smtClean="0"/>
            </a:br>
            <a:r>
              <a:rPr lang="en-GB" dirty="0" smtClean="0"/>
              <a:t>Irena Roman</a:t>
            </a:r>
            <a:br>
              <a:rPr lang="en-GB" dirty="0" smtClean="0"/>
            </a:br>
            <a:r>
              <a:rPr lang="en-GB" sz="3100" dirty="0" smtClean="0"/>
              <a:t>Watercolour</a:t>
            </a:r>
            <a:endParaRPr lang="en-GB" sz="3100"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496" y="1469218"/>
            <a:ext cx="2823878" cy="2823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http://www.ivyglick.com/food_illustrators/Irena_Roman/5_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8200" y="988581"/>
            <a:ext cx="2952328" cy="295232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ivyglick.com/food_illustrators/Irena_Roman/3_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118" y="4365104"/>
            <a:ext cx="2304256" cy="230425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ivyglick.com/food_illustrators/Irena_Roman/8_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9787" y="4245123"/>
            <a:ext cx="2544217" cy="254421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www.ivyglick.com/food_illustrators/Irena_Roman/4_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1840" y="2464745"/>
            <a:ext cx="1956360" cy="1956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89543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Louise Morgan</a:t>
            </a:r>
            <a:br>
              <a:rPr lang="en-GB" dirty="0"/>
            </a:br>
            <a:r>
              <a:rPr lang="en-GB" sz="1600" dirty="0"/>
              <a:t>http://www.louisemorgan.co.uk/food-and-drink</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23614"/>
            <a:ext cx="4286250" cy="4262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3" y="3384376"/>
            <a:ext cx="3456384" cy="3279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4048" y="4005065"/>
            <a:ext cx="3400053" cy="2568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46063" y="1522140"/>
            <a:ext cx="3109913"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76762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5800"/>
            <a:ext cx="8229600" cy="1143000"/>
          </a:xfrm>
        </p:spPr>
        <p:txBody>
          <a:bodyPr>
            <a:normAutofit fontScale="90000"/>
          </a:bodyPr>
          <a:lstStyle/>
          <a:p>
            <a:r>
              <a:rPr lang="en-GB" dirty="0" smtClean="0"/>
              <a:t>Ivy Glick &amp; Associates</a:t>
            </a:r>
            <a:br>
              <a:rPr lang="en-GB" dirty="0" smtClean="0"/>
            </a:br>
            <a:r>
              <a:rPr lang="en-GB" dirty="0" smtClean="0"/>
              <a:t>Jerry </a:t>
            </a:r>
            <a:r>
              <a:rPr lang="en-GB" dirty="0" err="1" smtClean="0"/>
              <a:t>Dadds</a:t>
            </a:r>
            <a:r>
              <a:rPr lang="en-GB" dirty="0" smtClean="0"/>
              <a:t/>
            </a:r>
            <a:br>
              <a:rPr lang="en-GB" dirty="0" smtClean="0"/>
            </a:br>
            <a:r>
              <a:rPr lang="en-GB" sz="3100" dirty="0" smtClean="0"/>
              <a:t>Woodcut, line, scratchboard and colour pencil</a:t>
            </a:r>
            <a:endParaRPr lang="en-GB" sz="3100" b="1" dirty="0"/>
          </a:p>
        </p:txBody>
      </p:sp>
      <p:pic>
        <p:nvPicPr>
          <p:cNvPr id="2050" name="Picture 2" descr="http://www.ivyglick.com/food_illustrators/Jerry_Dadds/9_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099938"/>
            <a:ext cx="3240360" cy="324036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ivyglick.com/food_illustrators/Jerry_Dadds/7_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7545" y="1839478"/>
            <a:ext cx="2597634" cy="259763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ivyglick.com/food_illustrators/Jerry_Dadds/1_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7545" y="4509120"/>
            <a:ext cx="2304256" cy="230425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www.ivyglick.com/food_illustrators/Jerry_Dadds/5_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5506" y="4352320"/>
            <a:ext cx="2274646" cy="227464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www.ivyglick.com/food_illustrators/Jerry_Dadds/4_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1854" y="1843936"/>
            <a:ext cx="2295339" cy="2295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57061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5800"/>
            <a:ext cx="8229600" cy="1143000"/>
          </a:xfrm>
        </p:spPr>
        <p:txBody>
          <a:bodyPr>
            <a:normAutofit fontScale="90000"/>
          </a:bodyPr>
          <a:lstStyle/>
          <a:p>
            <a:r>
              <a:rPr lang="en-GB" dirty="0" smtClean="0"/>
              <a:t>Ivy Glick &amp; Associates</a:t>
            </a:r>
            <a:br>
              <a:rPr lang="en-GB" dirty="0" smtClean="0"/>
            </a:br>
            <a:r>
              <a:rPr lang="en-GB" dirty="0" smtClean="0"/>
              <a:t>Rigel </a:t>
            </a:r>
            <a:r>
              <a:rPr lang="en-GB" dirty="0" err="1" smtClean="0"/>
              <a:t>Stuhmiller</a:t>
            </a:r>
            <a:r>
              <a:rPr lang="en-GB" dirty="0" smtClean="0"/>
              <a:t/>
            </a:r>
            <a:br>
              <a:rPr lang="en-GB" dirty="0" smtClean="0"/>
            </a:br>
            <a:r>
              <a:rPr lang="en-GB" sz="3100" dirty="0" err="1" smtClean="0"/>
              <a:t>Blockprinting</a:t>
            </a:r>
            <a:endParaRPr lang="en-GB" sz="3100" b="1" dirty="0"/>
          </a:p>
        </p:txBody>
      </p:sp>
      <p:pic>
        <p:nvPicPr>
          <p:cNvPr id="4098" name="Picture 2" descr="http://www.ivyglick.com/food_illustrators/Rigel_Stuhmiller/5_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228" y="1988840"/>
            <a:ext cx="2520280" cy="252028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ivyglick.com/food_illustrators/Rigel_Stuhmiller/4_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232" y="1268760"/>
            <a:ext cx="2088232" cy="208823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www.ivyglick.com/food_illustrators/Rigel_Stuhmiller/8_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4509120"/>
            <a:ext cx="2232248" cy="2232248"/>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www.ivyglick.com/food_illustrators/Rigel_Stuhmiller/2_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3848" y="3210454"/>
            <a:ext cx="2952328" cy="2952328"/>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ttp://www.ivyglick.com/food_illustrators/Rigel_Stuhmiller/6_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2200" y="3786518"/>
            <a:ext cx="2376264" cy="2376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49648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7808"/>
            <a:ext cx="8229600" cy="1143000"/>
          </a:xfrm>
        </p:spPr>
        <p:txBody>
          <a:bodyPr>
            <a:normAutofit fontScale="90000"/>
          </a:bodyPr>
          <a:lstStyle/>
          <a:p>
            <a:r>
              <a:rPr lang="en-GB" dirty="0" smtClean="0"/>
              <a:t>Ivy Glick &amp; Associates</a:t>
            </a:r>
            <a:br>
              <a:rPr lang="en-GB" dirty="0" smtClean="0"/>
            </a:br>
            <a:r>
              <a:rPr lang="en-GB" dirty="0" smtClean="0"/>
              <a:t>Derek Grinnell</a:t>
            </a:r>
            <a:br>
              <a:rPr lang="en-GB" dirty="0" smtClean="0"/>
            </a:br>
            <a:r>
              <a:rPr lang="en-GB" sz="3100" dirty="0" smtClean="0"/>
              <a:t>Watercolour, pen and ink, gouache, mixed media</a:t>
            </a:r>
            <a:br>
              <a:rPr lang="en-GB" sz="3100" dirty="0" smtClean="0"/>
            </a:br>
            <a:endParaRPr lang="en-GB" sz="3100" dirty="0"/>
          </a:p>
        </p:txBody>
      </p:sp>
      <p:pic>
        <p:nvPicPr>
          <p:cNvPr id="3074" name="Picture 2" descr="http://www.ivyglick.com/food_illustrators/Derek_Grinnell/1_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866756"/>
            <a:ext cx="2354332" cy="235433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ivyglick.com/food_illustrators/Derek_Grinnell/2_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224" y="1894747"/>
            <a:ext cx="2314947" cy="231494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www.ivyglick.com/food_illustrators/Derek_Grinnell/3_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2708920"/>
            <a:ext cx="2808312" cy="280831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www.ivyglick.com/food_illustrators/Derek_Grinnell/5_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224" y="4243876"/>
            <a:ext cx="2281468" cy="2281468"/>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www.ivyglick.com/food_illustrators/Derek_Grinnell/9_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568" y="4293096"/>
            <a:ext cx="2448272" cy="2448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85151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David </a:t>
            </a:r>
            <a:r>
              <a:rPr lang="en-GB" dirty="0" err="1" smtClean="0"/>
              <a:t>Griffen</a:t>
            </a:r>
            <a:r>
              <a:rPr lang="en-GB" dirty="0" smtClean="0"/>
              <a:t> – food photographer</a:t>
            </a:r>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152" y="160338"/>
            <a:ext cx="2741290" cy="2741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6988" y="3212976"/>
            <a:ext cx="2857500" cy="1904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197716" y="2819668"/>
            <a:ext cx="259842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utoShape 6" descr="https://www.davidgriffen.co.uk/food-photography-lge/food-photography-05.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31"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5575" y="4725144"/>
            <a:ext cx="2857500" cy="1904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AutoShape 9" descr="https://www.davidgriffen.co.uk/food-photography-lge/food-photography-104.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35"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15" y="2235264"/>
            <a:ext cx="3431845" cy="1929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2195736" y="1539109"/>
            <a:ext cx="3216330" cy="369332"/>
          </a:xfrm>
          <a:prstGeom prst="rect">
            <a:avLst/>
          </a:prstGeom>
        </p:spPr>
        <p:txBody>
          <a:bodyPr wrap="none">
            <a:spAutoFit/>
          </a:bodyPr>
          <a:lstStyle/>
          <a:p>
            <a:r>
              <a:rPr lang="en-GB" dirty="0"/>
              <a:t>https://www.davidgriffen.co.uk/</a:t>
            </a:r>
          </a:p>
        </p:txBody>
      </p:sp>
    </p:spTree>
    <p:extLst>
      <p:ext uri="{BB962C8B-B14F-4D97-AF65-F5344CB8AC3E}">
        <p14:creationId xmlns:p14="http://schemas.microsoft.com/office/powerpoint/2010/main" val="345547239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1773</TotalTime>
  <Words>549</Words>
  <Application>Microsoft Office PowerPoint</Application>
  <PresentationFormat>On-screen Show (4:3)</PresentationFormat>
  <Paragraphs>44</Paragraphs>
  <Slides>19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Cambria</vt:lpstr>
      <vt:lpstr>Gill Sans MT</vt:lpstr>
      <vt:lpstr>Gill Sans Ultra Bold</vt:lpstr>
      <vt:lpstr>Adjacency</vt:lpstr>
      <vt:lpstr>Graphic Communications</vt:lpstr>
      <vt:lpstr>Project Title: ‘Eat’</vt:lpstr>
      <vt:lpstr>What do we want you to do before you start in September?</vt:lpstr>
      <vt:lpstr>Ivy Glick &amp; Associates Irena Roman Watercolour</vt:lpstr>
      <vt:lpstr>Louise Morgan http://www.louisemorgan.co.uk/food-and-drink</vt:lpstr>
      <vt:lpstr>Ivy Glick &amp; Associates Jerry Dadds Woodcut, line, scratchboard and colour pencil</vt:lpstr>
      <vt:lpstr>Ivy Glick &amp; Associates Rigel Stuhmiller Blockprinting</vt:lpstr>
      <vt:lpstr>Ivy Glick &amp; Associates Derek Grinnell Watercolour, pen and ink, gouache, mixed media </vt:lpstr>
      <vt:lpstr>David Griffen – food photographer</vt:lpstr>
      <vt:lpstr>Gary Bullock - illustrator</vt:lpstr>
      <vt:lpstr>Tjalf Sparnaay</vt:lpstr>
      <vt:lpstr>How to start to research… Who are they? What media do they use? What process and methods do they go through to create their work Who do they work for or who have they worked for and do you have any examples of this? This is work that you see commercially, eg. Is it on packaging, posters, ad campaigns. What do you like about their work? With your response how did you create it to get the same effect? </vt:lpstr>
      <vt:lpstr>Emma Dibben</vt:lpstr>
      <vt:lpstr>Emma Dibben</vt:lpstr>
      <vt:lpstr>PowerPoint Presentation</vt:lpstr>
      <vt:lpstr>PowerPoint Presentation</vt:lpstr>
      <vt:lpstr>PowerPoint Presentation</vt:lpstr>
      <vt:lpstr>In September</vt:lpstr>
      <vt:lpstr>Example briefs for ‘Eat’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Fresh!</dc:title>
  <dc:creator>burgoyne</dc:creator>
  <cp:lastModifiedBy>cburgoyne@WHITBREAD.BEDS.SCH.UK</cp:lastModifiedBy>
  <cp:revision>50</cp:revision>
  <cp:lastPrinted>2019-06-21T08:51:42Z</cp:lastPrinted>
  <dcterms:created xsi:type="dcterms:W3CDTF">2017-07-03T13:52:08Z</dcterms:created>
  <dcterms:modified xsi:type="dcterms:W3CDTF">2020-06-11T14:48:21Z</dcterms:modified>
</cp:coreProperties>
</file>