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58" r:id="rId3"/>
    <p:sldId id="261" r:id="rId4"/>
    <p:sldId id="259" r:id="rId5"/>
    <p:sldId id="260" r:id="rId6"/>
    <p:sldId id="262" r:id="rId7"/>
    <p:sldId id="265" r:id="rId8"/>
    <p:sldId id="268" r:id="rId9"/>
    <p:sldId id="266" r:id="rId10"/>
  </p:sldIdLst>
  <p:sldSz cx="12192000" cy="6858000"/>
  <p:notesSz cx="6797675" cy="99266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9" d="100"/>
          <a:sy n="79" d="100"/>
        </p:scale>
        <p:origin x="120" y="6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Image result for computer technology wallpaper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7044"/>
            <a:ext cx="12192000" cy="6865044"/>
          </a:xfrm>
          <a:prstGeom prst="rect">
            <a:avLst/>
          </a:prstGeom>
          <a:noFill/>
        </p:spPr>
      </p:pic>
      <p:sp>
        <p:nvSpPr>
          <p:cNvPr id="7" name="Rectangle 6"/>
          <p:cNvSpPr/>
          <p:nvPr/>
        </p:nvSpPr>
        <p:spPr>
          <a:xfrm>
            <a:off x="-1" y="0"/>
            <a:ext cx="12192001" cy="4068566"/>
          </a:xfrm>
          <a:prstGeom prst="rect">
            <a:avLst/>
          </a:prstGeom>
          <a:solidFill>
            <a:srgbClr val="FAB31C">
              <a:alpha val="66667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 dirty="0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11339036" y="1354288"/>
            <a:ext cx="0" cy="2360097"/>
          </a:xfrm>
          <a:prstGeom prst="line">
            <a:avLst/>
          </a:prstGeom>
          <a:ln w="508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05803" y="2096394"/>
            <a:ext cx="10559007" cy="1325563"/>
          </a:xfrm>
        </p:spPr>
        <p:txBody>
          <a:bodyPr>
            <a:noAutofit/>
          </a:bodyPr>
          <a:lstStyle>
            <a:lvl1pPr algn="r">
              <a:defRPr sz="6000">
                <a:solidFill>
                  <a:schemeClr val="tx1"/>
                </a:solidFill>
                <a:latin typeface="FuturaTEEMed" pitchFamily="2" charset="0"/>
                <a:ea typeface="FuturaTEEMed" pitchFamily="2" charset="0"/>
                <a:cs typeface="FuturaTEEMed" pitchFamily="2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6" name="Title 1"/>
          <p:cNvSpPr txBox="1">
            <a:spLocks/>
          </p:cNvSpPr>
          <p:nvPr/>
        </p:nvSpPr>
        <p:spPr>
          <a:xfrm>
            <a:off x="4209449" y="365127"/>
            <a:ext cx="6593399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endParaRPr lang="en-US" sz="2800" dirty="0">
              <a:solidFill>
                <a:schemeClr val="bg1"/>
              </a:solidFill>
            </a:endParaRPr>
          </a:p>
        </p:txBody>
      </p:sp>
      <p:sp>
        <p:nvSpPr>
          <p:cNvPr id="18" name="Text Placeholder 3"/>
          <p:cNvSpPr>
            <a:spLocks noGrp="1"/>
          </p:cNvSpPr>
          <p:nvPr>
            <p:ph type="body" sz="half" idx="2"/>
          </p:nvPr>
        </p:nvSpPr>
        <p:spPr>
          <a:xfrm>
            <a:off x="5931782" y="1538777"/>
            <a:ext cx="5233028" cy="387417"/>
          </a:xfrm>
        </p:spPr>
        <p:txBody>
          <a:bodyPr>
            <a:noAutofit/>
          </a:bodyPr>
          <a:lstStyle>
            <a:lvl1pPr marL="0" indent="0" algn="r">
              <a:buNone/>
              <a:defRPr sz="2400">
                <a:solidFill>
                  <a:schemeClr val="tx1"/>
                </a:solidFill>
                <a:latin typeface="FuturaTEE" pitchFamily="2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7" name="Date Placeholder 4"/>
          <p:cNvSpPr>
            <a:spLocks noGrp="1"/>
          </p:cNvSpPr>
          <p:nvPr>
            <p:ph type="dt" sz="half" idx="10"/>
          </p:nvPr>
        </p:nvSpPr>
        <p:spPr>
          <a:xfrm>
            <a:off x="6156961" y="300874"/>
            <a:ext cx="5048721" cy="562717"/>
          </a:xfrm>
        </p:spPr>
        <p:txBody>
          <a:bodyPr/>
          <a:lstStyle>
            <a:lvl1pPr algn="r">
              <a:defRPr sz="2400">
                <a:solidFill>
                  <a:schemeClr val="tx1"/>
                </a:solidFill>
                <a:latin typeface="FuturaTEE" pitchFamily="2" charset="0"/>
              </a:defRPr>
            </a:lvl1pPr>
          </a:lstStyle>
          <a:p>
            <a:fld id="{D34BB216-1541-48F9-B164-4BDA43A9238C}" type="datetimeFigureOut">
              <a:rPr lang="en-GB" smtClean="0"/>
              <a:t>14/06/2020</a:t>
            </a:fld>
            <a:endParaRPr lang="en-GB"/>
          </a:p>
        </p:txBody>
      </p:sp>
      <p:pic>
        <p:nvPicPr>
          <p:cNvPr id="27650" name="Picture 2" descr="https://static1.squarespace.com/static/57e901d98419c20a8e26af2f/t/5817749bbebafb7ee7698877/1495206177300/?format=1500w"/>
          <p:cNvPicPr>
            <a:picLocks noChangeAspect="1" noChangeArrowheads="1"/>
          </p:cNvPicPr>
          <p:nvPr/>
        </p:nvPicPr>
        <p:blipFill>
          <a:blip r:embed="rId3">
            <a:grayscl/>
          </a:blip>
          <a:srcRect/>
          <a:stretch>
            <a:fillRect/>
          </a:stretch>
        </p:blipFill>
        <p:spPr bwMode="auto">
          <a:xfrm>
            <a:off x="208853" y="92423"/>
            <a:ext cx="698120" cy="545406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47886403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bjectiv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-1" y="1"/>
            <a:ext cx="12192001" cy="1155032"/>
          </a:xfrm>
          <a:prstGeom prst="rect">
            <a:avLst/>
          </a:prstGeom>
          <a:solidFill>
            <a:srgbClr val="FAB31C">
              <a:alpha val="67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6510" y="151466"/>
            <a:ext cx="11678652" cy="828407"/>
          </a:xfrm>
        </p:spPr>
        <p:txBody>
          <a:bodyPr>
            <a:normAutofit/>
          </a:bodyPr>
          <a:lstStyle>
            <a:lvl1pPr algn="r">
              <a:defRPr sz="3600" b="1">
                <a:latin typeface="FuturaTEE" pitchFamily="2" charset="0"/>
                <a:ea typeface="FuturaTEE" pitchFamily="2" charset="0"/>
                <a:cs typeface="FuturaTEE" pitchFamily="2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6510" y="1461946"/>
            <a:ext cx="11678652" cy="970359"/>
          </a:xfrm>
        </p:spPr>
        <p:txBody>
          <a:bodyPr/>
          <a:lstStyle>
            <a:lvl1pPr>
              <a:defRPr>
                <a:latin typeface="+mn-lt"/>
                <a:ea typeface="FuturaTEEMed" pitchFamily="2" charset="0"/>
                <a:cs typeface="FuturaTEEMed" pitchFamily="2" charset="0"/>
              </a:defRPr>
            </a:lvl1pPr>
            <a:lvl2pPr>
              <a:defRPr>
                <a:latin typeface="+mn-lt"/>
                <a:ea typeface="FuturaTEEMed" pitchFamily="2" charset="0"/>
                <a:cs typeface="FuturaTEEMed" pitchFamily="2" charset="0"/>
              </a:defRPr>
            </a:lvl2pPr>
            <a:lvl3pPr>
              <a:defRPr>
                <a:latin typeface="Oxygen" charset="0"/>
                <a:ea typeface="Oxygen" charset="0"/>
                <a:cs typeface="Oxygen" charset="0"/>
              </a:defRPr>
            </a:lvl3pPr>
            <a:lvl4pPr>
              <a:defRPr>
                <a:latin typeface="Oxygen" charset="0"/>
                <a:ea typeface="Oxygen" charset="0"/>
                <a:cs typeface="Oxygen" charset="0"/>
              </a:defRPr>
            </a:lvl4pPr>
            <a:lvl5pPr>
              <a:defRPr>
                <a:latin typeface="Oxygen" charset="0"/>
                <a:ea typeface="Oxygen" charset="0"/>
                <a:cs typeface="Oxygen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49179" y="6360029"/>
            <a:ext cx="2743200" cy="365125"/>
          </a:xfrm>
        </p:spPr>
        <p:txBody>
          <a:bodyPr/>
          <a:lstStyle>
            <a:lvl1pPr>
              <a:defRPr>
                <a:solidFill>
                  <a:srgbClr val="FAB31C"/>
                </a:solidFill>
                <a:latin typeface="FuturaTEE" pitchFamily="2" charset="0"/>
              </a:defRPr>
            </a:lvl1pPr>
          </a:lstStyle>
          <a:p>
            <a:fld id="{D34BB216-1541-48F9-B164-4BDA43A9238C}" type="datetimeFigureOut">
              <a:rPr lang="en-GB" smtClean="0"/>
              <a:t>14/06/2020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2"/>
            <a:ext cx="4816643" cy="365125"/>
          </a:xfr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127957" y="6356352"/>
            <a:ext cx="2743200" cy="365125"/>
          </a:xfrm>
        </p:spPr>
        <p:txBody>
          <a:bodyPr/>
          <a:lstStyle/>
          <a:p>
            <a:fld id="{772AA867-3FD3-4200-A22D-7C71D8BE7C0C}" type="slidenum">
              <a:rPr lang="en-GB" smtClean="0"/>
              <a:t>‹#›</a:t>
            </a:fld>
            <a:endParaRPr lang="en-GB"/>
          </a:p>
        </p:txBody>
      </p:sp>
      <p:sp>
        <p:nvSpPr>
          <p:cNvPr id="10" name="Content Placeholder 2"/>
          <p:cNvSpPr>
            <a:spLocks noGrp="1"/>
          </p:cNvSpPr>
          <p:nvPr>
            <p:ph idx="13"/>
          </p:nvPr>
        </p:nvSpPr>
        <p:spPr>
          <a:xfrm>
            <a:off x="346509" y="2955828"/>
            <a:ext cx="11678652" cy="970359"/>
          </a:xfrm>
        </p:spPr>
        <p:txBody>
          <a:bodyPr/>
          <a:lstStyle>
            <a:lvl1pPr>
              <a:defRPr>
                <a:latin typeface="+mn-lt"/>
                <a:ea typeface="FuturaTEEMed" pitchFamily="2" charset="0"/>
                <a:cs typeface="FuturaTEEMed" pitchFamily="2" charset="0"/>
              </a:defRPr>
            </a:lvl1pPr>
            <a:lvl2pPr>
              <a:defRPr>
                <a:latin typeface="+mn-lt"/>
                <a:ea typeface="FuturaTEEMed" pitchFamily="2" charset="0"/>
                <a:cs typeface="FuturaTEEMed" pitchFamily="2" charset="0"/>
              </a:defRPr>
            </a:lvl2pPr>
            <a:lvl3pPr>
              <a:defRPr>
                <a:latin typeface="Oxygen" charset="0"/>
                <a:ea typeface="Oxygen" charset="0"/>
                <a:cs typeface="Oxygen" charset="0"/>
              </a:defRPr>
            </a:lvl3pPr>
            <a:lvl4pPr>
              <a:defRPr>
                <a:latin typeface="Oxygen" charset="0"/>
                <a:ea typeface="Oxygen" charset="0"/>
                <a:cs typeface="Oxygen" charset="0"/>
              </a:defRPr>
            </a:lvl4pPr>
            <a:lvl5pPr>
              <a:defRPr>
                <a:latin typeface="Oxygen" charset="0"/>
                <a:ea typeface="Oxygen" charset="0"/>
                <a:cs typeface="Oxygen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</p:txBody>
      </p:sp>
      <p:sp>
        <p:nvSpPr>
          <p:cNvPr id="11" name="Content Placeholder 2"/>
          <p:cNvSpPr>
            <a:spLocks noGrp="1"/>
          </p:cNvSpPr>
          <p:nvPr>
            <p:ph idx="14"/>
          </p:nvPr>
        </p:nvSpPr>
        <p:spPr>
          <a:xfrm>
            <a:off x="346509" y="4486286"/>
            <a:ext cx="11678652" cy="970359"/>
          </a:xfrm>
        </p:spPr>
        <p:txBody>
          <a:bodyPr/>
          <a:lstStyle>
            <a:lvl1pPr>
              <a:defRPr>
                <a:latin typeface="+mn-lt"/>
                <a:ea typeface="FuturaTEEMed" pitchFamily="2" charset="0"/>
                <a:cs typeface="FuturaTEEMed" pitchFamily="2" charset="0"/>
              </a:defRPr>
            </a:lvl1pPr>
            <a:lvl2pPr>
              <a:defRPr>
                <a:latin typeface="+mn-lt"/>
                <a:ea typeface="FuturaTEEMed" pitchFamily="2" charset="0"/>
                <a:cs typeface="FuturaTEEMed" pitchFamily="2" charset="0"/>
              </a:defRPr>
            </a:lvl2pPr>
            <a:lvl3pPr>
              <a:defRPr>
                <a:latin typeface="Oxygen" charset="0"/>
                <a:ea typeface="Oxygen" charset="0"/>
                <a:cs typeface="Oxygen" charset="0"/>
              </a:defRPr>
            </a:lvl3pPr>
            <a:lvl4pPr>
              <a:defRPr>
                <a:latin typeface="Oxygen" charset="0"/>
                <a:ea typeface="Oxygen" charset="0"/>
                <a:cs typeface="Oxygen" charset="0"/>
              </a:defRPr>
            </a:lvl4pPr>
            <a:lvl5pPr>
              <a:defRPr>
                <a:latin typeface="Oxygen" charset="0"/>
                <a:ea typeface="Oxygen" charset="0"/>
                <a:cs typeface="Oxygen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</p:txBody>
      </p:sp>
      <p:pic>
        <p:nvPicPr>
          <p:cNvPr id="13" name="Picture 2" descr="https://static1.squarespace.com/static/57e901d98419c20a8e26af2f/t/5817749bbebafb7ee7698877/1495206177300/?format=1500w"/>
          <p:cNvPicPr>
            <a:picLocks noChangeAspect="1" noChangeArrowheads="1"/>
          </p:cNvPicPr>
          <p:nvPr/>
        </p:nvPicPr>
        <p:blipFill>
          <a:blip r:embed="rId2">
            <a:grayscl/>
          </a:blip>
          <a:srcRect/>
          <a:stretch>
            <a:fillRect/>
          </a:stretch>
        </p:blipFill>
        <p:spPr bwMode="auto">
          <a:xfrm>
            <a:off x="208853" y="92423"/>
            <a:ext cx="698120" cy="545406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44239199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ullet Li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-1" y="1"/>
            <a:ext cx="12192001" cy="1155032"/>
          </a:xfrm>
          <a:prstGeom prst="rect">
            <a:avLst/>
          </a:prstGeom>
          <a:solidFill>
            <a:srgbClr val="FAB31C">
              <a:alpha val="67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6510" y="151466"/>
            <a:ext cx="11678652" cy="828407"/>
          </a:xfrm>
        </p:spPr>
        <p:txBody>
          <a:bodyPr>
            <a:normAutofit/>
          </a:bodyPr>
          <a:lstStyle>
            <a:lvl1pPr algn="r">
              <a:defRPr sz="3600" b="1">
                <a:latin typeface="FuturaTEE" pitchFamily="2" charset="0"/>
                <a:ea typeface="FuturaTEE" pitchFamily="2" charset="0"/>
                <a:cs typeface="FuturaTEE" pitchFamily="2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6510" y="1306498"/>
            <a:ext cx="11678652" cy="4655855"/>
          </a:xfrm>
        </p:spPr>
        <p:txBody>
          <a:bodyPr/>
          <a:lstStyle>
            <a:lvl1pPr>
              <a:defRPr>
                <a:latin typeface="+mn-lt"/>
                <a:ea typeface="FuturaTEEMed" pitchFamily="2" charset="0"/>
                <a:cs typeface="FuturaTEEMed" pitchFamily="2" charset="0"/>
              </a:defRPr>
            </a:lvl1pPr>
            <a:lvl2pPr>
              <a:defRPr>
                <a:latin typeface="+mn-lt"/>
                <a:ea typeface="FuturaTEEMed" pitchFamily="2" charset="0"/>
                <a:cs typeface="FuturaTEEMed" pitchFamily="2" charset="0"/>
              </a:defRPr>
            </a:lvl2pPr>
            <a:lvl3pPr>
              <a:defRPr>
                <a:latin typeface="+mn-lt"/>
                <a:ea typeface="FuturaTEEMed" pitchFamily="2" charset="0"/>
                <a:cs typeface="FuturaTEEMed" pitchFamily="2" charset="0"/>
              </a:defRPr>
            </a:lvl3pPr>
            <a:lvl4pPr>
              <a:defRPr>
                <a:latin typeface="+mn-lt"/>
                <a:ea typeface="FuturaTEEMed" pitchFamily="2" charset="0"/>
                <a:cs typeface="FuturaTEEMed" pitchFamily="2" charset="0"/>
              </a:defRPr>
            </a:lvl4pPr>
            <a:lvl5pPr>
              <a:defRPr>
                <a:latin typeface="+mn-lt"/>
                <a:ea typeface="FuturaTEEMed" pitchFamily="2" charset="0"/>
                <a:cs typeface="FuturaTEEMed" pitchFamily="2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49179" y="6360029"/>
            <a:ext cx="2743200" cy="365125"/>
          </a:xfrm>
        </p:spPr>
        <p:txBody>
          <a:bodyPr/>
          <a:lstStyle>
            <a:lvl1pPr>
              <a:defRPr>
                <a:solidFill>
                  <a:srgbClr val="FAB31C"/>
                </a:solidFill>
                <a:latin typeface="FuturaTEE" pitchFamily="2" charset="0"/>
              </a:defRPr>
            </a:lvl1pPr>
          </a:lstStyle>
          <a:p>
            <a:fld id="{D34BB216-1541-48F9-B164-4BDA43A9238C}" type="datetimeFigureOut">
              <a:rPr lang="en-GB" smtClean="0"/>
              <a:t>14/06/2020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2"/>
            <a:ext cx="4816643" cy="365125"/>
          </a:xfr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127957" y="6356352"/>
            <a:ext cx="2743200" cy="365125"/>
          </a:xfrm>
        </p:spPr>
        <p:txBody>
          <a:bodyPr/>
          <a:lstStyle/>
          <a:p>
            <a:fld id="{772AA867-3FD3-4200-A22D-7C71D8BE7C0C}" type="slidenum">
              <a:rPr lang="en-GB" smtClean="0"/>
              <a:t>‹#›</a:t>
            </a:fld>
            <a:endParaRPr lang="en-GB"/>
          </a:p>
        </p:txBody>
      </p:sp>
      <p:pic>
        <p:nvPicPr>
          <p:cNvPr id="8" name="Picture 2" descr="https://static1.squarespace.com/static/57e901d98419c20a8e26af2f/t/5817749bbebafb7ee7698877/1495206177300/?format=1500w"/>
          <p:cNvPicPr>
            <a:picLocks noChangeAspect="1" noChangeArrowheads="1"/>
          </p:cNvPicPr>
          <p:nvPr/>
        </p:nvPicPr>
        <p:blipFill>
          <a:blip r:embed="rId2">
            <a:grayscl/>
          </a:blip>
          <a:srcRect/>
          <a:stretch>
            <a:fillRect/>
          </a:stretch>
        </p:blipFill>
        <p:spPr bwMode="auto">
          <a:xfrm>
            <a:off x="208853" y="92423"/>
            <a:ext cx="698120" cy="545406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49820479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Image result for computer technology wallpaper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2230947" cy="6858000"/>
          </a:xfrm>
          <a:prstGeom prst="rect">
            <a:avLst/>
          </a:prstGeom>
          <a:noFill/>
        </p:spPr>
      </p:pic>
      <p:sp>
        <p:nvSpPr>
          <p:cNvPr id="11" name="Rectangle 10"/>
          <p:cNvSpPr/>
          <p:nvPr/>
        </p:nvSpPr>
        <p:spPr>
          <a:xfrm>
            <a:off x="1" y="4270249"/>
            <a:ext cx="12192001" cy="2587751"/>
          </a:xfrm>
          <a:prstGeom prst="rect">
            <a:avLst/>
          </a:prstGeom>
          <a:solidFill>
            <a:srgbClr val="FAB31C">
              <a:alpha val="67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 dirty="0"/>
          </a:p>
        </p:txBody>
      </p:sp>
      <p:cxnSp>
        <p:nvCxnSpPr>
          <p:cNvPr id="15" name="Straight Connector 14"/>
          <p:cNvCxnSpPr/>
          <p:nvPr/>
        </p:nvCxnSpPr>
        <p:spPr>
          <a:xfrm flipV="1">
            <a:off x="11230065" y="4681729"/>
            <a:ext cx="0" cy="1931305"/>
          </a:xfrm>
          <a:prstGeom prst="line">
            <a:avLst/>
          </a:prstGeom>
          <a:ln w="508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xfrm>
            <a:off x="268225" y="4980754"/>
            <a:ext cx="10559007" cy="1325563"/>
          </a:xfrm>
        </p:spPr>
        <p:txBody>
          <a:bodyPr>
            <a:noAutofit/>
          </a:bodyPr>
          <a:lstStyle>
            <a:lvl1pPr algn="r">
              <a:defRPr sz="6000">
                <a:solidFill>
                  <a:schemeClr val="tx1"/>
                </a:solidFill>
                <a:latin typeface="FuturaTEEMed" pitchFamily="2" charset="0"/>
                <a:ea typeface="FuturaTEEMed" pitchFamily="2" charset="0"/>
                <a:cs typeface="FuturaTEEMed" pitchFamily="2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pic>
        <p:nvPicPr>
          <p:cNvPr id="6" name="Picture 2" descr="https://static1.squarespace.com/static/57e901d98419c20a8e26af2f/t/5817749bbebafb7ee7698877/1495206177300/?format=1500w"/>
          <p:cNvPicPr>
            <a:picLocks noChangeAspect="1" noChangeArrowheads="1"/>
          </p:cNvPicPr>
          <p:nvPr/>
        </p:nvPicPr>
        <p:blipFill>
          <a:blip r:embed="rId3">
            <a:grayscl/>
          </a:blip>
          <a:srcRect/>
          <a:stretch>
            <a:fillRect/>
          </a:stretch>
        </p:blipFill>
        <p:spPr bwMode="auto">
          <a:xfrm>
            <a:off x="208853" y="6181927"/>
            <a:ext cx="698120" cy="545406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34324821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Full Colour">
    <p:bg>
      <p:bgPr>
        <a:solidFill>
          <a:srgbClr val="FAB31C">
            <a:alpha val="85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" y="5810251"/>
            <a:ext cx="12192001" cy="104774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 dirty="0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816496" y="2658178"/>
            <a:ext cx="10232505" cy="1325563"/>
          </a:xfrm>
        </p:spPr>
        <p:txBody>
          <a:bodyPr>
            <a:noAutofit/>
          </a:bodyPr>
          <a:lstStyle>
            <a:lvl1pPr algn="ctr">
              <a:defRPr sz="6000">
                <a:solidFill>
                  <a:schemeClr val="tx1"/>
                </a:solidFill>
                <a:latin typeface="FuturaTEEMed" pitchFamily="2" charset="0"/>
                <a:ea typeface="FuturaTEEMed" pitchFamily="2" charset="0"/>
                <a:cs typeface="FuturaTEEMed" pitchFamily="2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pic>
        <p:nvPicPr>
          <p:cNvPr id="5" name="Picture 2" descr="https://static1.squarespace.com/static/57e901d98419c20a8e26af2f/t/5817749bbebafb7ee7698877/1495206177300/?format=1500w"/>
          <p:cNvPicPr>
            <a:picLocks noChangeAspect="1" noChangeArrowheads="1"/>
          </p:cNvPicPr>
          <p:nvPr/>
        </p:nvPicPr>
        <p:blipFill>
          <a:blip r:embed="rId2">
            <a:grayscl/>
          </a:blip>
          <a:srcRect/>
          <a:stretch>
            <a:fillRect/>
          </a:stretch>
        </p:blipFill>
        <p:spPr bwMode="auto">
          <a:xfrm>
            <a:off x="208853" y="92423"/>
            <a:ext cx="698120" cy="545406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cxnSp>
        <p:nvCxnSpPr>
          <p:cNvPr id="10" name="Straight Connector 9"/>
          <p:cNvCxnSpPr/>
          <p:nvPr/>
        </p:nvCxnSpPr>
        <p:spPr>
          <a:xfrm flipV="1">
            <a:off x="11230065" y="2463348"/>
            <a:ext cx="0" cy="1931305"/>
          </a:xfrm>
          <a:prstGeom prst="line">
            <a:avLst/>
          </a:prstGeom>
          <a:ln w="508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8189888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">
    <p:bg>
      <p:bgPr>
        <a:solidFill>
          <a:srgbClr val="FAB31C">
            <a:alpha val="85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" y="5810251"/>
            <a:ext cx="12192001" cy="104774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 dirty="0"/>
          </a:p>
        </p:txBody>
      </p:sp>
      <p:pic>
        <p:nvPicPr>
          <p:cNvPr id="4" name="Picture 2" descr="https://static1.squarespace.com/static/57e901d98419c20a8e26af2f/t/5817749bbebafb7ee7698877/1495206177300/?format=1500w"/>
          <p:cNvPicPr>
            <a:picLocks noChangeAspect="1" noChangeArrowheads="1"/>
          </p:cNvPicPr>
          <p:nvPr/>
        </p:nvPicPr>
        <p:blipFill>
          <a:blip r:embed="rId2">
            <a:grayscl/>
          </a:blip>
          <a:srcRect/>
          <a:stretch>
            <a:fillRect/>
          </a:stretch>
        </p:blipFill>
        <p:spPr bwMode="auto">
          <a:xfrm>
            <a:off x="208853" y="92423"/>
            <a:ext cx="698120" cy="545406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405902204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-1" y="1"/>
            <a:ext cx="12192001" cy="1155032"/>
          </a:xfrm>
          <a:prstGeom prst="rect">
            <a:avLst/>
          </a:prstGeom>
          <a:solidFill>
            <a:srgbClr val="FAB31C">
              <a:alpha val="67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 dirty="0"/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346510" y="151466"/>
            <a:ext cx="11678652" cy="828407"/>
          </a:xfrm>
        </p:spPr>
        <p:txBody>
          <a:bodyPr>
            <a:normAutofit/>
          </a:bodyPr>
          <a:lstStyle>
            <a:lvl1pPr algn="r">
              <a:defRPr sz="3600" b="1">
                <a:latin typeface="FuturaTEE" pitchFamily="2" charset="0"/>
                <a:ea typeface="FuturaTEE" pitchFamily="2" charset="0"/>
                <a:cs typeface="FuturaTEE" pitchFamily="2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pic>
        <p:nvPicPr>
          <p:cNvPr id="18" name="Picture 2" descr="https://static1.squarespace.com/static/57e901d98419c20a8e26af2f/t/5817749bbebafb7ee7698877/1495206177300/?format=1500w"/>
          <p:cNvPicPr>
            <a:picLocks noChangeAspect="1" noChangeArrowheads="1"/>
          </p:cNvPicPr>
          <p:nvPr/>
        </p:nvPicPr>
        <p:blipFill>
          <a:blip r:embed="rId2">
            <a:grayscl/>
          </a:blip>
          <a:srcRect/>
          <a:stretch>
            <a:fillRect/>
          </a:stretch>
        </p:blipFill>
        <p:spPr bwMode="auto">
          <a:xfrm>
            <a:off x="208853" y="92423"/>
            <a:ext cx="698120" cy="545406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346510" y="1306498"/>
            <a:ext cx="11678652" cy="4655855"/>
          </a:xfrm>
        </p:spPr>
        <p:txBody>
          <a:bodyPr>
            <a:normAutofit/>
          </a:bodyPr>
          <a:lstStyle>
            <a:lvl1pPr marL="0" indent="0">
              <a:buNone/>
              <a:defRPr sz="2800">
                <a:latin typeface="+mn-lt"/>
                <a:ea typeface="FuturaTEEMed" pitchFamily="2" charset="0"/>
                <a:cs typeface="FuturaTEEMed" pitchFamily="2" charset="0"/>
              </a:defRPr>
            </a:lvl1pPr>
            <a:lvl2pPr>
              <a:defRPr>
                <a:latin typeface="+mn-lt"/>
                <a:ea typeface="FuturaTEEMed" pitchFamily="2" charset="0"/>
                <a:cs typeface="FuturaTEEMed" pitchFamily="2" charset="0"/>
              </a:defRPr>
            </a:lvl2pPr>
            <a:lvl3pPr>
              <a:defRPr>
                <a:latin typeface="+mn-lt"/>
                <a:ea typeface="FuturaTEEMed" pitchFamily="2" charset="0"/>
                <a:cs typeface="FuturaTEEMed" pitchFamily="2" charset="0"/>
              </a:defRPr>
            </a:lvl3pPr>
            <a:lvl4pPr>
              <a:defRPr>
                <a:latin typeface="+mn-lt"/>
                <a:ea typeface="FuturaTEEMed" pitchFamily="2" charset="0"/>
                <a:cs typeface="FuturaTEEMed" pitchFamily="2" charset="0"/>
              </a:defRPr>
            </a:lvl4pPr>
            <a:lvl5pPr>
              <a:defRPr>
                <a:latin typeface="+mn-lt"/>
                <a:ea typeface="FuturaTEEMed" pitchFamily="2" charset="0"/>
                <a:cs typeface="FuturaTEEMed" pitchFamily="2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17739842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4BB216-1541-48F9-B164-4BDA43A9238C}" type="datetimeFigureOut">
              <a:rPr lang="en-GB" smtClean="0"/>
              <a:t>14/06/2020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72AA867-3FD3-4200-A22D-7C71D8BE7C0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597420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67297" y="1158155"/>
            <a:ext cx="4327661" cy="569984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BTEC Level 3 National Extended Certificate</a:t>
            </a:r>
            <a:br>
              <a:rPr lang="en-GB" dirty="0" smtClean="0"/>
            </a:br>
            <a:r>
              <a:rPr lang="en-GB" dirty="0" smtClean="0"/>
              <a:t>in Information Technology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4"/>
            <a:ext cx="6086856" cy="4416679"/>
          </a:xfrm>
          <a:solidFill>
            <a:schemeClr val="accent2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r>
              <a:rPr lang="en-GB" dirty="0" smtClean="0"/>
              <a:t>360 Guided Learning Hours  </a:t>
            </a:r>
          </a:p>
          <a:p>
            <a:r>
              <a:rPr lang="en-GB" dirty="0" smtClean="0"/>
              <a:t>(Basically - one  </a:t>
            </a:r>
            <a:r>
              <a:rPr lang="en-GB" dirty="0"/>
              <a:t>A </a:t>
            </a:r>
            <a:r>
              <a:rPr lang="en-GB" dirty="0" smtClean="0"/>
              <a:t>Level</a:t>
            </a:r>
            <a:r>
              <a:rPr lang="en-GB" dirty="0"/>
              <a:t>)</a:t>
            </a:r>
            <a:endParaRPr lang="en-GB" dirty="0" smtClean="0"/>
          </a:p>
          <a:p>
            <a:r>
              <a:rPr lang="en-GB" dirty="0" smtClean="0"/>
              <a:t>4 </a:t>
            </a:r>
            <a:r>
              <a:rPr lang="en-GB" dirty="0"/>
              <a:t>units </a:t>
            </a:r>
            <a:endParaRPr lang="en-GB" dirty="0" smtClean="0"/>
          </a:p>
          <a:p>
            <a:r>
              <a:rPr lang="en-GB" dirty="0" smtClean="0"/>
              <a:t>3 </a:t>
            </a:r>
            <a:r>
              <a:rPr lang="en-GB" dirty="0"/>
              <a:t>are mandatory </a:t>
            </a:r>
            <a:r>
              <a:rPr lang="en-GB" dirty="0" smtClean="0"/>
              <a:t> </a:t>
            </a:r>
          </a:p>
          <a:p>
            <a:r>
              <a:rPr lang="en-GB" dirty="0" smtClean="0"/>
              <a:t>That means we can chose…….  ONE!!  What excitement!!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577775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-207264"/>
            <a:ext cx="12192000" cy="56083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14335" t="36811" r="33068" b="22859"/>
          <a:stretch/>
        </p:blipFill>
        <p:spPr>
          <a:xfrm>
            <a:off x="532263" y="631366"/>
            <a:ext cx="11483318" cy="4950567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32263" y="5581933"/>
            <a:ext cx="11232107" cy="1015663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2800" dirty="0" smtClean="0"/>
              <a:t>Unit 1 (exam) Unit 2 (set assignment - database) Unit 3 (portfolio) – 300 GLH</a:t>
            </a:r>
          </a:p>
          <a:p>
            <a:pPr algn="ctr"/>
            <a:r>
              <a:rPr lang="en-GB" sz="3200" dirty="0" smtClean="0"/>
              <a:t>Unit 5 (modelling) OR Unit 6(Website development) – 60 GLH</a:t>
            </a:r>
            <a:endParaRPr lang="en-GB" sz="3200" dirty="0"/>
          </a:p>
        </p:txBody>
      </p:sp>
    </p:spTree>
    <p:extLst>
      <p:ext uri="{BB962C8B-B14F-4D97-AF65-F5344CB8AC3E}">
        <p14:creationId xmlns:p14="http://schemas.microsoft.com/office/powerpoint/2010/main" val="17074691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Unit 1: Information Technology systems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solidFill>
            <a:schemeClr val="accent2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r>
              <a:rPr lang="en-GB" sz="3200" dirty="0"/>
              <a:t>T</a:t>
            </a:r>
            <a:r>
              <a:rPr lang="en-GB" sz="3200" dirty="0" smtClean="0"/>
              <a:t>wo </a:t>
            </a:r>
            <a:r>
              <a:rPr lang="en-GB" sz="3200" dirty="0"/>
              <a:t>hour exam, which is worth 90 marks. </a:t>
            </a:r>
            <a:endParaRPr lang="en-GB" sz="3200" dirty="0" smtClean="0"/>
          </a:p>
          <a:p>
            <a:r>
              <a:rPr lang="en-GB" sz="3200" dirty="0" smtClean="0"/>
              <a:t>The </a:t>
            </a:r>
            <a:r>
              <a:rPr lang="en-GB" sz="3200" dirty="0"/>
              <a:t>exam will assess </a:t>
            </a:r>
            <a:r>
              <a:rPr lang="en-GB" sz="3200" dirty="0" smtClean="0"/>
              <a:t>your understanding </a:t>
            </a:r>
            <a:r>
              <a:rPr lang="en-GB" sz="3200" dirty="0"/>
              <a:t>of computer systems and the implications of their use in personal and professional situations</a:t>
            </a:r>
            <a:r>
              <a:rPr lang="en-GB" sz="3200" dirty="0" smtClean="0"/>
              <a:t>.</a:t>
            </a:r>
            <a:endParaRPr lang="en-GB" sz="3200" dirty="0"/>
          </a:p>
        </p:txBody>
      </p:sp>
    </p:spTree>
    <p:extLst>
      <p:ext uri="{BB962C8B-B14F-4D97-AF65-F5344CB8AC3E}">
        <p14:creationId xmlns:p14="http://schemas.microsoft.com/office/powerpoint/2010/main" val="33642428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346510" y="3865284"/>
            <a:ext cx="8292153" cy="286232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en-GB" b="1" dirty="0" smtClean="0"/>
              <a:t>Includes thing like….</a:t>
            </a:r>
          </a:p>
          <a:p>
            <a:endParaRPr lang="en-GB" b="1" dirty="0" smtClean="0"/>
          </a:p>
          <a:p>
            <a:r>
              <a:rPr lang="en-GB" dirty="0" smtClean="0"/>
              <a:t>Knowledge of database development terminology, standards, concepts  and processes </a:t>
            </a:r>
          </a:p>
          <a:p>
            <a:r>
              <a:rPr lang="en-GB" dirty="0" smtClean="0"/>
              <a:t> </a:t>
            </a:r>
          </a:p>
          <a:p>
            <a:r>
              <a:rPr lang="en-GB" dirty="0"/>
              <a:t>C</a:t>
            </a:r>
            <a:r>
              <a:rPr lang="en-GB" dirty="0" smtClean="0"/>
              <a:t>reate a software product to meet a client brief </a:t>
            </a:r>
          </a:p>
          <a:p>
            <a:r>
              <a:rPr lang="en-GB" dirty="0" smtClean="0"/>
              <a:t> </a:t>
            </a:r>
          </a:p>
          <a:p>
            <a:r>
              <a:rPr lang="en-GB" dirty="0" smtClean="0"/>
              <a:t>Optimise the performance of a database solution </a:t>
            </a:r>
          </a:p>
          <a:p>
            <a:r>
              <a:rPr lang="en-GB" dirty="0" smtClean="0"/>
              <a:t> </a:t>
            </a:r>
          </a:p>
          <a:p>
            <a:r>
              <a:rPr lang="en-GB" dirty="0" smtClean="0"/>
              <a:t>Evaluate the success of a database’s design and performance </a:t>
            </a:r>
          </a:p>
          <a:p>
            <a:endParaRPr lang="en-GB" dirty="0" smtClean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83650" y="3865284"/>
            <a:ext cx="2724150" cy="2724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346510" y="151466"/>
            <a:ext cx="11678652" cy="828407"/>
          </a:xfrm>
        </p:spPr>
        <p:txBody>
          <a:bodyPr/>
          <a:lstStyle/>
          <a:p>
            <a:r>
              <a:rPr lang="en-GB" dirty="0" smtClean="0"/>
              <a:t>Unit </a:t>
            </a:r>
            <a:r>
              <a:rPr lang="en-GB" dirty="0"/>
              <a:t>2: </a:t>
            </a:r>
            <a:r>
              <a:rPr lang="en-US" dirty="0"/>
              <a:t>Creating Systems to Manage Information</a:t>
            </a:r>
            <a:endParaRPr lang="en-GB" dirty="0"/>
          </a:p>
        </p:txBody>
      </p:sp>
      <p:sp>
        <p:nvSpPr>
          <p:cNvPr id="3" name="Rectangle 2"/>
          <p:cNvSpPr/>
          <p:nvPr/>
        </p:nvSpPr>
        <p:spPr>
          <a:xfrm>
            <a:off x="475488" y="1458855"/>
            <a:ext cx="11460480" cy="215443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latin typeface="Verdana" panose="020B0604030504040204" pitchFamily="34" charset="0"/>
              </a:rPr>
              <a:t>A task set and marked by </a:t>
            </a:r>
            <a:r>
              <a:rPr lang="en-US" dirty="0" smtClean="0">
                <a:latin typeface="Verdana" panose="020B0604030504040204" pitchFamily="34" charset="0"/>
              </a:rPr>
              <a:t>Pearson </a:t>
            </a:r>
            <a:r>
              <a:rPr lang="en-GB" dirty="0" smtClean="0">
                <a:latin typeface="Verdana" panose="020B0604030504040204" pitchFamily="34" charset="0"/>
              </a:rPr>
              <a:t>and </a:t>
            </a:r>
            <a:r>
              <a:rPr lang="en-GB" dirty="0">
                <a:latin typeface="Verdana" panose="020B0604030504040204" pitchFamily="34" charset="0"/>
              </a:rPr>
              <a:t>completed under </a:t>
            </a:r>
            <a:r>
              <a:rPr lang="en-GB" dirty="0" smtClean="0">
                <a:latin typeface="Verdana" panose="020B0604030504040204" pitchFamily="34" charset="0"/>
              </a:rPr>
              <a:t>supervised conditions</a:t>
            </a:r>
            <a:r>
              <a:rPr lang="en-GB" dirty="0">
                <a:latin typeface="Verdana" panose="020B0604030504040204" pitchFamily="34" charset="0"/>
              </a:rPr>
              <a:t>.</a:t>
            </a:r>
          </a:p>
          <a:p>
            <a:r>
              <a:rPr lang="en-US" sz="2000" dirty="0">
                <a:latin typeface="SymbolMT"/>
              </a:rPr>
              <a:t>• </a:t>
            </a:r>
            <a:r>
              <a:rPr lang="en-US" b="1" dirty="0">
                <a:latin typeface="Verdana" panose="020B0604030504040204" pitchFamily="34" charset="0"/>
              </a:rPr>
              <a:t>In part A</a:t>
            </a:r>
            <a:r>
              <a:rPr lang="en-US" dirty="0">
                <a:latin typeface="Verdana" panose="020B0604030504040204" pitchFamily="34" charset="0"/>
              </a:rPr>
              <a:t>, learners will </a:t>
            </a:r>
            <a:r>
              <a:rPr lang="en-US" dirty="0" smtClean="0">
                <a:latin typeface="Verdana" panose="020B0604030504040204" pitchFamily="34" charset="0"/>
              </a:rPr>
              <a:t>be provided </a:t>
            </a:r>
            <a:r>
              <a:rPr lang="en-US" dirty="0">
                <a:latin typeface="Verdana" panose="020B0604030504040204" pitchFamily="34" charset="0"/>
              </a:rPr>
              <a:t>with a brief to </a:t>
            </a:r>
            <a:r>
              <a:rPr lang="en-US" dirty="0" smtClean="0">
                <a:latin typeface="Verdana" panose="020B0604030504040204" pitchFamily="34" charset="0"/>
              </a:rPr>
              <a:t>complete five </a:t>
            </a:r>
            <a:r>
              <a:rPr lang="en-US" dirty="0">
                <a:latin typeface="Verdana" panose="020B0604030504040204" pitchFamily="34" charset="0"/>
              </a:rPr>
              <a:t>activities in the set task </a:t>
            </a:r>
            <a:r>
              <a:rPr lang="en-US" dirty="0" smtClean="0">
                <a:latin typeface="Verdana" panose="020B0604030504040204" pitchFamily="34" charset="0"/>
              </a:rPr>
              <a:t>in three </a:t>
            </a:r>
            <a:r>
              <a:rPr lang="en-US" dirty="0">
                <a:latin typeface="Verdana" panose="020B0604030504040204" pitchFamily="34" charset="0"/>
              </a:rPr>
              <a:t>hours on the afternoon </a:t>
            </a:r>
            <a:r>
              <a:rPr lang="en-US" dirty="0" smtClean="0">
                <a:latin typeface="Verdana" panose="020B0604030504040204" pitchFamily="34" charset="0"/>
              </a:rPr>
              <a:t>of </a:t>
            </a:r>
            <a:r>
              <a:rPr lang="en-GB" dirty="0" smtClean="0">
                <a:latin typeface="Verdana" panose="020B0604030504040204" pitchFamily="34" charset="0"/>
              </a:rPr>
              <a:t>the </a:t>
            </a:r>
            <a:r>
              <a:rPr lang="en-GB" dirty="0">
                <a:latin typeface="Verdana" panose="020B0604030504040204" pitchFamily="34" charset="0"/>
              </a:rPr>
              <a:t>first day.</a:t>
            </a:r>
          </a:p>
          <a:p>
            <a:r>
              <a:rPr lang="en-US" sz="2000" dirty="0">
                <a:latin typeface="SymbolMT"/>
              </a:rPr>
              <a:t>• </a:t>
            </a:r>
            <a:r>
              <a:rPr lang="en-US" b="1" dirty="0" smtClean="0">
                <a:latin typeface="Verdana" panose="020B0604030504040204" pitchFamily="34" charset="0"/>
              </a:rPr>
              <a:t>In part B</a:t>
            </a:r>
            <a:r>
              <a:rPr lang="en-US" dirty="0" smtClean="0">
                <a:latin typeface="Verdana" panose="020B0604030504040204" pitchFamily="34" charset="0"/>
              </a:rPr>
              <a:t>, learners </a:t>
            </a:r>
            <a:r>
              <a:rPr lang="en-US" dirty="0">
                <a:latin typeface="Verdana" panose="020B0604030504040204" pitchFamily="34" charset="0"/>
              </a:rPr>
              <a:t>will </a:t>
            </a:r>
            <a:r>
              <a:rPr lang="en-US" dirty="0" smtClean="0">
                <a:latin typeface="Verdana" panose="020B0604030504040204" pitchFamily="34" charset="0"/>
              </a:rPr>
              <a:t>be provided </a:t>
            </a:r>
            <a:r>
              <a:rPr lang="en-US" dirty="0">
                <a:latin typeface="Verdana" panose="020B0604030504040204" pitchFamily="34" charset="0"/>
              </a:rPr>
              <a:t>with a brief to </a:t>
            </a:r>
            <a:r>
              <a:rPr lang="en-US" dirty="0" smtClean="0">
                <a:latin typeface="Verdana" panose="020B0604030504040204" pitchFamily="34" charset="0"/>
              </a:rPr>
              <a:t>complete three </a:t>
            </a:r>
            <a:r>
              <a:rPr lang="en-US" dirty="0">
                <a:latin typeface="Verdana" panose="020B0604030504040204" pitchFamily="34" charset="0"/>
              </a:rPr>
              <a:t>activities in the set task </a:t>
            </a:r>
            <a:r>
              <a:rPr lang="en-US" dirty="0" smtClean="0">
                <a:latin typeface="Verdana" panose="020B0604030504040204" pitchFamily="34" charset="0"/>
              </a:rPr>
              <a:t>in two hours </a:t>
            </a:r>
            <a:r>
              <a:rPr lang="en-US" dirty="0">
                <a:latin typeface="Verdana" panose="020B0604030504040204" pitchFamily="34" charset="0"/>
              </a:rPr>
              <a:t>on the morning of </a:t>
            </a:r>
            <a:r>
              <a:rPr lang="en-US" dirty="0" smtClean="0">
                <a:latin typeface="Verdana" panose="020B0604030504040204" pitchFamily="34" charset="0"/>
              </a:rPr>
              <a:t>the </a:t>
            </a:r>
            <a:r>
              <a:rPr lang="en-GB" dirty="0" smtClean="0">
                <a:latin typeface="Verdana" panose="020B0604030504040204" pitchFamily="34" charset="0"/>
              </a:rPr>
              <a:t>second </a:t>
            </a:r>
            <a:r>
              <a:rPr lang="en-GB" dirty="0">
                <a:latin typeface="Verdana" panose="020B0604030504040204" pitchFamily="34" charset="0"/>
              </a:rPr>
              <a:t>day.</a:t>
            </a:r>
          </a:p>
          <a:p>
            <a:r>
              <a:rPr lang="en-US" sz="2000" dirty="0">
                <a:latin typeface="SymbolMT"/>
              </a:rPr>
              <a:t>• </a:t>
            </a:r>
            <a:r>
              <a:rPr lang="en-US" dirty="0">
                <a:latin typeface="Verdana" panose="020B0604030504040204" pitchFamily="34" charset="0"/>
              </a:rPr>
              <a:t>Completed using a computer </a:t>
            </a:r>
            <a:r>
              <a:rPr lang="en-US" dirty="0" smtClean="0">
                <a:latin typeface="Verdana" panose="020B0604030504040204" pitchFamily="34" charset="0"/>
              </a:rPr>
              <a:t>and </a:t>
            </a:r>
            <a:r>
              <a:rPr lang="en-GB" dirty="0" smtClean="0">
                <a:latin typeface="Verdana" panose="020B0604030504040204" pitchFamily="34" charset="0"/>
              </a:rPr>
              <a:t>submitted </a:t>
            </a:r>
            <a:r>
              <a:rPr lang="en-GB" dirty="0">
                <a:latin typeface="Verdana" panose="020B0604030504040204" pitchFamily="34" charset="0"/>
              </a:rPr>
              <a:t>electronically.</a:t>
            </a:r>
          </a:p>
          <a:p>
            <a:r>
              <a:rPr lang="en-GB" sz="2000" dirty="0">
                <a:latin typeface="SymbolMT"/>
              </a:rPr>
              <a:t>• </a:t>
            </a:r>
            <a:r>
              <a:rPr lang="en-GB" dirty="0">
                <a:latin typeface="Verdana" panose="020B0604030504040204" pitchFamily="34" charset="0"/>
              </a:rPr>
              <a:t>66 marks.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758815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Unit 3: Using Social Media in Business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2336942"/>
          </a:xfrm>
          <a:solidFill>
            <a:schemeClr val="accent2">
              <a:lumMod val="20000"/>
              <a:lumOff val="80000"/>
            </a:schemeClr>
          </a:solidFill>
        </p:spPr>
        <p:txBody>
          <a:bodyPr/>
          <a:lstStyle/>
          <a:p>
            <a:r>
              <a:rPr lang="en-GB" dirty="0" smtClean="0"/>
              <a:t>Learning aims </a:t>
            </a:r>
          </a:p>
          <a:p>
            <a:pPr lvl="1"/>
            <a:r>
              <a:rPr lang="en-GB" dirty="0" smtClean="0"/>
              <a:t>A Explore the impact of social media on the ways in which businesses promote their products and services </a:t>
            </a:r>
          </a:p>
          <a:p>
            <a:pPr lvl="1"/>
            <a:r>
              <a:rPr lang="en-GB" dirty="0" smtClean="0"/>
              <a:t>B Develop a plan to use social media in a business to meet requirements </a:t>
            </a:r>
          </a:p>
          <a:p>
            <a:pPr lvl="1"/>
            <a:r>
              <a:rPr lang="en-GB" dirty="0" smtClean="0"/>
              <a:t>C Implement the use of social media in a business. </a:t>
            </a:r>
            <a:endParaRPr lang="en-GB" dirty="0"/>
          </a:p>
        </p:txBody>
      </p:sp>
      <p:sp>
        <p:nvSpPr>
          <p:cNvPr id="4" name="AutoShape 2" descr="Image result for twitter logo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3938" y="4295775"/>
            <a:ext cx="2371725" cy="1924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5738" y="4295775"/>
            <a:ext cx="2162175" cy="2114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02414" y="4295775"/>
            <a:ext cx="2114550" cy="2114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32900" y="4295775"/>
            <a:ext cx="2043113" cy="2043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565525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986" r="32357" b="30035"/>
          <a:stretch/>
        </p:blipFill>
        <p:spPr bwMode="auto">
          <a:xfrm>
            <a:off x="1003300" y="4051300"/>
            <a:ext cx="8801100" cy="2705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Unit 5: Data Modelling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27100" y="1347115"/>
            <a:ext cx="10515600" cy="2336942"/>
          </a:xfrm>
          <a:solidFill>
            <a:schemeClr val="accent2">
              <a:lumMod val="20000"/>
              <a:lumOff val="80000"/>
            </a:schemeClr>
          </a:solidFill>
        </p:spPr>
        <p:txBody>
          <a:bodyPr/>
          <a:lstStyle/>
          <a:p>
            <a:pPr lvl="1"/>
            <a:r>
              <a:rPr lang="en-GB" dirty="0" smtClean="0"/>
              <a:t>Internally assessed by assignment.</a:t>
            </a:r>
          </a:p>
          <a:p>
            <a:pPr lvl="1"/>
            <a:r>
              <a:rPr lang="en-GB" dirty="0" smtClean="0"/>
              <a:t>Design a data model to be used by a business</a:t>
            </a:r>
          </a:p>
          <a:p>
            <a:pPr lvl="1"/>
            <a:r>
              <a:rPr lang="en-GB" dirty="0" smtClean="0"/>
              <a:t>Create a data model to meet a clients requirements.</a:t>
            </a:r>
          </a:p>
          <a:p>
            <a:pPr lvl="1"/>
            <a:endParaRPr lang="en-GB" dirty="0"/>
          </a:p>
          <a:p>
            <a:pPr lvl="1"/>
            <a:r>
              <a:rPr lang="en-GB" dirty="0" smtClean="0"/>
              <a:t>There is going to be a fair amount of spreadsheet work!!!</a:t>
            </a:r>
            <a:endParaRPr lang="en-GB" dirty="0"/>
          </a:p>
        </p:txBody>
      </p:sp>
      <p:sp>
        <p:nvSpPr>
          <p:cNvPr id="4" name="AutoShape 2" descr="Image result for twitter logo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439444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Summer Course Preparation Project – Task 1</a:t>
            </a:r>
            <a:endParaRPr lang="en-GB" dirty="0"/>
          </a:p>
        </p:txBody>
      </p:sp>
      <p:sp>
        <p:nvSpPr>
          <p:cNvPr id="4" name="Rectangle 3"/>
          <p:cNvSpPr/>
          <p:nvPr/>
        </p:nvSpPr>
        <p:spPr>
          <a:xfrm>
            <a:off x="463296" y="1231392"/>
            <a:ext cx="11561866" cy="54643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en-GB" sz="1600" dirty="0" smtClean="0">
                <a:latin typeface="Verdana" panose="020B0604030504040204" pitchFamily="34" charset="0"/>
                <a:ea typeface="Calibri" panose="020F0502020204030204" pitchFamily="34" charset="0"/>
                <a:cs typeface="Verdana" panose="020B0604030504040204" pitchFamily="34" charset="0"/>
              </a:rPr>
              <a:t>Produce </a:t>
            </a:r>
            <a:r>
              <a:rPr lang="en-GB" sz="1600" dirty="0">
                <a:latin typeface="Verdana" panose="020B0604030504040204" pitchFamily="34" charset="0"/>
                <a:ea typeface="Calibri" panose="020F0502020204030204" pitchFamily="34" charset="0"/>
                <a:cs typeface="Verdana" panose="020B0604030504040204" pitchFamily="34" charset="0"/>
              </a:rPr>
              <a:t>a Google Docs presentation which is designed to teach other students about the features and uses of each of the following digital devices, using the Internet to do your research</a:t>
            </a:r>
            <a:r>
              <a:rPr lang="en-GB" sz="1600" dirty="0" smtClean="0">
                <a:latin typeface="Verdana" panose="020B0604030504040204" pitchFamily="34" charset="0"/>
                <a:ea typeface="Calibri" panose="020F0502020204030204" pitchFamily="34" charset="0"/>
                <a:cs typeface="Verdana" panose="020B0604030504040204" pitchFamily="34" charset="0"/>
              </a:rPr>
              <a:t>: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endParaRPr lang="en-GB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en-GB" sz="1600" dirty="0">
                <a:latin typeface="Verdana" panose="020B0604030504040204" pitchFamily="34" charset="0"/>
                <a:ea typeface="Calibri" panose="020F0502020204030204" pitchFamily="34" charset="0"/>
                <a:cs typeface="Verdana" panose="020B0604030504040204" pitchFamily="34" charset="0"/>
              </a:rPr>
              <a:t> </a:t>
            </a:r>
            <a:endParaRPr lang="en-GB" sz="1600" dirty="0" smtClean="0">
              <a:latin typeface="Verdana" panose="020B0604030504040204" pitchFamily="34" charset="0"/>
              <a:ea typeface="Calibri" panose="020F0502020204030204" pitchFamily="34" charset="0"/>
              <a:cs typeface="Verdana" panose="020B0604030504040204" pitchFamily="34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endParaRPr lang="en-US" sz="1600" dirty="0">
              <a:latin typeface="Verdana" panose="020B060403050404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endParaRPr lang="en-US" sz="1600" dirty="0" smtClean="0">
              <a:latin typeface="Verdana" panose="020B060403050404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endParaRPr lang="en-US" sz="1600" dirty="0">
              <a:latin typeface="Verdana" panose="020B060403050404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endParaRPr lang="en-GB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en-GB" sz="1600" dirty="0">
                <a:latin typeface="SymbolMT"/>
                <a:ea typeface="Calibri" panose="020F0502020204030204" pitchFamily="34" charset="0"/>
                <a:cs typeface="SymbolMT"/>
              </a:rPr>
              <a:t> </a:t>
            </a:r>
            <a:endParaRPr lang="en-GB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1600" dirty="0">
                <a:latin typeface="Verdana" panose="020B0604030504040204" pitchFamily="34" charset="0"/>
                <a:ea typeface="Calibri" panose="020F0502020204030204" pitchFamily="34" charset="0"/>
                <a:cs typeface="Verdana" panose="020B0604030504040204" pitchFamily="34" charset="0"/>
              </a:rPr>
              <a:t>Your presentation should:</a:t>
            </a:r>
            <a:endParaRPr lang="en-GB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GB" sz="1600" dirty="0">
                <a:latin typeface="Verdana" panose="020B0604030504040204" pitchFamily="34" charset="0"/>
                <a:ea typeface="Calibri" panose="020F0502020204030204" pitchFamily="34" charset="0"/>
                <a:cs typeface="Verdana" panose="020B0604030504040204" pitchFamily="34" charset="0"/>
              </a:rPr>
              <a:t>Include a slide about each device.</a:t>
            </a:r>
            <a:endParaRPr lang="en-GB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GB" sz="1600" dirty="0">
                <a:latin typeface="Verdana" panose="020B0604030504040204" pitchFamily="34" charset="0"/>
                <a:ea typeface="Calibri" panose="020F0502020204030204" pitchFamily="34" charset="0"/>
                <a:cs typeface="Verdana" panose="020B0604030504040204" pitchFamily="34" charset="0"/>
              </a:rPr>
              <a:t>Describe what the device is used for and how it helps us as individuals and organisations.</a:t>
            </a:r>
            <a:endParaRPr lang="en-GB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GB" sz="1600" dirty="0">
                <a:latin typeface="Verdana" panose="020B0604030504040204" pitchFamily="34" charset="0"/>
                <a:ea typeface="Calibri" panose="020F0502020204030204" pitchFamily="34" charset="0"/>
                <a:cs typeface="Verdana" panose="020B0604030504040204" pitchFamily="34" charset="0"/>
              </a:rPr>
              <a:t>Talk about the different features/specification of the devices and compare some, as part of this you should compare Laptops, Personal Computers and Tablets in terms of their:</a:t>
            </a:r>
            <a:endParaRPr lang="en-GB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42950" lvl="1" indent="-285750">
              <a:lnSpc>
                <a:spcPct val="107000"/>
              </a:lnSpc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en-GB" sz="1600" dirty="0">
                <a:latin typeface="Verdana" panose="020B0604030504040204" pitchFamily="34" charset="0"/>
                <a:ea typeface="Calibri" panose="020F0502020204030204" pitchFamily="34" charset="0"/>
                <a:cs typeface="Verdana" panose="020B0604030504040204" pitchFamily="34" charset="0"/>
              </a:rPr>
              <a:t>Performance</a:t>
            </a:r>
          </a:p>
          <a:p>
            <a:pPr marL="742950" lvl="1" indent="-285750">
              <a:lnSpc>
                <a:spcPct val="107000"/>
              </a:lnSpc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en-GB" sz="1600" dirty="0">
                <a:latin typeface="Verdana" panose="020B0604030504040204" pitchFamily="34" charset="0"/>
                <a:ea typeface="Calibri" panose="020F0502020204030204" pitchFamily="34" charset="0"/>
                <a:cs typeface="Verdana" panose="020B0604030504040204" pitchFamily="34" charset="0"/>
              </a:rPr>
              <a:t>Repair and Upgrade Ability</a:t>
            </a:r>
          </a:p>
          <a:p>
            <a:pPr marL="742950" lvl="1" indent="-285750">
              <a:lnSpc>
                <a:spcPct val="107000"/>
              </a:lnSpc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en-GB" sz="1600" dirty="0">
                <a:latin typeface="Verdana" panose="020B0604030504040204" pitchFamily="34" charset="0"/>
                <a:ea typeface="Calibri" panose="020F0502020204030204" pitchFamily="34" charset="0"/>
                <a:cs typeface="Verdana" panose="020B0604030504040204" pitchFamily="34" charset="0"/>
              </a:rPr>
              <a:t>Average Cost</a:t>
            </a:r>
            <a:endParaRPr lang="en-GB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42950" lvl="1" indent="-285750">
              <a:lnSpc>
                <a:spcPct val="107000"/>
              </a:lnSpc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en-GB" sz="1600" dirty="0">
                <a:latin typeface="Verdana" panose="020B0604030504040204" pitchFamily="34" charset="0"/>
                <a:ea typeface="Calibri" panose="020F0502020204030204" pitchFamily="34" charset="0"/>
                <a:cs typeface="Verdana" panose="020B0604030504040204" pitchFamily="34" charset="0"/>
              </a:rPr>
              <a:t>Portability</a:t>
            </a:r>
            <a:endParaRPr lang="en-GB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42950" lvl="1" indent="-285750">
              <a:lnSpc>
                <a:spcPct val="107000"/>
              </a:lnSpc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en-GB" sz="1600" dirty="0">
                <a:latin typeface="Verdana" panose="020B0604030504040204" pitchFamily="34" charset="0"/>
                <a:ea typeface="Calibri" panose="020F0502020204030204" pitchFamily="34" charset="0"/>
                <a:cs typeface="Verdana" panose="020B0604030504040204" pitchFamily="34" charset="0"/>
              </a:rPr>
              <a:t>Health &amp; Safety Considerations when using this Display Screen Equipment (DSE)</a:t>
            </a:r>
            <a:endParaRPr lang="en-GB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42950" lvl="1" indent="-285750">
              <a:lnSpc>
                <a:spcPct val="107000"/>
              </a:lnSpc>
              <a:spcAft>
                <a:spcPts val="800"/>
              </a:spcAft>
              <a:buFont typeface="Courier New" panose="02070309020205020404" pitchFamily="49" charset="0"/>
              <a:buChar char="o"/>
            </a:pPr>
            <a:r>
              <a:rPr lang="en-GB" sz="1600" dirty="0">
                <a:latin typeface="Verdana" panose="020B0604030504040204" pitchFamily="34" charset="0"/>
                <a:ea typeface="Calibri" panose="020F0502020204030204" pitchFamily="34" charset="0"/>
                <a:cs typeface="Verdana" panose="020B0604030504040204" pitchFamily="34" charset="0"/>
              </a:rPr>
              <a:t>Compare their range of Uses for Individuals and Organisation </a:t>
            </a:r>
            <a:endParaRPr lang="en-GB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52166318"/>
              </p:ext>
            </p:extLst>
          </p:nvPr>
        </p:nvGraphicFramePr>
        <p:xfrm>
          <a:off x="1861312" y="1958467"/>
          <a:ext cx="8128000" cy="1577213"/>
        </p:xfrm>
        <a:graphic>
          <a:graphicData uri="http://schemas.openxmlformats.org/drawingml/2006/table">
            <a:tbl>
              <a:tblPr firstRow="1" bandRow="1">
                <a:tableStyleId>{9D7B26C5-4107-4FEC-AEDC-1716B250A1EF}</a:tableStyleId>
              </a:tblPr>
              <a:tblGrid>
                <a:gridCol w="4064000"/>
                <a:gridCol w="4064000"/>
              </a:tblGrid>
              <a:tr h="1577213"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0"/>
                        </a:spcAft>
                        <a:buSzPts val="1000"/>
                        <a:buFont typeface="Symbol" panose="05050102010706020507" pitchFamily="18" charset="2"/>
                        <a:buChar char=""/>
                      </a:pPr>
                      <a:r>
                        <a:rPr lang="en-GB" sz="1800" b="0" dirty="0" smtClean="0"/>
                        <a:t>Multifunctional devices</a:t>
                      </a:r>
                    </a:p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0"/>
                        </a:spcAft>
                        <a:buSzPts val="1000"/>
                        <a:buFont typeface="Symbol" panose="05050102010706020507" pitchFamily="18" charset="2"/>
                        <a:buChar char=""/>
                      </a:pPr>
                      <a:r>
                        <a:rPr lang="en-GB" sz="1800" b="0" dirty="0" smtClean="0"/>
                        <a:t>Personal computers</a:t>
                      </a:r>
                    </a:p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0"/>
                        </a:spcAft>
                        <a:buSzPts val="1000"/>
                        <a:buFont typeface="Symbol" panose="05050102010706020507" pitchFamily="18" charset="2"/>
                        <a:buChar char=""/>
                      </a:pPr>
                      <a:r>
                        <a:rPr lang="en-GB" sz="1800" b="0" dirty="0" smtClean="0"/>
                        <a:t>Mobile devices</a:t>
                      </a:r>
                    </a:p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0"/>
                        </a:spcAft>
                        <a:buSzPts val="1000"/>
                        <a:buFont typeface="Symbol" panose="05050102010706020507" pitchFamily="18" charset="2"/>
                        <a:buChar char=""/>
                      </a:pPr>
                      <a:r>
                        <a:rPr lang="en-GB" sz="1800" b="0" dirty="0" smtClean="0"/>
                        <a:t>Servers</a:t>
                      </a:r>
                    </a:p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0"/>
                        </a:spcAft>
                        <a:buSzPts val="1000"/>
                        <a:buFont typeface="Symbol" panose="05050102010706020507" pitchFamily="18" charset="2"/>
                        <a:buChar char=""/>
                      </a:pPr>
                      <a:r>
                        <a:rPr lang="en-GB" sz="1800" b="0" dirty="0" smtClean="0"/>
                        <a:t>Entertainment systems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0"/>
                        </a:spcAft>
                        <a:buSzPts val="1000"/>
                        <a:buFont typeface="Symbol" panose="05050102010706020507" pitchFamily="18" charset="2"/>
                        <a:buChar char=""/>
                      </a:pPr>
                      <a:r>
                        <a:rPr lang="en-GB" sz="1800" b="0" dirty="0" smtClean="0"/>
                        <a:t>Digital cameras – still, video</a:t>
                      </a:r>
                    </a:p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0"/>
                        </a:spcAft>
                        <a:buSzPts val="1000"/>
                        <a:buFont typeface="Symbol" panose="05050102010706020507" pitchFamily="18" charset="2"/>
                        <a:buChar char=""/>
                      </a:pPr>
                      <a:r>
                        <a:rPr lang="en-GB" sz="1800" b="0" dirty="0" smtClean="0"/>
                        <a:t>Navigation systems</a:t>
                      </a:r>
                    </a:p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0"/>
                        </a:spcAft>
                        <a:buSzPts val="1000"/>
                        <a:buFont typeface="Symbol" panose="05050102010706020507" pitchFamily="18" charset="2"/>
                        <a:buChar char=""/>
                      </a:pPr>
                      <a:r>
                        <a:rPr lang="en-GB" sz="1800" b="0" dirty="0" smtClean="0"/>
                        <a:t>Data capture and collection systems</a:t>
                      </a:r>
                    </a:p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0"/>
                        </a:spcAft>
                        <a:buSzPts val="1000"/>
                        <a:buFont typeface="Symbol" panose="05050102010706020507" pitchFamily="18" charset="2"/>
                        <a:buChar char=""/>
                      </a:pPr>
                      <a:r>
                        <a:rPr lang="en-GB" sz="1800" b="0" dirty="0" smtClean="0"/>
                        <a:t>Communication devices and systems.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251168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Summer Course Preparation Project – Task 2</a:t>
            </a:r>
            <a:endParaRPr lang="en-GB" dirty="0"/>
          </a:p>
        </p:txBody>
      </p:sp>
      <p:sp>
        <p:nvSpPr>
          <p:cNvPr id="4" name="Rectangle 3"/>
          <p:cNvSpPr/>
          <p:nvPr/>
        </p:nvSpPr>
        <p:spPr>
          <a:xfrm>
            <a:off x="463296" y="1231392"/>
            <a:ext cx="11561866" cy="43913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600" dirty="0"/>
              <a:t>Answer the following Questions?</a:t>
            </a:r>
          </a:p>
          <a:p>
            <a:r>
              <a:rPr lang="en-GB" sz="1600" dirty="0"/>
              <a:t>Q1) </a:t>
            </a:r>
          </a:p>
          <a:p>
            <a:r>
              <a:rPr lang="en-GB" sz="1600" dirty="0"/>
              <a:t>Describe some of the hardware and software making up the IT system at our school. List the different categories of users; for example, teaching staff and students. Do some departments have specialised IT equipment and software?</a:t>
            </a:r>
          </a:p>
          <a:p>
            <a:r>
              <a:rPr lang="en-GB" sz="1600" dirty="0"/>
              <a:t> </a:t>
            </a:r>
          </a:p>
          <a:p>
            <a:r>
              <a:rPr lang="en-GB" sz="1600" dirty="0"/>
              <a:t>Q2)</a:t>
            </a:r>
          </a:p>
          <a:p>
            <a:r>
              <a:rPr lang="en-GB" sz="1600" dirty="0"/>
              <a:t>What features would you look for in a PC that was going to be used for playing games software?</a:t>
            </a:r>
          </a:p>
          <a:p>
            <a:r>
              <a:rPr lang="en-GB" sz="1600" dirty="0"/>
              <a:t> </a:t>
            </a:r>
          </a:p>
          <a:p>
            <a:r>
              <a:rPr lang="en-GB" sz="1600" dirty="0"/>
              <a:t>Q3)</a:t>
            </a:r>
          </a:p>
          <a:p>
            <a:r>
              <a:rPr lang="en-GB" sz="1600" dirty="0"/>
              <a:t>Why have sales of digital cameras fallen since 2010?</a:t>
            </a:r>
          </a:p>
          <a:p>
            <a:r>
              <a:rPr lang="en-GB" sz="1600" dirty="0"/>
              <a:t> </a:t>
            </a:r>
          </a:p>
          <a:p>
            <a:r>
              <a:rPr lang="en-GB" sz="1600" dirty="0"/>
              <a:t>Q4)</a:t>
            </a:r>
          </a:p>
          <a:p>
            <a:r>
              <a:rPr lang="en-GB" sz="1600" dirty="0" err="1"/>
              <a:t>Reseach</a:t>
            </a:r>
            <a:r>
              <a:rPr lang="en-GB" sz="1600" dirty="0"/>
              <a:t>  the follow Data capture devices are used for and suggest applications for there use: magnetic card readers, RFID readers, biometric devices and sensors.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endParaRPr lang="en-US" sz="1600" dirty="0" smtClean="0">
              <a:latin typeface="Verdana" panose="020B0604030504040204" pitchFamily="34" charset="0"/>
              <a:ea typeface="Calibri" panose="020F0502020204030204" pitchFamily="34" charset="0"/>
              <a:cs typeface="Verdana" panose="020B0604030504040204" pitchFamily="34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endParaRPr lang="en-US" sz="1600" dirty="0">
              <a:latin typeface="Verdana" panose="020B060403050404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endParaRPr lang="en-GB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164116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Summer Course Preparation Project – Task 3</a:t>
            </a:r>
            <a:endParaRPr lang="en-GB" dirty="0"/>
          </a:p>
        </p:txBody>
      </p:sp>
      <p:sp>
        <p:nvSpPr>
          <p:cNvPr id="4" name="Rectangle 3"/>
          <p:cNvSpPr/>
          <p:nvPr/>
        </p:nvSpPr>
        <p:spPr>
          <a:xfrm>
            <a:off x="463296" y="1231392"/>
            <a:ext cx="4401312" cy="325396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en-US" sz="1600" dirty="0">
                <a:latin typeface="Verdana" panose="020B0604030504040204" pitchFamily="34" charset="0"/>
                <a:ea typeface="Calibri" panose="020F0502020204030204" pitchFamily="34" charset="0"/>
                <a:cs typeface="Verdana" panose="020B0604030504040204" pitchFamily="34" charset="0"/>
              </a:rPr>
              <a:t>Watch an episode of BBC click (the full version) </a:t>
            </a:r>
            <a:endParaRPr lang="en-US" sz="1600" dirty="0" smtClean="0">
              <a:latin typeface="Verdana" panose="020B0604030504040204" pitchFamily="34" charset="0"/>
              <a:ea typeface="Calibri" panose="020F0502020204030204" pitchFamily="34" charset="0"/>
              <a:cs typeface="Verdana" panose="020B0604030504040204" pitchFamily="34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endParaRPr lang="en-US" sz="1600" dirty="0">
              <a:latin typeface="Verdana" panose="020B0604030504040204" pitchFamily="34" charset="0"/>
              <a:ea typeface="Calibri" panose="020F0502020204030204" pitchFamily="34" charset="0"/>
              <a:cs typeface="Verdana" panose="020B0604030504040204" pitchFamily="34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en-US" sz="1600" dirty="0">
                <a:latin typeface="Verdana" panose="020B0604030504040204" pitchFamily="34" charset="0"/>
                <a:ea typeface="Calibri" panose="020F0502020204030204" pitchFamily="34" charset="0"/>
                <a:cs typeface="Verdana" panose="020B0604030504040204" pitchFamily="34" charset="0"/>
              </a:rPr>
              <a:t>What were the main points of the episode</a:t>
            </a:r>
            <a:r>
              <a:rPr lang="en-US" sz="1600" dirty="0" smtClean="0">
                <a:latin typeface="Verdana" panose="020B0604030504040204" pitchFamily="34" charset="0"/>
                <a:ea typeface="Calibri" panose="020F0502020204030204" pitchFamily="34" charset="0"/>
                <a:cs typeface="Verdana" panose="020B0604030504040204" pitchFamily="34" charset="0"/>
              </a:rPr>
              <a:t>?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endParaRPr lang="en-US" sz="1600" dirty="0">
              <a:latin typeface="Verdana" panose="020B0604030504040204" pitchFamily="34" charset="0"/>
              <a:ea typeface="Calibri" panose="020F0502020204030204" pitchFamily="34" charset="0"/>
              <a:cs typeface="Verdana" panose="020B0604030504040204" pitchFamily="34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en-US" sz="1600" dirty="0">
                <a:latin typeface="Verdana" panose="020B0604030504040204" pitchFamily="34" charset="0"/>
                <a:ea typeface="Calibri" panose="020F0502020204030204" pitchFamily="34" charset="0"/>
                <a:cs typeface="Verdana" panose="020B0604030504040204" pitchFamily="34" charset="0"/>
              </a:rPr>
              <a:t>Taking ONE of the stories and DISCUSS the positives and negatives of that story in relation to modern society. (this should be about half a side of A4)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endParaRPr lang="en-US" sz="1600" dirty="0">
              <a:latin typeface="Verdana" panose="020B060403050404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endParaRPr lang="en-GB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2584704" y="2114134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pic>
        <p:nvPicPr>
          <p:cNvPr id="2049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7902" y="1526250"/>
            <a:ext cx="4705858" cy="46823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993312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WA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WA Theme" id="{DDE2F8A0-153F-4D40-B7C1-7C4EE616B0F4}" vid="{30723F8E-8A48-41D4-9071-33EC43B8EAD8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SWA Theme</Template>
  <TotalTime>327</TotalTime>
  <Words>518</Words>
  <Application>Microsoft Office PowerPoint</Application>
  <PresentationFormat>Widescreen</PresentationFormat>
  <Paragraphs>85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21" baseType="lpstr">
      <vt:lpstr>Arial</vt:lpstr>
      <vt:lpstr>Calibri</vt:lpstr>
      <vt:lpstr>Calibri Light</vt:lpstr>
      <vt:lpstr>Courier New</vt:lpstr>
      <vt:lpstr>FuturaTEE</vt:lpstr>
      <vt:lpstr>FuturaTEEMed</vt:lpstr>
      <vt:lpstr>Oxygen</vt:lpstr>
      <vt:lpstr>Symbol</vt:lpstr>
      <vt:lpstr>SymbolMT</vt:lpstr>
      <vt:lpstr>Times New Roman</vt:lpstr>
      <vt:lpstr>Verdana</vt:lpstr>
      <vt:lpstr>SWA Theme</vt:lpstr>
      <vt:lpstr>BTEC Level 3 National Extended Certificate in Information Technology</vt:lpstr>
      <vt:lpstr>PowerPoint Presentation</vt:lpstr>
      <vt:lpstr>Unit 1: Information Technology systems</vt:lpstr>
      <vt:lpstr>Unit 2: Creating Systems to Manage Information</vt:lpstr>
      <vt:lpstr>Unit 3: Using Social Media in Business</vt:lpstr>
      <vt:lpstr>Unit 5: Data Modelling</vt:lpstr>
      <vt:lpstr>Summer Course Preparation Project – Task 1</vt:lpstr>
      <vt:lpstr>Summer Course Preparation Project – Task 2</vt:lpstr>
      <vt:lpstr>Summer Course Preparation Project – Task 3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BTEC level 3 National Certificate</dc:title>
  <dc:creator>Beth Kirkman</dc:creator>
  <cp:lastModifiedBy>Matt Barber</cp:lastModifiedBy>
  <cp:revision>19</cp:revision>
  <cp:lastPrinted>2017-03-15T10:35:37Z</cp:lastPrinted>
  <dcterms:created xsi:type="dcterms:W3CDTF">2016-11-09T19:21:13Z</dcterms:created>
  <dcterms:modified xsi:type="dcterms:W3CDTF">2020-06-14T20:20:05Z</dcterms:modified>
</cp:coreProperties>
</file>