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59" r:id="rId4"/>
    <p:sldId id="260" r:id="rId5"/>
    <p:sldId id="261" r:id="rId6"/>
    <p:sldId id="262" r:id="rId7"/>
    <p:sldId id="263" r:id="rId8"/>
    <p:sldId id="264" r:id="rId9"/>
    <p:sldId id="257" r:id="rId10"/>
    <p:sldId id="258"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7358CB-F99B-4887-98C9-44C9245E78CB}"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129322-CBD3-4CC8-A3FE-D8545B6C21B4}" type="slidenum">
              <a:rPr lang="en-GB" smtClean="0"/>
              <a:t>‹#›</a:t>
            </a:fld>
            <a:endParaRPr lang="en-GB"/>
          </a:p>
        </p:txBody>
      </p:sp>
    </p:spTree>
    <p:extLst>
      <p:ext uri="{BB962C8B-B14F-4D97-AF65-F5344CB8AC3E}">
        <p14:creationId xmlns:p14="http://schemas.microsoft.com/office/powerpoint/2010/main" val="289362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7358CB-F99B-4887-98C9-44C9245E78CB}"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129322-CBD3-4CC8-A3FE-D8545B6C21B4}" type="slidenum">
              <a:rPr lang="en-GB" smtClean="0"/>
              <a:t>‹#›</a:t>
            </a:fld>
            <a:endParaRPr lang="en-GB"/>
          </a:p>
        </p:txBody>
      </p:sp>
    </p:spTree>
    <p:extLst>
      <p:ext uri="{BB962C8B-B14F-4D97-AF65-F5344CB8AC3E}">
        <p14:creationId xmlns:p14="http://schemas.microsoft.com/office/powerpoint/2010/main" val="565823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7358CB-F99B-4887-98C9-44C9245E78CB}"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129322-CBD3-4CC8-A3FE-D8545B6C21B4}" type="slidenum">
              <a:rPr lang="en-GB" smtClean="0"/>
              <a:t>‹#›</a:t>
            </a:fld>
            <a:endParaRPr lang="en-GB"/>
          </a:p>
        </p:txBody>
      </p:sp>
    </p:spTree>
    <p:extLst>
      <p:ext uri="{BB962C8B-B14F-4D97-AF65-F5344CB8AC3E}">
        <p14:creationId xmlns:p14="http://schemas.microsoft.com/office/powerpoint/2010/main" val="12411742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7358CB-F99B-4887-98C9-44C9245E78CB}"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129322-CBD3-4CC8-A3FE-D8545B6C21B4}" type="slidenum">
              <a:rPr lang="en-GB" smtClean="0"/>
              <a:t>‹#›</a:t>
            </a:fld>
            <a:endParaRPr lang="en-GB"/>
          </a:p>
        </p:txBody>
      </p:sp>
    </p:spTree>
    <p:extLst>
      <p:ext uri="{BB962C8B-B14F-4D97-AF65-F5344CB8AC3E}">
        <p14:creationId xmlns:p14="http://schemas.microsoft.com/office/powerpoint/2010/main" val="2946938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7358CB-F99B-4887-98C9-44C9245E78CB}" type="datetimeFigureOut">
              <a:rPr lang="en-GB" smtClean="0"/>
              <a:t>24/06/2019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2129322-CBD3-4CC8-A3FE-D8545B6C21B4}" type="slidenum">
              <a:rPr lang="en-GB" smtClean="0"/>
              <a:t>‹#›</a:t>
            </a:fld>
            <a:endParaRPr lang="en-GB"/>
          </a:p>
        </p:txBody>
      </p:sp>
    </p:spTree>
    <p:extLst>
      <p:ext uri="{BB962C8B-B14F-4D97-AF65-F5344CB8AC3E}">
        <p14:creationId xmlns:p14="http://schemas.microsoft.com/office/powerpoint/2010/main" val="407124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7358CB-F99B-4887-98C9-44C9245E78CB}" type="datetimeFigureOut">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129322-CBD3-4CC8-A3FE-D8545B6C21B4}" type="slidenum">
              <a:rPr lang="en-GB" smtClean="0"/>
              <a:t>‹#›</a:t>
            </a:fld>
            <a:endParaRPr lang="en-GB"/>
          </a:p>
        </p:txBody>
      </p:sp>
    </p:spTree>
    <p:extLst>
      <p:ext uri="{BB962C8B-B14F-4D97-AF65-F5344CB8AC3E}">
        <p14:creationId xmlns:p14="http://schemas.microsoft.com/office/powerpoint/2010/main" val="1377511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7358CB-F99B-4887-98C9-44C9245E78CB}" type="datetimeFigureOut">
              <a:rPr lang="en-GB" smtClean="0"/>
              <a:t>24/06/2019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2129322-CBD3-4CC8-A3FE-D8545B6C21B4}" type="slidenum">
              <a:rPr lang="en-GB" smtClean="0"/>
              <a:t>‹#›</a:t>
            </a:fld>
            <a:endParaRPr lang="en-GB"/>
          </a:p>
        </p:txBody>
      </p:sp>
    </p:spTree>
    <p:extLst>
      <p:ext uri="{BB962C8B-B14F-4D97-AF65-F5344CB8AC3E}">
        <p14:creationId xmlns:p14="http://schemas.microsoft.com/office/powerpoint/2010/main" val="424815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7358CB-F99B-4887-98C9-44C9245E78CB}" type="datetimeFigureOut">
              <a:rPr lang="en-GB" smtClean="0"/>
              <a:t>24/06/2019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2129322-CBD3-4CC8-A3FE-D8545B6C21B4}" type="slidenum">
              <a:rPr lang="en-GB" smtClean="0"/>
              <a:t>‹#›</a:t>
            </a:fld>
            <a:endParaRPr lang="en-GB"/>
          </a:p>
        </p:txBody>
      </p:sp>
    </p:spTree>
    <p:extLst>
      <p:ext uri="{BB962C8B-B14F-4D97-AF65-F5344CB8AC3E}">
        <p14:creationId xmlns:p14="http://schemas.microsoft.com/office/powerpoint/2010/main" val="539555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7358CB-F99B-4887-98C9-44C9245E78CB}" type="datetimeFigureOut">
              <a:rPr lang="en-GB" smtClean="0"/>
              <a:t>24/06/2019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2129322-CBD3-4CC8-A3FE-D8545B6C21B4}" type="slidenum">
              <a:rPr lang="en-GB" smtClean="0"/>
              <a:t>‹#›</a:t>
            </a:fld>
            <a:endParaRPr lang="en-GB"/>
          </a:p>
        </p:txBody>
      </p:sp>
    </p:spTree>
    <p:extLst>
      <p:ext uri="{BB962C8B-B14F-4D97-AF65-F5344CB8AC3E}">
        <p14:creationId xmlns:p14="http://schemas.microsoft.com/office/powerpoint/2010/main" val="1455082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358CB-F99B-4887-98C9-44C9245E78CB}" type="datetimeFigureOut">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129322-CBD3-4CC8-A3FE-D8545B6C21B4}" type="slidenum">
              <a:rPr lang="en-GB" smtClean="0"/>
              <a:t>‹#›</a:t>
            </a:fld>
            <a:endParaRPr lang="en-GB"/>
          </a:p>
        </p:txBody>
      </p:sp>
    </p:spTree>
    <p:extLst>
      <p:ext uri="{BB962C8B-B14F-4D97-AF65-F5344CB8AC3E}">
        <p14:creationId xmlns:p14="http://schemas.microsoft.com/office/powerpoint/2010/main" val="1372397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7358CB-F99B-4887-98C9-44C9245E78CB}" type="datetimeFigureOut">
              <a:rPr lang="en-GB" smtClean="0"/>
              <a:t>24/06/2019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2129322-CBD3-4CC8-A3FE-D8545B6C21B4}" type="slidenum">
              <a:rPr lang="en-GB" smtClean="0"/>
              <a:t>‹#›</a:t>
            </a:fld>
            <a:endParaRPr lang="en-GB"/>
          </a:p>
        </p:txBody>
      </p:sp>
    </p:spTree>
    <p:extLst>
      <p:ext uri="{BB962C8B-B14F-4D97-AF65-F5344CB8AC3E}">
        <p14:creationId xmlns:p14="http://schemas.microsoft.com/office/powerpoint/2010/main" val="214615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7358CB-F99B-4887-98C9-44C9245E78CB}" type="datetimeFigureOut">
              <a:rPr lang="en-GB" smtClean="0"/>
              <a:t>24/06/2019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129322-CBD3-4CC8-A3FE-D8545B6C21B4}" type="slidenum">
              <a:rPr lang="en-GB" smtClean="0"/>
              <a:t>‹#›</a:t>
            </a:fld>
            <a:endParaRPr lang="en-GB"/>
          </a:p>
        </p:txBody>
      </p:sp>
    </p:spTree>
    <p:extLst>
      <p:ext uri="{BB962C8B-B14F-4D97-AF65-F5344CB8AC3E}">
        <p14:creationId xmlns:p14="http://schemas.microsoft.com/office/powerpoint/2010/main" val="41418604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A-level music induction</a:t>
            </a:r>
            <a:endParaRPr lang="en-GB" dirty="0"/>
          </a:p>
        </p:txBody>
      </p:sp>
      <p:sp>
        <p:nvSpPr>
          <p:cNvPr id="3" name="Subtitle 2"/>
          <p:cNvSpPr>
            <a:spLocks noGrp="1"/>
          </p:cNvSpPr>
          <p:nvPr>
            <p:ph type="subTitle" idx="1"/>
          </p:nvPr>
        </p:nvSpPr>
        <p:spPr/>
        <p:txBody>
          <a:bodyPr/>
          <a:lstStyle/>
          <a:p>
            <a:r>
              <a:rPr lang="en-GB" dirty="0" smtClean="0"/>
              <a:t>Outcomes: To have an understanding of the course</a:t>
            </a:r>
          </a:p>
          <a:p>
            <a:r>
              <a:rPr lang="en-GB" dirty="0" smtClean="0"/>
              <a:t>To  apply analysis skills to a set work</a:t>
            </a:r>
            <a:endParaRPr lang="en-GB" dirty="0"/>
          </a:p>
        </p:txBody>
      </p:sp>
    </p:spTree>
    <p:extLst>
      <p:ext uri="{BB962C8B-B14F-4D97-AF65-F5344CB8AC3E}">
        <p14:creationId xmlns:p14="http://schemas.microsoft.com/office/powerpoint/2010/main" val="32034455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For next year- homework</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Ensure that you know* your key signatures (* you need to be able to distinguish a key from a key signature within 5 seconds for your 4 –part harmony exam)</a:t>
            </a:r>
          </a:p>
          <a:p>
            <a:r>
              <a:rPr lang="en-GB" dirty="0" smtClean="0"/>
              <a:t>Complete a composer timeline of all your set work composers. Add an additional 20 IMPORTANT composers to this timeline</a:t>
            </a:r>
          </a:p>
          <a:p>
            <a:r>
              <a:rPr lang="en-GB" dirty="0" smtClean="0"/>
              <a:t>Listen to your NEW DIRECTIONS set works (we will start with these). </a:t>
            </a:r>
          </a:p>
          <a:p>
            <a:r>
              <a:rPr lang="en-GB" dirty="0" smtClean="0"/>
              <a:t>Produce a fact sheet about the three composers in NEW DIRECTIONS. This will help </a:t>
            </a:r>
            <a:r>
              <a:rPr lang="en-GB" smtClean="0"/>
              <a:t>our social/historical/cultural (SHC) understanding </a:t>
            </a:r>
            <a:endParaRPr lang="en-GB" dirty="0"/>
          </a:p>
        </p:txBody>
      </p:sp>
    </p:spTree>
    <p:extLst>
      <p:ext uri="{BB962C8B-B14F-4D97-AF65-F5344CB8AC3E}">
        <p14:creationId xmlns:p14="http://schemas.microsoft.com/office/powerpoint/2010/main" val="13773914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style>
          <a:lnRef idx="1">
            <a:schemeClr val="accent4"/>
          </a:lnRef>
          <a:fillRef idx="2">
            <a:schemeClr val="accent4"/>
          </a:fillRef>
          <a:effectRef idx="1">
            <a:schemeClr val="accent4"/>
          </a:effectRef>
          <a:fontRef idx="minor">
            <a:schemeClr val="dk1"/>
          </a:fontRef>
        </p:style>
        <p:txBody>
          <a:bodyPr/>
          <a:lstStyle/>
          <a:p>
            <a:r>
              <a:rPr lang="en-GB" dirty="0" smtClean="0"/>
              <a:t>Set Works</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8004799"/>
              </p:ext>
            </p:extLst>
          </p:nvPr>
        </p:nvGraphicFramePr>
        <p:xfrm>
          <a:off x="683568" y="1412776"/>
          <a:ext cx="7920880" cy="5181600"/>
        </p:xfrm>
        <a:graphic>
          <a:graphicData uri="http://schemas.openxmlformats.org/drawingml/2006/table">
            <a:tbl>
              <a:tblPr firstRow="1" bandRow="1">
                <a:tableStyleId>{5940675A-B579-460E-94D1-54222C63F5DA}</a:tableStyleId>
              </a:tblPr>
              <a:tblGrid>
                <a:gridCol w="2146781"/>
                <a:gridCol w="5774099"/>
              </a:tblGrid>
              <a:tr h="789123">
                <a:tc>
                  <a:txBody>
                    <a:bodyPr/>
                    <a:lstStyle/>
                    <a:p>
                      <a:pPr algn="ctr"/>
                      <a:r>
                        <a:rPr lang="en-GB" dirty="0" smtClean="0"/>
                        <a:t>Vocal Music</a:t>
                      </a:r>
                      <a:endParaRPr lang="en-GB" dirty="0"/>
                    </a:p>
                  </a:txBody>
                  <a:tcPr anchor="ctr"/>
                </a:tc>
                <a:tc>
                  <a:txBody>
                    <a:bodyPr/>
                    <a:lstStyle/>
                    <a:p>
                      <a:pPr marL="285750" indent="-285750">
                        <a:buFont typeface="Arial" panose="020B0604020202020204" pitchFamily="34" charset="0"/>
                        <a:buChar char="•"/>
                      </a:pPr>
                      <a:r>
                        <a:rPr lang="en-GB" sz="1600" u="none" strike="noStrike" kern="1200" baseline="0" dirty="0" smtClean="0"/>
                        <a:t>J. S. Bach, Cantata, </a:t>
                      </a:r>
                      <a:r>
                        <a:rPr lang="en-GB" sz="1600" u="none" strike="noStrike" kern="1200" baseline="0" dirty="0" err="1" smtClean="0"/>
                        <a:t>Ein</a:t>
                      </a:r>
                      <a:r>
                        <a:rPr lang="en-GB" sz="1600" u="none" strike="noStrike" kern="1200" baseline="0" dirty="0" smtClean="0"/>
                        <a:t> </a:t>
                      </a:r>
                      <a:r>
                        <a:rPr lang="en-GB" sz="1600" u="none" strike="noStrike" kern="1200" baseline="0" dirty="0" err="1" smtClean="0"/>
                        <a:t>feste</a:t>
                      </a:r>
                      <a:r>
                        <a:rPr lang="en-GB" sz="1600" u="none" strike="noStrike" kern="1200" baseline="0" dirty="0" smtClean="0"/>
                        <a:t> Burg</a:t>
                      </a:r>
                    </a:p>
                    <a:p>
                      <a:pPr marL="285750" indent="-285750">
                        <a:buFont typeface="Arial" panose="020B0604020202020204" pitchFamily="34" charset="0"/>
                        <a:buChar char="•"/>
                      </a:pPr>
                      <a:r>
                        <a:rPr lang="en-GB" sz="1600" u="none" strike="noStrike" kern="1200" baseline="0" dirty="0" smtClean="0"/>
                        <a:t>Mozart, The Magic Flute</a:t>
                      </a:r>
                    </a:p>
                    <a:p>
                      <a:pPr marL="285750" indent="-285750">
                        <a:buFont typeface="Arial" panose="020B0604020202020204" pitchFamily="34" charset="0"/>
                        <a:buChar char="•"/>
                      </a:pPr>
                      <a:r>
                        <a:rPr lang="en-GB" sz="1600" u="none" strike="noStrike" kern="1200" baseline="0" dirty="0" smtClean="0"/>
                        <a:t>Vaughan Williams, On Wenlock Edge</a:t>
                      </a:r>
                      <a:endParaRPr lang="en-GB" sz="1600" dirty="0"/>
                    </a:p>
                  </a:txBody>
                  <a:tcPr/>
                </a:tc>
              </a:tr>
              <a:tr h="1022937">
                <a:tc>
                  <a:txBody>
                    <a:bodyPr/>
                    <a:lstStyle/>
                    <a:p>
                      <a:pPr algn="ctr"/>
                      <a:r>
                        <a:rPr lang="en-GB" dirty="0" smtClean="0"/>
                        <a:t>Instrumental Music</a:t>
                      </a:r>
                      <a:endParaRPr lang="en-GB" dirty="0"/>
                    </a:p>
                  </a:txBody>
                  <a:tcPr anchor="ctr"/>
                </a:tc>
                <a:tc>
                  <a:txBody>
                    <a:bodyPr/>
                    <a:lstStyle/>
                    <a:p>
                      <a:pPr marL="285750" indent="-285750">
                        <a:buFont typeface="Arial" panose="020B0604020202020204" pitchFamily="34" charset="0"/>
                        <a:buChar char="•"/>
                      </a:pPr>
                      <a:r>
                        <a:rPr lang="it-IT" sz="1600" u="none" strike="noStrike" kern="1200" baseline="0" dirty="0" smtClean="0"/>
                        <a:t>Vivaldi, Concerto in D minor, Op. 3 No. 11</a:t>
                      </a:r>
                    </a:p>
                    <a:p>
                      <a:pPr marL="285750" indent="-285750">
                        <a:buFont typeface="Arial" panose="020B0604020202020204" pitchFamily="34" charset="0"/>
                        <a:buChar char="•"/>
                      </a:pPr>
                      <a:r>
                        <a:rPr lang="nl-NL" sz="1600" u="none" strike="noStrike" kern="1200" baseline="0" dirty="0" smtClean="0"/>
                        <a:t>Clara Wieck-Schumann, Piano Trio in G minor, Op. 17: movement 1</a:t>
                      </a:r>
                    </a:p>
                    <a:p>
                      <a:pPr marL="285750" indent="-285750">
                        <a:buFont typeface="Arial" panose="020B0604020202020204" pitchFamily="34" charset="0"/>
                        <a:buChar char="•"/>
                      </a:pPr>
                      <a:r>
                        <a:rPr lang="en-GB" sz="1600" u="none" strike="noStrike" kern="1200" baseline="0" dirty="0" smtClean="0"/>
                        <a:t>Berlioz, Symphonie </a:t>
                      </a:r>
                      <a:r>
                        <a:rPr lang="en-GB" sz="1600" u="none" strike="noStrike" kern="1200" baseline="0" dirty="0" err="1" smtClean="0"/>
                        <a:t>Fantastique</a:t>
                      </a:r>
                      <a:endParaRPr lang="en-GB" sz="1600" dirty="0"/>
                    </a:p>
                  </a:txBody>
                  <a:tcPr/>
                </a:tc>
              </a:tr>
              <a:tr h="789123">
                <a:tc>
                  <a:txBody>
                    <a:bodyPr/>
                    <a:lstStyle/>
                    <a:p>
                      <a:pPr algn="ctr"/>
                      <a:r>
                        <a:rPr lang="en-GB" dirty="0" smtClean="0"/>
                        <a:t>Music</a:t>
                      </a:r>
                      <a:r>
                        <a:rPr lang="en-GB" baseline="0" dirty="0" smtClean="0"/>
                        <a:t> for Film</a:t>
                      </a:r>
                      <a:endParaRPr lang="en-GB" dirty="0"/>
                    </a:p>
                  </a:txBody>
                  <a:tcPr anchor="ctr"/>
                </a:tc>
                <a:tc>
                  <a:txBody>
                    <a:bodyPr/>
                    <a:lstStyle/>
                    <a:p>
                      <a:pPr marL="285750" indent="-285750">
                        <a:buFont typeface="Arial" panose="020B0604020202020204" pitchFamily="34" charset="0"/>
                        <a:buChar char="•"/>
                      </a:pPr>
                      <a:r>
                        <a:rPr lang="en-GB" sz="1600" u="none" strike="noStrike" kern="1200" baseline="0" dirty="0" smtClean="0"/>
                        <a:t>Danny </a:t>
                      </a:r>
                      <a:r>
                        <a:rPr lang="en-GB" sz="1600" u="none" strike="noStrike" kern="1200" baseline="0" dirty="0" err="1" smtClean="0"/>
                        <a:t>Elfman</a:t>
                      </a:r>
                      <a:r>
                        <a:rPr lang="en-GB" sz="1600" u="none" strike="noStrike" kern="1200" baseline="0" dirty="0" smtClean="0"/>
                        <a:t>, Batman Returns</a:t>
                      </a:r>
                    </a:p>
                    <a:p>
                      <a:pPr marL="285750" indent="-285750">
                        <a:buFont typeface="Arial" panose="020B0604020202020204" pitchFamily="34" charset="0"/>
                        <a:buChar char="•"/>
                      </a:pPr>
                      <a:r>
                        <a:rPr lang="en-GB" sz="1600" u="none" strike="noStrike" kern="1200" baseline="0" dirty="0" smtClean="0"/>
                        <a:t>Rachel Portman, The Duchess</a:t>
                      </a:r>
                    </a:p>
                    <a:p>
                      <a:pPr marL="285750" indent="-285750">
                        <a:buFont typeface="Arial" panose="020B0604020202020204" pitchFamily="34" charset="0"/>
                        <a:buChar char="•"/>
                      </a:pPr>
                      <a:r>
                        <a:rPr lang="en-GB" sz="1600" u="none" strike="noStrike" kern="1200" baseline="0" dirty="0" smtClean="0"/>
                        <a:t>Bernard Herrmann, Psycho</a:t>
                      </a:r>
                      <a:endParaRPr lang="en-GB" sz="1600" dirty="0"/>
                    </a:p>
                  </a:txBody>
                  <a:tcPr/>
                </a:tc>
              </a:tr>
              <a:tr h="789123">
                <a:tc>
                  <a:txBody>
                    <a:bodyPr/>
                    <a:lstStyle/>
                    <a:p>
                      <a:pPr algn="ctr"/>
                      <a:r>
                        <a:rPr lang="en-GB" dirty="0" smtClean="0"/>
                        <a:t>Popular</a:t>
                      </a:r>
                      <a:r>
                        <a:rPr lang="en-GB" baseline="0" dirty="0" smtClean="0"/>
                        <a:t> Music and Jazz</a:t>
                      </a:r>
                      <a:endParaRPr lang="en-GB" dirty="0"/>
                    </a:p>
                  </a:txBody>
                  <a:tcPr anchor="ctr"/>
                </a:tc>
                <a:tc>
                  <a:txBody>
                    <a:bodyPr/>
                    <a:lstStyle/>
                    <a:p>
                      <a:pPr marL="285750" indent="-285750">
                        <a:buFont typeface="Arial" panose="020B0604020202020204" pitchFamily="34" charset="0"/>
                        <a:buChar char="•"/>
                      </a:pPr>
                      <a:r>
                        <a:rPr lang="en-GB" sz="1600" u="none" strike="noStrike" kern="1200" baseline="0" dirty="0" smtClean="0"/>
                        <a:t>Courtney Pine, Back in the Day</a:t>
                      </a:r>
                    </a:p>
                    <a:p>
                      <a:pPr marL="285750" indent="-285750">
                        <a:buFont typeface="Arial" panose="020B0604020202020204" pitchFamily="34" charset="0"/>
                        <a:buChar char="•"/>
                      </a:pPr>
                      <a:r>
                        <a:rPr lang="en-GB" sz="1600" u="none" strike="noStrike" kern="1200" baseline="0" dirty="0" smtClean="0"/>
                        <a:t>Kate Bush, Hounds of Love</a:t>
                      </a:r>
                    </a:p>
                    <a:p>
                      <a:pPr marL="285750" indent="-285750">
                        <a:buFont typeface="Arial" panose="020B0604020202020204" pitchFamily="34" charset="0"/>
                        <a:buChar char="•"/>
                      </a:pPr>
                      <a:r>
                        <a:rPr lang="en-GB" sz="1600" u="none" strike="noStrike" kern="1200" baseline="0" dirty="0" smtClean="0"/>
                        <a:t>Beatles, Revolver</a:t>
                      </a:r>
                      <a:endParaRPr lang="en-GB" sz="1600" b="0" i="0" u="none" strike="noStrike" kern="1200" baseline="0" dirty="0" smtClean="0">
                        <a:solidFill>
                          <a:schemeClr val="dk1"/>
                        </a:solidFill>
                        <a:latin typeface="+mn-lt"/>
                        <a:ea typeface="+mn-ea"/>
                        <a:cs typeface="+mn-cs"/>
                      </a:endParaRPr>
                    </a:p>
                  </a:txBody>
                  <a:tcPr/>
                </a:tc>
              </a:tr>
              <a:tr h="789123">
                <a:tc>
                  <a:txBody>
                    <a:bodyPr/>
                    <a:lstStyle/>
                    <a:p>
                      <a:pPr algn="ctr"/>
                      <a:r>
                        <a:rPr lang="en-GB" dirty="0" smtClean="0"/>
                        <a:t>Fusions</a:t>
                      </a:r>
                      <a:endParaRPr lang="en-GB" dirty="0"/>
                    </a:p>
                  </a:txBody>
                  <a:tcPr anchor="ctr"/>
                </a:tc>
                <a:tc>
                  <a:txBody>
                    <a:bodyPr/>
                    <a:lstStyle/>
                    <a:p>
                      <a:pPr marL="285750" indent="-285750">
                        <a:buFont typeface="Arial" panose="020B0604020202020204" pitchFamily="34" charset="0"/>
                        <a:buChar char="•"/>
                      </a:pPr>
                      <a:r>
                        <a:rPr lang="en-GB" sz="1600" u="none" strike="noStrike" kern="1200" baseline="0" dirty="0" smtClean="0"/>
                        <a:t>Debussy, </a:t>
                      </a:r>
                      <a:r>
                        <a:rPr lang="en-GB" sz="1600" u="none" strike="noStrike" kern="1200" baseline="0" dirty="0" err="1" smtClean="0"/>
                        <a:t>Estampes</a:t>
                      </a:r>
                      <a:endParaRPr lang="en-GB" sz="1600" u="none" strike="noStrike" kern="1200" baseline="0" dirty="0" smtClean="0"/>
                    </a:p>
                    <a:p>
                      <a:pPr marL="285750" indent="-285750">
                        <a:buFont typeface="Arial" panose="020B0604020202020204" pitchFamily="34" charset="0"/>
                        <a:buChar char="•"/>
                      </a:pPr>
                      <a:r>
                        <a:rPr lang="en-GB" sz="1600" u="none" strike="noStrike" kern="1200" baseline="0" dirty="0" err="1" smtClean="0"/>
                        <a:t>Familia</a:t>
                      </a:r>
                      <a:r>
                        <a:rPr lang="en-GB" sz="1600" u="none" strike="noStrike" kern="1200" baseline="0" dirty="0" smtClean="0"/>
                        <a:t> Valera Miranda, </a:t>
                      </a:r>
                      <a:r>
                        <a:rPr lang="en-GB" sz="1600" u="none" strike="noStrike" kern="1200" baseline="0" dirty="0" err="1" smtClean="0"/>
                        <a:t>Caña</a:t>
                      </a:r>
                      <a:r>
                        <a:rPr lang="en-GB" sz="1600" u="none" strike="noStrike" kern="1200" baseline="0" dirty="0" smtClean="0"/>
                        <a:t> </a:t>
                      </a:r>
                      <a:r>
                        <a:rPr lang="en-GB" sz="1600" u="none" strike="noStrike" kern="1200" baseline="0" dirty="0" err="1" smtClean="0"/>
                        <a:t>Quema</a:t>
                      </a:r>
                      <a:endParaRPr lang="en-GB" sz="1600" u="none" strike="noStrike" kern="1200" baseline="0" dirty="0" smtClean="0"/>
                    </a:p>
                    <a:p>
                      <a:pPr marL="285750" indent="-285750">
                        <a:buFont typeface="Arial" panose="020B0604020202020204" pitchFamily="34" charset="0"/>
                        <a:buChar char="•"/>
                      </a:pPr>
                      <a:r>
                        <a:rPr lang="en-GB" sz="1600" u="none" strike="noStrike" kern="1200" baseline="0" dirty="0" err="1" smtClean="0"/>
                        <a:t>Anoushka</a:t>
                      </a:r>
                      <a:r>
                        <a:rPr lang="en-GB" sz="1600" u="none" strike="noStrike" kern="1200" baseline="0" dirty="0" smtClean="0"/>
                        <a:t> Shankar, Breathing Under Water</a:t>
                      </a:r>
                      <a:endParaRPr lang="en-GB" sz="1600" b="0" i="0" u="none" strike="noStrike" kern="1200" baseline="0" dirty="0" smtClean="0">
                        <a:solidFill>
                          <a:schemeClr val="dk1"/>
                        </a:solidFill>
                        <a:latin typeface="+mn-lt"/>
                        <a:ea typeface="+mn-ea"/>
                        <a:cs typeface="+mn-cs"/>
                      </a:endParaRPr>
                    </a:p>
                  </a:txBody>
                  <a:tcPr/>
                </a:tc>
              </a:tr>
              <a:tr h="789123">
                <a:tc>
                  <a:txBody>
                    <a:bodyPr/>
                    <a:lstStyle/>
                    <a:p>
                      <a:pPr algn="ctr"/>
                      <a:r>
                        <a:rPr lang="en-GB" dirty="0" smtClean="0"/>
                        <a:t>New Directions</a:t>
                      </a:r>
                      <a:endParaRPr lang="en-GB" dirty="0"/>
                    </a:p>
                  </a:txBody>
                  <a:tcPr anchor="ctr"/>
                </a:tc>
                <a:tc>
                  <a:txBody>
                    <a:bodyPr/>
                    <a:lstStyle/>
                    <a:p>
                      <a:pPr marL="285750" indent="-285750">
                        <a:buFont typeface="Arial" panose="020B0604020202020204" pitchFamily="34" charset="0"/>
                        <a:buChar char="•"/>
                      </a:pPr>
                      <a:r>
                        <a:rPr lang="en-GB" sz="1600" u="none" strike="noStrike" kern="1200" baseline="0" dirty="0" smtClean="0"/>
                        <a:t>Cage, Three Dances for Two Prepared Pianos</a:t>
                      </a:r>
                    </a:p>
                    <a:p>
                      <a:pPr marL="285750" indent="-285750">
                        <a:buFont typeface="Arial" panose="020B0604020202020204" pitchFamily="34" charset="0"/>
                        <a:buChar char="•"/>
                      </a:pPr>
                      <a:r>
                        <a:rPr lang="en-GB" sz="1600" u="none" strike="noStrike" kern="1200" baseline="0" dirty="0" err="1" smtClean="0"/>
                        <a:t>Kaija</a:t>
                      </a:r>
                      <a:r>
                        <a:rPr lang="en-GB" sz="1600" u="none" strike="noStrike" kern="1200" baseline="0" dirty="0" smtClean="0"/>
                        <a:t> </a:t>
                      </a:r>
                      <a:r>
                        <a:rPr lang="en-GB" sz="1600" u="none" strike="noStrike" kern="1200" baseline="0" dirty="0" err="1" smtClean="0"/>
                        <a:t>Saariaho</a:t>
                      </a:r>
                      <a:r>
                        <a:rPr lang="en-GB" sz="1600" u="none" strike="noStrike" kern="1200" baseline="0" dirty="0" smtClean="0"/>
                        <a:t>, Petals for Violoncello and Live Electronics</a:t>
                      </a:r>
                    </a:p>
                    <a:p>
                      <a:pPr marL="285750" indent="-285750">
                        <a:buFont typeface="Arial" panose="020B0604020202020204" pitchFamily="34" charset="0"/>
                        <a:buChar char="•"/>
                      </a:pPr>
                      <a:r>
                        <a:rPr lang="en-GB" sz="1600" u="none" strike="noStrike" kern="1200" baseline="0" dirty="0" smtClean="0"/>
                        <a:t>Stravinsky, The Rite of Spring</a:t>
                      </a:r>
                      <a:endParaRPr lang="en-GB" sz="1600" dirty="0" smtClean="0"/>
                    </a:p>
                  </a:txBody>
                  <a:tcPr/>
                </a:tc>
              </a:tr>
            </a:tbl>
          </a:graphicData>
        </a:graphic>
      </p:graphicFrame>
    </p:spTree>
    <p:extLst>
      <p:ext uri="{BB962C8B-B14F-4D97-AF65-F5344CB8AC3E}">
        <p14:creationId xmlns:p14="http://schemas.microsoft.com/office/powerpoint/2010/main" val="30486989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856" y="116632"/>
            <a:ext cx="8229600" cy="1143000"/>
          </a:xfrm>
        </p:spPr>
        <p:style>
          <a:lnRef idx="1">
            <a:schemeClr val="accent4"/>
          </a:lnRef>
          <a:fillRef idx="2">
            <a:schemeClr val="accent4"/>
          </a:fillRef>
          <a:effectRef idx="1">
            <a:schemeClr val="accent4"/>
          </a:effectRef>
          <a:fontRef idx="minor">
            <a:schemeClr val="dk1"/>
          </a:fontRef>
        </p:style>
        <p:txBody>
          <a:bodyPr/>
          <a:lstStyle/>
          <a:p>
            <a:r>
              <a:rPr lang="en-GB" dirty="0" smtClean="0"/>
              <a:t>Expectations of you</a:t>
            </a:r>
            <a:endParaRPr lang="en-GB" dirty="0"/>
          </a:p>
        </p:txBody>
      </p:sp>
      <p:sp>
        <p:nvSpPr>
          <p:cNvPr id="3" name="Content Placeholder 2"/>
          <p:cNvSpPr>
            <a:spLocks noGrp="1"/>
          </p:cNvSpPr>
          <p:nvPr>
            <p:ph idx="1"/>
          </p:nvPr>
        </p:nvSpPr>
        <p:spPr>
          <a:xfrm>
            <a:off x="457200" y="1268760"/>
            <a:ext cx="8229600" cy="4525963"/>
          </a:xfrm>
        </p:spPr>
        <p:txBody>
          <a:bodyPr/>
          <a:lstStyle/>
          <a:p>
            <a:r>
              <a:rPr lang="en-GB" dirty="0" smtClean="0"/>
              <a:t>What do you think will be expected of you next year as</a:t>
            </a:r>
          </a:p>
          <a:p>
            <a:pPr lvl="3"/>
            <a:r>
              <a:rPr lang="en-GB" dirty="0" smtClean="0"/>
              <a:t>A 6</a:t>
            </a:r>
            <a:r>
              <a:rPr lang="en-GB" baseline="30000" dirty="0" smtClean="0"/>
              <a:t>th</a:t>
            </a:r>
            <a:r>
              <a:rPr lang="en-GB" dirty="0" smtClean="0"/>
              <a:t> form student</a:t>
            </a:r>
          </a:p>
          <a:p>
            <a:pPr lvl="3"/>
            <a:r>
              <a:rPr lang="en-GB" dirty="0" smtClean="0"/>
              <a:t>As a music student</a:t>
            </a:r>
            <a:endParaRPr lang="en-GB" dirty="0"/>
          </a:p>
        </p:txBody>
      </p:sp>
      <p:sp>
        <p:nvSpPr>
          <p:cNvPr id="5" name="TextBox 4"/>
          <p:cNvSpPr txBox="1"/>
          <p:nvPr/>
        </p:nvSpPr>
        <p:spPr>
          <a:xfrm>
            <a:off x="4047906" y="3284984"/>
            <a:ext cx="4896544" cy="313932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en-GB" u="sng" dirty="0" smtClean="0"/>
              <a:t>Music student</a:t>
            </a:r>
          </a:p>
          <a:p>
            <a:r>
              <a:rPr lang="en-GB" dirty="0" smtClean="0"/>
              <a:t>* Committed to performance- practicing for recitals in school.</a:t>
            </a:r>
          </a:p>
          <a:p>
            <a:r>
              <a:rPr lang="en-GB" dirty="0" smtClean="0"/>
              <a:t>* Commitment to Chamber choir – extremely helpful for listening exam.</a:t>
            </a:r>
          </a:p>
          <a:p>
            <a:r>
              <a:rPr lang="en-GB" dirty="0" smtClean="0"/>
              <a:t>* Commitment to at least one other extra curricular.</a:t>
            </a:r>
          </a:p>
          <a:p>
            <a:r>
              <a:rPr lang="en-GB" dirty="0" smtClean="0"/>
              <a:t>* To be involved in leading and organising concerts in department.</a:t>
            </a:r>
          </a:p>
          <a:p>
            <a:pPr marL="285750" indent="-285750">
              <a:buFont typeface="Arial" charset="0"/>
              <a:buChar char="•"/>
            </a:pPr>
            <a:r>
              <a:rPr lang="en-GB" dirty="0" smtClean="0"/>
              <a:t>To perform in at least one lunchtime concert a term. </a:t>
            </a:r>
          </a:p>
        </p:txBody>
      </p:sp>
      <p:sp>
        <p:nvSpPr>
          <p:cNvPr id="6" name="TextBox 5"/>
          <p:cNvSpPr txBox="1"/>
          <p:nvPr/>
        </p:nvSpPr>
        <p:spPr>
          <a:xfrm>
            <a:off x="251520" y="3284984"/>
            <a:ext cx="3672408" cy="2031325"/>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lang="en-GB" u="sng" dirty="0" smtClean="0"/>
              <a:t>6</a:t>
            </a:r>
            <a:r>
              <a:rPr lang="en-GB" u="sng" baseline="30000" dirty="0" smtClean="0"/>
              <a:t>th</a:t>
            </a:r>
            <a:r>
              <a:rPr lang="en-GB" u="sng" dirty="0" smtClean="0"/>
              <a:t> Form student</a:t>
            </a:r>
          </a:p>
          <a:p>
            <a:pPr marL="285750" indent="-285750">
              <a:buFont typeface="Arial" charset="0"/>
              <a:buChar char="•"/>
            </a:pPr>
            <a:r>
              <a:rPr lang="en-GB" dirty="0" smtClean="0"/>
              <a:t>Develop independence</a:t>
            </a:r>
          </a:p>
          <a:p>
            <a:pPr marL="285750" indent="-285750">
              <a:buFont typeface="Arial" charset="0"/>
              <a:buChar char="•"/>
            </a:pPr>
            <a:r>
              <a:rPr lang="en-GB" dirty="0" smtClean="0"/>
              <a:t>Resilience</a:t>
            </a:r>
          </a:p>
          <a:p>
            <a:pPr marL="285750" indent="-285750">
              <a:buFont typeface="Arial" charset="0"/>
              <a:buChar char="•"/>
            </a:pPr>
            <a:r>
              <a:rPr lang="en-GB" dirty="0" smtClean="0"/>
              <a:t>Effective use of prep time</a:t>
            </a:r>
          </a:p>
          <a:p>
            <a:pPr marL="285750" indent="-285750">
              <a:buFont typeface="Arial" charset="0"/>
              <a:buChar char="•"/>
            </a:pPr>
            <a:r>
              <a:rPr lang="en-GB" dirty="0" smtClean="0"/>
              <a:t>Effective use of free</a:t>
            </a:r>
            <a:r>
              <a:rPr lang="en-GB" dirty="0"/>
              <a:t> </a:t>
            </a:r>
            <a:r>
              <a:rPr lang="en-GB" dirty="0" smtClean="0"/>
              <a:t>period</a:t>
            </a:r>
          </a:p>
          <a:p>
            <a:pPr marL="285750" indent="-285750">
              <a:buFont typeface="Arial" charset="0"/>
              <a:buChar char="•"/>
            </a:pPr>
            <a:r>
              <a:rPr lang="en-GB" dirty="0" smtClean="0"/>
              <a:t>Attendance is essential (including P6 lessons)</a:t>
            </a:r>
            <a:endParaRPr lang="en-GB" dirty="0"/>
          </a:p>
        </p:txBody>
      </p:sp>
    </p:spTree>
    <p:extLst>
      <p:ext uri="{BB962C8B-B14F-4D97-AF65-F5344CB8AC3E}">
        <p14:creationId xmlns:p14="http://schemas.microsoft.com/office/powerpoint/2010/main" val="2604464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Performance- 30%</a:t>
            </a:r>
            <a:endParaRPr lang="en-GB" dirty="0"/>
          </a:p>
        </p:txBody>
      </p:sp>
      <p:sp>
        <p:nvSpPr>
          <p:cNvPr id="3" name="Content Placeholder 2"/>
          <p:cNvSpPr>
            <a:spLocks noGrp="1"/>
          </p:cNvSpPr>
          <p:nvPr>
            <p:ph idx="1"/>
          </p:nvPr>
        </p:nvSpPr>
        <p:spPr/>
        <p:txBody>
          <a:bodyPr/>
          <a:lstStyle/>
          <a:p>
            <a:r>
              <a:rPr lang="en-GB" dirty="0" smtClean="0"/>
              <a:t>A minimum 8 minute performance (completed at any time). </a:t>
            </a:r>
          </a:p>
          <a:p>
            <a:r>
              <a:rPr lang="en-GB" dirty="0" smtClean="0"/>
              <a:t>Aiming for a grade 8 standard.</a:t>
            </a:r>
          </a:p>
          <a:p>
            <a:r>
              <a:rPr lang="en-GB" dirty="0" smtClean="0"/>
              <a:t>Like GCSE, we will do recordings every term for feedback and development. </a:t>
            </a:r>
          </a:p>
          <a:p>
            <a:r>
              <a:rPr lang="en-GB" dirty="0" smtClean="0"/>
              <a:t>60 marks</a:t>
            </a:r>
          </a:p>
          <a:p>
            <a:r>
              <a:rPr lang="en-GB" dirty="0" smtClean="0"/>
              <a:t>Externally marked</a:t>
            </a:r>
            <a:endParaRPr lang="en-GB" dirty="0"/>
          </a:p>
        </p:txBody>
      </p:sp>
    </p:spTree>
    <p:extLst>
      <p:ext uri="{BB962C8B-B14F-4D97-AF65-F5344CB8AC3E}">
        <p14:creationId xmlns:p14="http://schemas.microsoft.com/office/powerpoint/2010/main" val="3820415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Composition- 30%</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1 composition (20% of overall qualification- 40 marks) over 4 minutes</a:t>
            </a:r>
          </a:p>
          <a:p>
            <a:r>
              <a:rPr lang="en-GB" dirty="0" smtClean="0"/>
              <a:t>Either based on brief (released Sept 2020) or free composition. </a:t>
            </a:r>
          </a:p>
          <a:p>
            <a:r>
              <a:rPr lang="en-GB" dirty="0" smtClean="0"/>
              <a:t>1 technical study (10% of overall qualification- 20 marks)- 4-part harmony/Bach chorale</a:t>
            </a:r>
          </a:p>
          <a:p>
            <a:r>
              <a:rPr lang="en-GB" dirty="0" smtClean="0"/>
              <a:t>Total of 24-36 bars of soprano part given. You need to harmonise with A,T,B. </a:t>
            </a:r>
          </a:p>
          <a:p>
            <a:r>
              <a:rPr lang="en-GB" dirty="0" smtClean="0"/>
              <a:t>A rule based technique. You like maths, so you will love this!</a:t>
            </a:r>
          </a:p>
          <a:p>
            <a:r>
              <a:rPr lang="en-GB" dirty="0" smtClean="0"/>
              <a:t>This part is a 6 hour exam released on 1</a:t>
            </a:r>
            <a:r>
              <a:rPr lang="en-GB" baseline="30000" dirty="0" smtClean="0"/>
              <a:t>st</a:t>
            </a:r>
            <a:r>
              <a:rPr lang="en-GB" dirty="0" smtClean="0"/>
              <a:t> April 2021 and will be completed in class</a:t>
            </a:r>
            <a:endParaRPr lang="en-GB" dirty="0"/>
          </a:p>
        </p:txBody>
      </p:sp>
    </p:spTree>
    <p:extLst>
      <p:ext uri="{BB962C8B-B14F-4D97-AF65-F5344CB8AC3E}">
        <p14:creationId xmlns:p14="http://schemas.microsoft.com/office/powerpoint/2010/main" val="3035023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Listening and appraising- 40%</a:t>
            </a:r>
            <a:endParaRPr lang="en-GB" dirty="0"/>
          </a:p>
        </p:txBody>
      </p:sp>
      <p:sp>
        <p:nvSpPr>
          <p:cNvPr id="3" name="Content Placeholder 2"/>
          <p:cNvSpPr>
            <a:spLocks noGrp="1"/>
          </p:cNvSpPr>
          <p:nvPr>
            <p:ph idx="1"/>
          </p:nvPr>
        </p:nvSpPr>
        <p:spPr>
          <a:xfrm>
            <a:off x="457200" y="1600200"/>
            <a:ext cx="8229600" cy="4925144"/>
          </a:xfrm>
        </p:spPr>
        <p:txBody>
          <a:bodyPr>
            <a:normAutofit fontScale="85000" lnSpcReduction="20000"/>
          </a:bodyPr>
          <a:lstStyle/>
          <a:p>
            <a:r>
              <a:rPr lang="en-GB" dirty="0" smtClean="0"/>
              <a:t>Music like GCSE- listening, aural dictation and essays! Biggest change is YOU are in control of the CD (good, but bad for time management!)</a:t>
            </a:r>
          </a:p>
          <a:p>
            <a:r>
              <a:rPr lang="en-GB" dirty="0" smtClean="0"/>
              <a:t>You have 18 set works</a:t>
            </a:r>
          </a:p>
          <a:p>
            <a:r>
              <a:rPr lang="en-GB" dirty="0" smtClean="0"/>
              <a:t>100 marks</a:t>
            </a:r>
          </a:p>
          <a:p>
            <a:r>
              <a:rPr lang="en-GB" dirty="0" smtClean="0"/>
              <a:t>3X listening questions on 3 separate set works</a:t>
            </a:r>
          </a:p>
          <a:p>
            <a:r>
              <a:rPr lang="en-GB" dirty="0" smtClean="0"/>
              <a:t>8 marks aural dictation (pitch and rhythm together) on unseen music</a:t>
            </a:r>
          </a:p>
          <a:p>
            <a:r>
              <a:rPr lang="en-GB" dirty="0" smtClean="0"/>
              <a:t>1X 20 mark essay unseen piece analysing DR T SMITH. Audio only (no score)</a:t>
            </a:r>
          </a:p>
          <a:p>
            <a:r>
              <a:rPr lang="en-GB" dirty="0" smtClean="0"/>
              <a:t>1X 30 mark essay (choice of 3) on one set work. Partial score only (no audio)</a:t>
            </a:r>
            <a:endParaRPr lang="en-GB" dirty="0"/>
          </a:p>
        </p:txBody>
      </p:sp>
    </p:spTree>
    <p:extLst>
      <p:ext uri="{BB962C8B-B14F-4D97-AF65-F5344CB8AC3E}">
        <p14:creationId xmlns:p14="http://schemas.microsoft.com/office/powerpoint/2010/main" val="101055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Listening and appraising- 40%</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A considerable change from GCSE is the addition of having a wider understanding of music. In the essays  (50% of exam), you will need to show understanding of historical, social and cultural developments to understand composers intention. Some examples: * Russian revolution * 1</a:t>
            </a:r>
            <a:r>
              <a:rPr lang="en-GB" baseline="30000" dirty="0" smtClean="0"/>
              <a:t>st</a:t>
            </a:r>
            <a:r>
              <a:rPr lang="en-GB" dirty="0" smtClean="0"/>
              <a:t> and 2</a:t>
            </a:r>
            <a:r>
              <a:rPr lang="en-GB" baseline="30000" dirty="0" smtClean="0"/>
              <a:t>nd</a:t>
            </a:r>
            <a:r>
              <a:rPr lang="en-GB" dirty="0" smtClean="0"/>
              <a:t> world war * the counter-cultural rise of teenagers in 1960s * the oppression of women and their place in society </a:t>
            </a:r>
          </a:p>
          <a:p>
            <a:r>
              <a:rPr lang="en-GB" dirty="0" smtClean="0"/>
              <a:t>You will also need to know “wider listening” that backs up your thoughts on the above</a:t>
            </a:r>
          </a:p>
          <a:p>
            <a:r>
              <a:rPr lang="en-GB" dirty="0" smtClean="0"/>
              <a:t>Let’s try this now….</a:t>
            </a:r>
          </a:p>
          <a:p>
            <a:endParaRPr lang="en-GB" dirty="0"/>
          </a:p>
        </p:txBody>
      </p:sp>
    </p:spTree>
    <p:extLst>
      <p:ext uri="{BB962C8B-B14F-4D97-AF65-F5344CB8AC3E}">
        <p14:creationId xmlns:p14="http://schemas.microsoft.com/office/powerpoint/2010/main" val="38343832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Listening and appraising- 40%</a:t>
            </a:r>
            <a:endParaRPr lang="en-GB" dirty="0"/>
          </a:p>
        </p:txBody>
      </p:sp>
      <p:sp>
        <p:nvSpPr>
          <p:cNvPr id="3" name="Content Placeholder 2"/>
          <p:cNvSpPr>
            <a:spLocks noGrp="1"/>
          </p:cNvSpPr>
          <p:nvPr>
            <p:ph idx="1"/>
          </p:nvPr>
        </p:nvSpPr>
        <p:spPr>
          <a:xfrm>
            <a:off x="493204" y="2256884"/>
            <a:ext cx="8229600" cy="3993307"/>
          </a:xfrm>
        </p:spPr>
        <p:txBody>
          <a:bodyPr>
            <a:normAutofit fontScale="92500" lnSpcReduction="10000"/>
          </a:bodyPr>
          <a:lstStyle/>
          <a:p>
            <a:r>
              <a:rPr lang="en-GB" dirty="0" smtClean="0"/>
              <a:t>Russian revolution</a:t>
            </a:r>
          </a:p>
          <a:p>
            <a:r>
              <a:rPr lang="en-GB" dirty="0" smtClean="0"/>
              <a:t>1</a:t>
            </a:r>
            <a:r>
              <a:rPr lang="en-GB" baseline="30000" dirty="0" smtClean="0"/>
              <a:t>st</a:t>
            </a:r>
            <a:r>
              <a:rPr lang="en-GB" dirty="0" smtClean="0"/>
              <a:t> and 2</a:t>
            </a:r>
            <a:r>
              <a:rPr lang="en-GB" baseline="30000" dirty="0" smtClean="0"/>
              <a:t>nd</a:t>
            </a:r>
            <a:r>
              <a:rPr lang="en-GB" dirty="0" smtClean="0"/>
              <a:t> world war</a:t>
            </a:r>
          </a:p>
          <a:p>
            <a:endParaRPr lang="en-GB" dirty="0" smtClean="0"/>
          </a:p>
          <a:p>
            <a:r>
              <a:rPr lang="en-GB" dirty="0"/>
              <a:t>T</a:t>
            </a:r>
            <a:r>
              <a:rPr lang="en-GB" dirty="0" smtClean="0"/>
              <a:t>he counter-cultural rise of teenagers in 1960s</a:t>
            </a:r>
          </a:p>
          <a:p>
            <a:endParaRPr lang="en-GB" dirty="0" smtClean="0"/>
          </a:p>
          <a:p>
            <a:endParaRPr lang="en-GB" dirty="0" smtClean="0"/>
          </a:p>
          <a:p>
            <a:r>
              <a:rPr lang="en-GB" dirty="0"/>
              <a:t>T</a:t>
            </a:r>
            <a:r>
              <a:rPr lang="en-GB" dirty="0" smtClean="0"/>
              <a:t>he oppression of women and their place in society </a:t>
            </a:r>
          </a:p>
          <a:p>
            <a:endParaRPr lang="en-GB" dirty="0"/>
          </a:p>
        </p:txBody>
      </p:sp>
      <p:sp>
        <p:nvSpPr>
          <p:cNvPr id="4" name="TextBox 3"/>
          <p:cNvSpPr txBox="1"/>
          <p:nvPr/>
        </p:nvSpPr>
        <p:spPr>
          <a:xfrm>
            <a:off x="467544" y="1412776"/>
            <a:ext cx="8280920" cy="83099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en-GB" sz="2400" dirty="0" smtClean="0"/>
              <a:t>Choose one. What is it? How could it affect music? Associated composers</a:t>
            </a:r>
            <a:endParaRPr lang="en-GB" sz="2400" dirty="0"/>
          </a:p>
        </p:txBody>
      </p:sp>
      <p:sp>
        <p:nvSpPr>
          <p:cNvPr id="5" name="TextBox 4"/>
          <p:cNvSpPr txBox="1"/>
          <p:nvPr/>
        </p:nvSpPr>
        <p:spPr>
          <a:xfrm>
            <a:off x="4499992" y="2243773"/>
            <a:ext cx="4644008" cy="738664"/>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1400" dirty="0" smtClean="0"/>
              <a:t>Removal of Tsar and rise of soviet union. Composers became free to compose as they wished instead of abiding to rules of strict regime. Stravinsky and </a:t>
            </a:r>
            <a:r>
              <a:rPr lang="en-GB" sz="1400" dirty="0"/>
              <a:t>S</a:t>
            </a:r>
            <a:r>
              <a:rPr lang="en-GB" sz="1400" dirty="0" smtClean="0"/>
              <a:t>hostakovich</a:t>
            </a:r>
            <a:endParaRPr lang="en-GB" sz="1400" dirty="0"/>
          </a:p>
        </p:txBody>
      </p:sp>
      <p:sp>
        <p:nvSpPr>
          <p:cNvPr id="6" name="TextBox 5"/>
          <p:cNvSpPr txBox="1"/>
          <p:nvPr/>
        </p:nvSpPr>
        <p:spPr>
          <a:xfrm>
            <a:off x="3059832" y="3220048"/>
            <a:ext cx="4752528" cy="523220"/>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1400" dirty="0" smtClean="0"/>
              <a:t>You know what it is! Wide spread comradery and pride of England led to nationalist music. Elgar and Vaughn-Williams</a:t>
            </a:r>
            <a:endParaRPr lang="en-GB" sz="1400" dirty="0"/>
          </a:p>
        </p:txBody>
      </p:sp>
      <p:sp>
        <p:nvSpPr>
          <p:cNvPr id="7" name="TextBox 6"/>
          <p:cNvSpPr txBox="1"/>
          <p:nvPr/>
        </p:nvSpPr>
        <p:spPr>
          <a:xfrm>
            <a:off x="2267744" y="5688837"/>
            <a:ext cx="6480720" cy="95410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1400" dirty="0" smtClean="0"/>
              <a:t>Women were expected to stay at home and not work. Female composers did not get sufficient publicity and means to explore their craft. Music was written to satisfy need of the time. Clara Schumann, Fanny </a:t>
            </a:r>
            <a:r>
              <a:rPr lang="en-GB" sz="1400" dirty="0" err="1" smtClean="0"/>
              <a:t>Mendlessohn</a:t>
            </a:r>
            <a:r>
              <a:rPr lang="en-GB" sz="1400" dirty="0" smtClean="0"/>
              <a:t>, Alma Mahler (and yes, they are all related to famous male composers!)</a:t>
            </a:r>
            <a:endParaRPr lang="en-GB" sz="1400" dirty="0"/>
          </a:p>
        </p:txBody>
      </p:sp>
      <p:sp>
        <p:nvSpPr>
          <p:cNvPr id="8" name="TextBox 7"/>
          <p:cNvSpPr txBox="1"/>
          <p:nvPr/>
        </p:nvSpPr>
        <p:spPr>
          <a:xfrm>
            <a:off x="1691680" y="4293096"/>
            <a:ext cx="6120680" cy="954107"/>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en-GB" sz="1400" dirty="0" smtClean="0"/>
              <a:t>After a period of austerity, young people were frustrated with restrictions applied to them from their elders. They started to rebel. Music became controversial- parents hated it, teenagers loved it. Started with Elvis , then the Beatles. The same happens today…. Eminem and other rap/hip hop.</a:t>
            </a:r>
            <a:endParaRPr lang="en-GB" sz="1400" dirty="0"/>
          </a:p>
        </p:txBody>
      </p:sp>
    </p:spTree>
    <p:extLst>
      <p:ext uri="{BB962C8B-B14F-4D97-AF65-F5344CB8AC3E}">
        <p14:creationId xmlns:p14="http://schemas.microsoft.com/office/powerpoint/2010/main" val="976819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Listening and Appraising</a:t>
            </a:r>
            <a:endParaRPr lang="en-GB" dirty="0"/>
          </a:p>
        </p:txBody>
      </p:sp>
      <p:sp>
        <p:nvSpPr>
          <p:cNvPr id="3" name="Content Placeholder 2"/>
          <p:cNvSpPr>
            <a:spLocks noGrp="1"/>
          </p:cNvSpPr>
          <p:nvPr>
            <p:ph idx="1"/>
          </p:nvPr>
        </p:nvSpPr>
        <p:spPr/>
        <p:txBody>
          <a:bodyPr/>
          <a:lstStyle/>
          <a:p>
            <a:r>
              <a:rPr lang="en-GB" dirty="0" smtClean="0"/>
              <a:t>DR T SMITH on a set work on a 30 second extract. THEN look at score- how close were they?</a:t>
            </a:r>
            <a:endParaRPr lang="en-GB" dirty="0"/>
          </a:p>
        </p:txBody>
      </p:sp>
    </p:spTree>
    <p:extLst>
      <p:ext uri="{BB962C8B-B14F-4D97-AF65-F5344CB8AC3E}">
        <p14:creationId xmlns:p14="http://schemas.microsoft.com/office/powerpoint/2010/main" val="25703176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lstStyle/>
          <a:p>
            <a:r>
              <a:rPr lang="en-GB" dirty="0" smtClean="0"/>
              <a:t>For next year</a:t>
            </a:r>
            <a:endParaRPr lang="en-GB" dirty="0"/>
          </a:p>
        </p:txBody>
      </p:sp>
      <p:sp>
        <p:nvSpPr>
          <p:cNvPr id="3" name="Content Placeholder 2"/>
          <p:cNvSpPr>
            <a:spLocks noGrp="1"/>
          </p:cNvSpPr>
          <p:nvPr>
            <p:ph idx="1"/>
          </p:nvPr>
        </p:nvSpPr>
        <p:spPr/>
        <p:txBody>
          <a:bodyPr/>
          <a:lstStyle/>
          <a:p>
            <a:r>
              <a:rPr lang="en-GB" dirty="0" smtClean="0"/>
              <a:t>A-level music anthology (from 2016). Coloured cover NOT the grey one. We can print this for you in sections in you need. </a:t>
            </a:r>
          </a:p>
          <a:p>
            <a:r>
              <a:rPr lang="en-GB" dirty="0" smtClean="0"/>
              <a:t>Manuscript paper (you can get this from </a:t>
            </a:r>
            <a:r>
              <a:rPr lang="en-GB" dirty="0" err="1" smtClean="0"/>
              <a:t>Whsmith</a:t>
            </a:r>
            <a:r>
              <a:rPr lang="en-GB" dirty="0" smtClean="0"/>
              <a:t>, for example)</a:t>
            </a:r>
          </a:p>
          <a:p>
            <a:r>
              <a:rPr lang="en-GB" dirty="0" smtClean="0"/>
              <a:t>An A4 note pad</a:t>
            </a:r>
          </a:p>
          <a:p>
            <a:r>
              <a:rPr lang="en-GB" dirty="0" smtClean="0"/>
              <a:t>An A4 ring binder for your notes</a:t>
            </a:r>
            <a:endParaRPr lang="en-GB" dirty="0"/>
          </a:p>
        </p:txBody>
      </p:sp>
    </p:spTree>
    <p:extLst>
      <p:ext uri="{BB962C8B-B14F-4D97-AF65-F5344CB8AC3E}">
        <p14:creationId xmlns:p14="http://schemas.microsoft.com/office/powerpoint/2010/main" val="21628128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969</Words>
  <Application>Microsoft Office PowerPoint</Application>
  <PresentationFormat>On-screen Show (4:3)</PresentationFormat>
  <Paragraphs>94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A-level music induction</vt:lpstr>
      <vt:lpstr>Expectations of you</vt:lpstr>
      <vt:lpstr>Performance- 30%</vt:lpstr>
      <vt:lpstr>Composition- 30%</vt:lpstr>
      <vt:lpstr>Listening and appraising- 40%</vt:lpstr>
      <vt:lpstr>Listening and appraising- 40%</vt:lpstr>
      <vt:lpstr>Listening and appraising- 40%</vt:lpstr>
      <vt:lpstr>Listening and Appraising</vt:lpstr>
      <vt:lpstr>For next year</vt:lpstr>
      <vt:lpstr>For next year- homework</vt:lpstr>
      <vt:lpstr>Set Works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A-level music induction</dc:title>
  <dc:creator>CHood</dc:creator>
  <cp:lastModifiedBy>ctabert</cp:lastModifiedBy>
  <cp:revision>7</cp:revision>
  <dcterms:created xsi:type="dcterms:W3CDTF">2019-06-24T05:36:06Z</dcterms:created>
  <dcterms:modified xsi:type="dcterms:W3CDTF">2019-06-24T06:48:00Z</dcterms:modified>
</cp:coreProperties>
</file>