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14"/>
  </p:handoutMasterIdLst>
  <p:sldIdLst>
    <p:sldId id="256" r:id="rId2"/>
    <p:sldId id="258" r:id="rId3"/>
    <p:sldId id="268" r:id="rId4"/>
    <p:sldId id="259" r:id="rId5"/>
    <p:sldId id="263" r:id="rId6"/>
    <p:sldId id="260" r:id="rId7"/>
    <p:sldId id="261" r:id="rId8"/>
    <p:sldId id="262" r:id="rId9"/>
    <p:sldId id="267" r:id="rId10"/>
    <p:sldId id="265" r:id="rId11"/>
    <p:sldId id="266" r:id="rId12"/>
    <p:sldId id="264"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7" d="100"/>
          <a:sy n="57" d="100"/>
        </p:scale>
        <p:origin x="-888" y="-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6175FDF-B975-4020-8BEE-D1FD79027116}" type="datetimeFigureOut">
              <a:rPr lang="en-GB" smtClean="0"/>
              <a:t>20/06/2019</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D9BE229-F223-4E87-B5A6-C5EA4B97782B}" type="slidenum">
              <a:rPr lang="en-GB" smtClean="0"/>
              <a:t>‹#›</a:t>
            </a:fld>
            <a:endParaRPr lang="en-GB"/>
          </a:p>
        </p:txBody>
      </p:sp>
    </p:spTree>
    <p:extLst>
      <p:ext uri="{BB962C8B-B14F-4D97-AF65-F5344CB8AC3E}">
        <p14:creationId xmlns:p14="http://schemas.microsoft.com/office/powerpoint/2010/main" val="12418793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53B320-402F-4D64-B200-793FE8493C63}" type="datetimeFigureOut">
              <a:rPr lang="en-GB" smtClean="0"/>
              <a:t>20/06/2019</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1366A926-12B5-46DE-8929-1FC6E5533171}"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53B320-402F-4D64-B200-793FE8493C63}" type="datetimeFigureOut">
              <a:rPr lang="en-GB" smtClean="0"/>
              <a:t>20/06/2019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66A926-12B5-46DE-8929-1FC6E553317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53B320-402F-4D64-B200-793FE8493C63}" type="datetimeFigureOut">
              <a:rPr lang="en-GB" smtClean="0"/>
              <a:t>20/06/2019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66A926-12B5-46DE-8929-1FC6E553317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53B320-402F-4D64-B200-793FE8493C63}" type="datetimeFigureOut">
              <a:rPr lang="en-GB" smtClean="0"/>
              <a:t>20/06/2019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66A926-12B5-46DE-8929-1FC6E553317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53B320-402F-4D64-B200-793FE8493C63}" type="datetimeFigureOut">
              <a:rPr lang="en-GB" smtClean="0"/>
              <a:t>20/06/2019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66A926-12B5-46DE-8929-1FC6E5533171}"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53B320-402F-4D64-B200-793FE8493C63}" type="datetimeFigureOut">
              <a:rPr lang="en-GB" smtClean="0"/>
              <a:t>20/06/2019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66A926-12B5-46DE-8929-1FC6E553317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53B320-402F-4D64-B200-793FE8493C63}" type="datetimeFigureOut">
              <a:rPr lang="en-GB" smtClean="0"/>
              <a:t>20/06/2019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66A926-12B5-46DE-8929-1FC6E553317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53B320-402F-4D64-B200-793FE8493C63}" type="datetimeFigureOut">
              <a:rPr lang="en-GB" smtClean="0"/>
              <a:t>20/06/2019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66A926-12B5-46DE-8929-1FC6E553317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3B320-402F-4D64-B200-793FE8493C63}" type="datetimeFigureOut">
              <a:rPr lang="en-GB" smtClean="0"/>
              <a:t>20/06/2019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66A926-12B5-46DE-8929-1FC6E553317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53B320-402F-4D64-B200-793FE8493C63}" type="datetimeFigureOut">
              <a:rPr lang="en-GB" smtClean="0"/>
              <a:t>20/06/2019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66A926-12B5-46DE-8929-1FC6E553317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53B320-402F-4D64-B200-793FE8493C63}" type="datetimeFigureOut">
              <a:rPr lang="en-GB" smtClean="0"/>
              <a:t>20/06/2019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1366A926-12B5-46DE-8929-1FC6E5533171}"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53B320-402F-4D64-B200-793FE8493C63}" type="datetimeFigureOut">
              <a:rPr lang="en-GB" smtClean="0"/>
              <a:t>20/06/2019</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366A926-12B5-46DE-8929-1FC6E5533171}"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spage@bestacademies.org.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aqa.org.uk/subjects/science/applied-general/scienc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4632" cy="2795736"/>
          </a:xfrm>
        </p:spPr>
        <p:txBody>
          <a:bodyPr>
            <a:normAutofit/>
          </a:bodyPr>
          <a:lstStyle/>
          <a:p>
            <a:r>
              <a:rPr lang="en-GB" sz="6600" dirty="0" smtClean="0"/>
              <a:t>Science in the Sixth Form</a:t>
            </a:r>
            <a:endParaRPr lang="en-GB" sz="6600" dirty="0"/>
          </a:p>
        </p:txBody>
      </p:sp>
      <p:sp>
        <p:nvSpPr>
          <p:cNvPr id="3" name="Subtitle 2"/>
          <p:cNvSpPr>
            <a:spLocks noGrp="1"/>
          </p:cNvSpPr>
          <p:nvPr>
            <p:ph type="subTitle" idx="1"/>
          </p:nvPr>
        </p:nvSpPr>
        <p:spPr>
          <a:xfrm>
            <a:off x="755576" y="3203574"/>
            <a:ext cx="7702624" cy="1953618"/>
          </a:xfrm>
        </p:spPr>
        <p:txBody>
          <a:bodyPr>
            <a:noAutofit/>
          </a:bodyPr>
          <a:lstStyle/>
          <a:p>
            <a:r>
              <a:rPr lang="en-GB" sz="4000" dirty="0" smtClean="0"/>
              <a:t>Applied Science</a:t>
            </a:r>
            <a:endParaRPr lang="en-GB" sz="4000" dirty="0"/>
          </a:p>
          <a:p>
            <a:r>
              <a:rPr lang="en-GB" sz="4000" b="1" dirty="0" smtClean="0"/>
              <a:t>AQA </a:t>
            </a:r>
            <a:r>
              <a:rPr lang="en-GB" sz="4000" b="1" dirty="0"/>
              <a:t>LEVEL 3 CERTIFICATE IN APPLIED SCIENCE </a:t>
            </a:r>
            <a:endParaRPr lang="en-GB" sz="4000" dirty="0"/>
          </a:p>
        </p:txBody>
      </p:sp>
    </p:spTree>
    <p:extLst>
      <p:ext uri="{BB962C8B-B14F-4D97-AF65-F5344CB8AC3E}">
        <p14:creationId xmlns:p14="http://schemas.microsoft.com/office/powerpoint/2010/main" val="1985461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20080"/>
          </a:xfrm>
        </p:spPr>
        <p:txBody>
          <a:bodyPr>
            <a:normAutofit/>
          </a:bodyPr>
          <a:lstStyle/>
          <a:p>
            <a:r>
              <a:rPr lang="en-GB" sz="3200" dirty="0" smtClean="0"/>
              <a:t>Holiday task – Applied Science</a:t>
            </a:r>
            <a:endParaRPr lang="en-GB" sz="3200" dirty="0"/>
          </a:p>
        </p:txBody>
      </p:sp>
      <p:sp>
        <p:nvSpPr>
          <p:cNvPr id="3" name="Content Placeholder 2"/>
          <p:cNvSpPr>
            <a:spLocks noGrp="1"/>
          </p:cNvSpPr>
          <p:nvPr>
            <p:ph idx="1"/>
          </p:nvPr>
        </p:nvSpPr>
        <p:spPr>
          <a:xfrm>
            <a:off x="179512" y="908720"/>
            <a:ext cx="8784976" cy="5760640"/>
          </a:xfrm>
        </p:spPr>
        <p:txBody>
          <a:bodyPr>
            <a:normAutofit fontScale="70000" lnSpcReduction="20000"/>
          </a:bodyPr>
          <a:lstStyle/>
          <a:p>
            <a:r>
              <a:rPr lang="en-GB" b="1" dirty="0" smtClean="0"/>
              <a:t>Hypothesis: Training will affect physiological measurements such as peak flow, vital capacity, resting heart rate, recovery rate and blood pressure.</a:t>
            </a:r>
          </a:p>
          <a:p>
            <a:r>
              <a:rPr lang="en-GB" b="1" dirty="0" smtClean="0"/>
              <a:t>Plan: </a:t>
            </a:r>
            <a:r>
              <a:rPr lang="en-GB" dirty="0" smtClean="0"/>
              <a:t>must include equipment list, method, risk assessment.</a:t>
            </a:r>
          </a:p>
          <a:p>
            <a:r>
              <a:rPr lang="en-GB" dirty="0" smtClean="0"/>
              <a:t>Should include key terminology such as valid, repeatable, reproducible, sample size, accurate, precise, units, sphygmomanometer, peak flow meter, stopwatch, pulse rate, spirometer, risk/hazard, control measure.</a:t>
            </a:r>
          </a:p>
          <a:p>
            <a:r>
              <a:rPr lang="en-GB" dirty="0" smtClean="0"/>
              <a:t>Consider who you are measuring, what you need to ask them, how you can take your measurements</a:t>
            </a:r>
          </a:p>
          <a:p>
            <a:r>
              <a:rPr lang="en-GB" b="1" dirty="0" smtClean="0"/>
              <a:t>Extend: </a:t>
            </a:r>
            <a:r>
              <a:rPr lang="en-GB" dirty="0" smtClean="0"/>
              <a:t>choose at least one of the following activities:</a:t>
            </a:r>
          </a:p>
          <a:p>
            <a:r>
              <a:rPr lang="en-GB" dirty="0" smtClean="0"/>
              <a:t>A: design a results table to present all the measurements you will take</a:t>
            </a:r>
          </a:p>
          <a:p>
            <a:r>
              <a:rPr lang="en-GB" dirty="0" smtClean="0"/>
              <a:t>B: If you were assessing asthma patients, could you explain to your patients what you were measuring with these techniques? (M1)</a:t>
            </a:r>
          </a:p>
          <a:p>
            <a:r>
              <a:rPr lang="en-GB" dirty="0" smtClean="0"/>
              <a:t>C: If you were a professional sports coach how could you use these techniques? (D1)</a:t>
            </a:r>
          </a:p>
          <a:p>
            <a:r>
              <a:rPr lang="en-GB" dirty="0" smtClean="0"/>
              <a:t>We will be carrying out this investigation in the Autumn term as part of your assignments</a:t>
            </a:r>
          </a:p>
          <a:p>
            <a:r>
              <a:rPr lang="en-GB" b="1" dirty="0" smtClean="0"/>
              <a:t>Handing in: use your mybest.org.uk google drive and share with </a:t>
            </a:r>
            <a:r>
              <a:rPr lang="en-GB" b="1" dirty="0" smtClean="0">
                <a:hlinkClick r:id="rId2"/>
              </a:rPr>
              <a:t>spage@bestacademies.org.uk</a:t>
            </a:r>
            <a:r>
              <a:rPr lang="en-GB" b="1" dirty="0" smtClean="0"/>
              <a:t>.  Or email </a:t>
            </a:r>
            <a:r>
              <a:rPr lang="en-GB" b="1" dirty="0" smtClean="0"/>
              <a:t>him directly</a:t>
            </a:r>
            <a:r>
              <a:rPr lang="en-GB" b="1" dirty="0" smtClean="0"/>
              <a:t>. Due date: September </a:t>
            </a:r>
            <a:r>
              <a:rPr lang="en-GB" b="1" dirty="0" smtClean="0"/>
              <a:t>13</a:t>
            </a:r>
            <a:r>
              <a:rPr lang="en-GB" b="1" baseline="30000" dirty="0" smtClean="0"/>
              <a:t>th</a:t>
            </a:r>
            <a:r>
              <a:rPr lang="en-GB" b="1" dirty="0" smtClean="0"/>
              <a:t> 2019</a:t>
            </a:r>
            <a:endParaRPr lang="en-GB" b="1" dirty="0" smtClean="0"/>
          </a:p>
        </p:txBody>
      </p:sp>
    </p:spTree>
    <p:extLst>
      <p:ext uri="{BB962C8B-B14F-4D97-AF65-F5344CB8AC3E}">
        <p14:creationId xmlns:p14="http://schemas.microsoft.com/office/powerpoint/2010/main" val="780831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3200" dirty="0" smtClean="0"/>
              <a:t>Marking criteria for holiday task</a:t>
            </a:r>
            <a:endParaRPr lang="en-GB" sz="3200" dirty="0"/>
          </a:p>
        </p:txBody>
      </p:sp>
      <p:sp>
        <p:nvSpPr>
          <p:cNvPr id="3" name="Content Placeholder 2"/>
          <p:cNvSpPr>
            <a:spLocks noGrp="1"/>
          </p:cNvSpPr>
          <p:nvPr>
            <p:ph idx="1"/>
          </p:nvPr>
        </p:nvSpPr>
        <p:spPr>
          <a:xfrm>
            <a:off x="457200" y="1268760"/>
            <a:ext cx="8229600" cy="5055840"/>
          </a:xfrm>
        </p:spPr>
        <p:txBody>
          <a:bodyPr>
            <a:normAutofit lnSpcReduction="10000"/>
          </a:bodyPr>
          <a:lstStyle/>
          <a:p>
            <a:r>
              <a:rPr lang="en-GB" dirty="0" smtClean="0"/>
              <a:t>P01: Demonstrate applied experimental techniques in biology</a:t>
            </a:r>
            <a:endParaRPr lang="en-GB" dirty="0"/>
          </a:p>
          <a:p>
            <a:r>
              <a:rPr lang="en-GB" dirty="0" smtClean="0"/>
              <a:t>M1: Explain the scientific principles of physiological measurements</a:t>
            </a:r>
            <a:endParaRPr lang="en-GB" dirty="0"/>
          </a:p>
          <a:p>
            <a:r>
              <a:rPr lang="en-GB" dirty="0" smtClean="0"/>
              <a:t>D1: Explain how these physiological measurements can be applied in a medical or commercial context</a:t>
            </a:r>
            <a:endParaRPr lang="en-GB" dirty="0"/>
          </a:p>
          <a:p>
            <a:r>
              <a:rPr lang="en-GB" dirty="0" smtClean="0"/>
              <a:t>P04: Understand safety procedure and risk assessment when undertaking practical work</a:t>
            </a:r>
          </a:p>
          <a:p>
            <a:r>
              <a:rPr lang="en-GB" dirty="0" smtClean="0"/>
              <a:t>P10: In using experimental techniques: safely use a range of practical equipment and materials; identify hazards.</a:t>
            </a:r>
            <a:endParaRPr lang="en-GB" dirty="0"/>
          </a:p>
          <a:p>
            <a:endParaRPr lang="en-GB" dirty="0"/>
          </a:p>
        </p:txBody>
      </p:sp>
    </p:spTree>
    <p:extLst>
      <p:ext uri="{BB962C8B-B14F-4D97-AF65-F5344CB8AC3E}">
        <p14:creationId xmlns:p14="http://schemas.microsoft.com/office/powerpoint/2010/main" val="2471124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922114"/>
          </a:xfrm>
        </p:spPr>
        <p:txBody>
          <a:bodyPr>
            <a:noAutofit/>
          </a:bodyPr>
          <a:lstStyle/>
          <a:p>
            <a:r>
              <a:rPr lang="en-GB" sz="4000" b="1" dirty="0" smtClean="0"/>
              <a:t>AQA LEVEL 3 CERTIFICATE IN APPLIED SCIENCE </a:t>
            </a:r>
            <a:endParaRPr lang="en-GB" sz="4000" dirty="0"/>
          </a:p>
        </p:txBody>
      </p:sp>
      <p:sp>
        <p:nvSpPr>
          <p:cNvPr id="3" name="Content Placeholder 2"/>
          <p:cNvSpPr>
            <a:spLocks noGrp="1"/>
          </p:cNvSpPr>
          <p:nvPr>
            <p:ph idx="1"/>
          </p:nvPr>
        </p:nvSpPr>
        <p:spPr>
          <a:xfrm>
            <a:off x="107504" y="1196752"/>
            <a:ext cx="8928992" cy="5472608"/>
          </a:xfrm>
        </p:spPr>
        <p:txBody>
          <a:bodyPr>
            <a:normAutofit fontScale="77500" lnSpcReduction="20000"/>
          </a:bodyPr>
          <a:lstStyle/>
          <a:p>
            <a:r>
              <a:rPr lang="en-GB" dirty="0" smtClean="0"/>
              <a:t>“This qualification is aimed at 16 to 18-year-old learners who are in full-time Level 3 education and who wish to progress to higher education and/or pursue a career in the applied science sector. As a substantial vocational qualification it provides a broad understanding of applied science to support progress to higher education. Studying this qualification will enable learners to develop their knowledge and understanding of scientific principles, as well as those scientific practical skills recognised by higher education institutions and employers to be most important. The qualification also offers learners an opportunity to develop transferable skills such as problem solving, research and communication as part of their applied learning.”</a:t>
            </a:r>
          </a:p>
          <a:p>
            <a:endParaRPr lang="en-GB" dirty="0"/>
          </a:p>
          <a:p>
            <a:pPr marL="0" indent="0">
              <a:buNone/>
            </a:pPr>
            <a:r>
              <a:rPr lang="en-GB" b="1" dirty="0" smtClean="0"/>
              <a:t>For more information:</a:t>
            </a:r>
          </a:p>
          <a:p>
            <a:pPr marL="0" indent="0">
              <a:buNone/>
            </a:pPr>
            <a:r>
              <a:rPr lang="en-GB" dirty="0" smtClean="0"/>
              <a:t>spage@bestacademies.org.uk</a:t>
            </a:r>
            <a:endParaRPr lang="en-GB" b="1" dirty="0"/>
          </a:p>
          <a:p>
            <a:r>
              <a:rPr lang="en-GB" b="1" dirty="0" smtClean="0"/>
              <a:t>Course information:</a:t>
            </a:r>
          </a:p>
          <a:p>
            <a:r>
              <a:rPr lang="en-GB" dirty="0">
                <a:hlinkClick r:id="rId2"/>
              </a:rPr>
              <a:t>http://</a:t>
            </a:r>
            <a:r>
              <a:rPr lang="en-GB" dirty="0" smtClean="0">
                <a:hlinkClick r:id="rId2"/>
              </a:rPr>
              <a:t>www.aqa.org.uk/subjects/science/applied-general/science</a:t>
            </a:r>
            <a:endParaRPr lang="en-GB" dirty="0" smtClean="0"/>
          </a:p>
          <a:p>
            <a:endParaRPr lang="en-GB" dirty="0" smtClean="0"/>
          </a:p>
          <a:p>
            <a:endParaRPr lang="en-GB" dirty="0"/>
          </a:p>
        </p:txBody>
      </p:sp>
    </p:spTree>
    <p:extLst>
      <p:ext uri="{BB962C8B-B14F-4D97-AF65-F5344CB8AC3E}">
        <p14:creationId xmlns:p14="http://schemas.microsoft.com/office/powerpoint/2010/main" val="906071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84976" cy="1944216"/>
          </a:xfrm>
        </p:spPr>
        <p:txBody>
          <a:bodyPr>
            <a:normAutofit fontScale="90000"/>
          </a:bodyPr>
          <a:lstStyle/>
          <a:p>
            <a:r>
              <a:rPr lang="en-GB" dirty="0"/>
              <a:t/>
            </a:r>
            <a:br>
              <a:rPr lang="en-GB" dirty="0"/>
            </a:br>
            <a:r>
              <a:rPr lang="en-GB" sz="4400" b="1" dirty="0" smtClean="0"/>
              <a:t>AQA </a:t>
            </a:r>
            <a:r>
              <a:rPr lang="en-GB" sz="4400" b="1" dirty="0"/>
              <a:t>LEVEL 3 CERTIFICATE IN APPLIED SCIENCE </a:t>
            </a:r>
            <a:endParaRPr lang="en-GB" sz="4400" dirty="0"/>
          </a:p>
        </p:txBody>
      </p:sp>
      <p:sp>
        <p:nvSpPr>
          <p:cNvPr id="3" name="Content Placeholder 2"/>
          <p:cNvSpPr>
            <a:spLocks noGrp="1"/>
          </p:cNvSpPr>
          <p:nvPr>
            <p:ph idx="1"/>
          </p:nvPr>
        </p:nvSpPr>
        <p:spPr>
          <a:xfrm>
            <a:off x="457200" y="2204864"/>
            <a:ext cx="8229600" cy="4119736"/>
          </a:xfrm>
        </p:spPr>
        <p:txBody>
          <a:bodyPr>
            <a:normAutofit fontScale="92500" lnSpcReduction="20000"/>
          </a:bodyPr>
          <a:lstStyle/>
          <a:p>
            <a:endParaRPr lang="en-GB" dirty="0"/>
          </a:p>
          <a:p>
            <a:r>
              <a:rPr lang="en-GB" dirty="0" smtClean="0"/>
              <a:t>Similar to BTEC courses but AQA exam board</a:t>
            </a:r>
          </a:p>
          <a:p>
            <a:r>
              <a:rPr lang="en-GB" dirty="0" smtClean="0"/>
              <a:t>Award pass, merit, distinction depending on total points awarded in Year 12 and Year 13</a:t>
            </a:r>
            <a:endParaRPr lang="en-GB" dirty="0" smtClean="0"/>
          </a:p>
          <a:p>
            <a:endParaRPr lang="en-GB" dirty="0"/>
          </a:p>
          <a:p>
            <a:r>
              <a:rPr lang="en-GB" dirty="0" smtClean="0"/>
              <a:t>Can be studied as a one year course (Certificate) for UCAS (university) points; two year course (extended certificate) is the equivalent to a full A level.</a:t>
            </a:r>
            <a:endParaRPr lang="en-GB" dirty="0" smtClean="0"/>
          </a:p>
          <a:p>
            <a:endParaRPr lang="en-GB" dirty="0"/>
          </a:p>
          <a:p>
            <a:r>
              <a:rPr lang="en-GB" dirty="0" smtClean="0"/>
              <a:t>Accepted by many universities as a science qualification – check entry requirements.</a:t>
            </a:r>
            <a:endParaRPr lang="en-GB" dirty="0"/>
          </a:p>
        </p:txBody>
      </p:sp>
    </p:spTree>
    <p:extLst>
      <p:ext uri="{BB962C8B-B14F-4D97-AF65-F5344CB8AC3E}">
        <p14:creationId xmlns:p14="http://schemas.microsoft.com/office/powerpoint/2010/main" val="4256734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84976" cy="1944216"/>
          </a:xfrm>
        </p:spPr>
        <p:txBody>
          <a:bodyPr>
            <a:normAutofit fontScale="90000"/>
          </a:bodyPr>
          <a:lstStyle/>
          <a:p>
            <a:r>
              <a:rPr lang="en-GB" dirty="0"/>
              <a:t/>
            </a:r>
            <a:br>
              <a:rPr lang="en-GB" dirty="0"/>
            </a:br>
            <a:r>
              <a:rPr lang="en-GB" sz="4400" b="1" dirty="0" smtClean="0"/>
              <a:t>AQA </a:t>
            </a:r>
            <a:r>
              <a:rPr lang="en-GB" sz="4400" b="1" dirty="0"/>
              <a:t>LEVEL 3 CERTIFICATE IN APPLIED SCIENCE </a:t>
            </a:r>
            <a:endParaRPr lang="en-GB" sz="4400" dirty="0"/>
          </a:p>
        </p:txBody>
      </p:sp>
      <p:sp>
        <p:nvSpPr>
          <p:cNvPr id="3" name="Content Placeholder 2"/>
          <p:cNvSpPr>
            <a:spLocks noGrp="1"/>
          </p:cNvSpPr>
          <p:nvPr>
            <p:ph idx="1"/>
          </p:nvPr>
        </p:nvSpPr>
        <p:spPr>
          <a:xfrm>
            <a:off x="457200" y="2204864"/>
            <a:ext cx="8229600" cy="4119736"/>
          </a:xfrm>
        </p:spPr>
        <p:txBody>
          <a:bodyPr>
            <a:normAutofit fontScale="92500" lnSpcReduction="10000"/>
          </a:bodyPr>
          <a:lstStyle/>
          <a:p>
            <a:endParaRPr lang="en-GB" dirty="0"/>
          </a:p>
          <a:p>
            <a:r>
              <a:rPr lang="en-GB" dirty="0" smtClean="0"/>
              <a:t>Year 12 - 33% coursework (internally assessed)</a:t>
            </a:r>
          </a:p>
          <a:p>
            <a:pPr marL="0" indent="0">
              <a:buNone/>
            </a:pPr>
            <a:r>
              <a:rPr lang="en-GB" dirty="0" smtClean="0"/>
              <a:t>67% external assessment (two exams - including an exam with pre-release material)</a:t>
            </a:r>
          </a:p>
          <a:p>
            <a:endParaRPr lang="en-GB" dirty="0"/>
          </a:p>
          <a:p>
            <a:r>
              <a:rPr lang="en-GB" dirty="0" smtClean="0"/>
              <a:t>January exams </a:t>
            </a:r>
            <a:r>
              <a:rPr lang="en-GB" b="1" dirty="0" smtClean="0"/>
              <a:t>are</a:t>
            </a:r>
            <a:r>
              <a:rPr lang="en-GB" dirty="0" smtClean="0"/>
              <a:t> allowed – since it is not an A level so opportunity for resit (one resit allowed)</a:t>
            </a:r>
          </a:p>
          <a:p>
            <a:endParaRPr lang="en-GB" dirty="0"/>
          </a:p>
          <a:p>
            <a:r>
              <a:rPr lang="en-GB" dirty="0" smtClean="0"/>
              <a:t>And by the end of Year 13: 50% internal assessment, 50% external assessment</a:t>
            </a:r>
            <a:endParaRPr lang="en-GB" dirty="0"/>
          </a:p>
        </p:txBody>
      </p:sp>
    </p:spTree>
    <p:extLst>
      <p:ext uri="{BB962C8B-B14F-4D97-AF65-F5344CB8AC3E}">
        <p14:creationId xmlns:p14="http://schemas.microsoft.com/office/powerpoint/2010/main" val="921748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706090"/>
          </a:xfrm>
        </p:spPr>
        <p:txBody>
          <a:bodyPr>
            <a:normAutofit/>
          </a:bodyPr>
          <a:lstStyle/>
          <a:p>
            <a:r>
              <a:rPr lang="en-GB" sz="4000" b="1" dirty="0" smtClean="0"/>
              <a:t>Units</a:t>
            </a:r>
            <a:endParaRPr lang="en-GB" sz="4000" b="1" dirty="0"/>
          </a:p>
        </p:txBody>
      </p:sp>
      <p:sp>
        <p:nvSpPr>
          <p:cNvPr id="3" name="Content Placeholder 2"/>
          <p:cNvSpPr>
            <a:spLocks noGrp="1"/>
          </p:cNvSpPr>
          <p:nvPr>
            <p:ph idx="1"/>
          </p:nvPr>
        </p:nvSpPr>
        <p:spPr>
          <a:xfrm>
            <a:off x="323528" y="836712"/>
            <a:ext cx="8363272" cy="5289451"/>
          </a:xfrm>
        </p:spPr>
        <p:txBody>
          <a:bodyPr>
            <a:normAutofit lnSpcReduction="10000"/>
          </a:bodyPr>
          <a:lstStyle/>
          <a:p>
            <a:pPr marL="0" indent="0">
              <a:buNone/>
            </a:pPr>
            <a:r>
              <a:rPr lang="en-GB" b="1" dirty="0" smtClean="0"/>
              <a:t>Certificate: Year 12:</a:t>
            </a:r>
          </a:p>
          <a:p>
            <a:r>
              <a:rPr lang="en-GB" dirty="0" smtClean="0"/>
              <a:t>Unit 1: Key concepts in science (Biology, Chemistry, Physics exam)</a:t>
            </a:r>
          </a:p>
          <a:p>
            <a:r>
              <a:rPr lang="en-GB" dirty="0" smtClean="0"/>
              <a:t>Unit 2: Applied experimental techniques (coursework)</a:t>
            </a:r>
          </a:p>
          <a:p>
            <a:r>
              <a:rPr lang="en-GB" dirty="0" smtClean="0"/>
              <a:t>Unit 3: Science in the modern world (exam with pre-release material)</a:t>
            </a:r>
            <a:endParaRPr lang="en-GB" dirty="0"/>
          </a:p>
          <a:p>
            <a:pPr marL="0" indent="0">
              <a:buNone/>
            </a:pPr>
            <a:r>
              <a:rPr lang="en-GB" b="1" dirty="0" smtClean="0"/>
              <a:t>Extended Certificate: Year 13:</a:t>
            </a:r>
          </a:p>
          <a:p>
            <a:r>
              <a:rPr lang="en-GB" dirty="0" smtClean="0"/>
              <a:t>Unit 4: The Human Body (exam)</a:t>
            </a:r>
          </a:p>
          <a:p>
            <a:r>
              <a:rPr lang="en-GB" dirty="0" smtClean="0"/>
              <a:t>Unit 5: Investigating Science (coursework)</a:t>
            </a:r>
          </a:p>
          <a:p>
            <a:r>
              <a:rPr lang="en-GB" dirty="0" smtClean="0"/>
              <a:t>Unit 6: Coursework – option e.g. Medical Physics</a:t>
            </a:r>
          </a:p>
          <a:p>
            <a:endParaRPr lang="en-GB" dirty="0"/>
          </a:p>
        </p:txBody>
      </p:sp>
    </p:spTree>
    <p:extLst>
      <p:ext uri="{BB962C8B-B14F-4D97-AF65-F5344CB8AC3E}">
        <p14:creationId xmlns:p14="http://schemas.microsoft.com/office/powerpoint/2010/main" val="2124753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784976" cy="5976664"/>
          </a:xfrm>
        </p:spPr>
        <p:txBody>
          <a:bodyPr>
            <a:normAutofit/>
          </a:bodyPr>
          <a:lstStyle/>
          <a:p>
            <a:pPr marL="0" indent="0">
              <a:buNone/>
            </a:pPr>
            <a:r>
              <a:rPr lang="en-GB" b="1" dirty="0" smtClean="0"/>
              <a:t>Learners will cover topics such as:</a:t>
            </a:r>
          </a:p>
          <a:p>
            <a:pPr marL="0" indent="0">
              <a:buNone/>
            </a:pPr>
            <a:r>
              <a:rPr lang="en-GB" dirty="0" smtClean="0"/>
              <a:t>• scientific principles associated with Biology, Chemistry and Physics</a:t>
            </a:r>
          </a:p>
          <a:p>
            <a:pPr marL="0" indent="0">
              <a:buNone/>
            </a:pPr>
            <a:r>
              <a:rPr lang="en-GB" dirty="0" smtClean="0"/>
              <a:t>• experimental and practical techniques associated with applied science</a:t>
            </a:r>
          </a:p>
          <a:p>
            <a:pPr marL="0" indent="0">
              <a:buNone/>
            </a:pPr>
            <a:r>
              <a:rPr lang="en-GB" dirty="0" smtClean="0"/>
              <a:t>• the roles and skills of scientists, and the public and media perception of science</a:t>
            </a:r>
          </a:p>
          <a:p>
            <a:pPr marL="0" indent="0">
              <a:buNone/>
            </a:pPr>
            <a:r>
              <a:rPr lang="en-GB" dirty="0" smtClean="0"/>
              <a:t>• how the human body works</a:t>
            </a:r>
          </a:p>
          <a:p>
            <a:pPr marL="0" indent="0">
              <a:buNone/>
            </a:pPr>
            <a:r>
              <a:rPr lang="en-GB" dirty="0" smtClean="0"/>
              <a:t>• scientific investigations.</a:t>
            </a:r>
          </a:p>
          <a:p>
            <a:endParaRPr lang="en-GB" dirty="0"/>
          </a:p>
        </p:txBody>
      </p:sp>
    </p:spTree>
    <p:extLst>
      <p:ext uri="{BB962C8B-B14F-4D97-AF65-F5344CB8AC3E}">
        <p14:creationId xmlns:p14="http://schemas.microsoft.com/office/powerpoint/2010/main" val="101929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922114"/>
          </a:xfrm>
        </p:spPr>
        <p:txBody>
          <a:bodyPr>
            <a:normAutofit fontScale="90000"/>
          </a:bodyPr>
          <a:lstStyle/>
          <a:p>
            <a:r>
              <a:rPr lang="en-GB" sz="4000" b="1" dirty="0" smtClean="0"/>
              <a:t>Who does this qualification suit?</a:t>
            </a:r>
            <a:endParaRPr lang="en-GB" sz="4000" b="1" dirty="0"/>
          </a:p>
        </p:txBody>
      </p:sp>
      <p:sp>
        <p:nvSpPr>
          <p:cNvPr id="3" name="Content Placeholder 2"/>
          <p:cNvSpPr>
            <a:spLocks noGrp="1"/>
          </p:cNvSpPr>
          <p:nvPr>
            <p:ph idx="1"/>
          </p:nvPr>
        </p:nvSpPr>
        <p:spPr>
          <a:xfrm>
            <a:off x="251520" y="1052736"/>
            <a:ext cx="8712968" cy="5616624"/>
          </a:xfrm>
        </p:spPr>
        <p:txBody>
          <a:bodyPr>
            <a:normAutofit fontScale="92500" lnSpcReduction="20000"/>
          </a:bodyPr>
          <a:lstStyle/>
          <a:p>
            <a:r>
              <a:rPr lang="en-GB" dirty="0" smtClean="0"/>
              <a:t>Students who want a science qualification during sixth form but do not want to focus on Biology/Chemistry/Physics</a:t>
            </a:r>
          </a:p>
          <a:p>
            <a:r>
              <a:rPr lang="en-GB" dirty="0" smtClean="0"/>
              <a:t>Those students who want to complement subjects such as PE/Sport studies or Engineering</a:t>
            </a:r>
          </a:p>
          <a:p>
            <a:r>
              <a:rPr lang="en-GB" dirty="0" smtClean="0"/>
              <a:t>Students who do not have the entry requirements for Biology/Chemistry/Physics but will work hard on this Level 3 qualification and need science</a:t>
            </a:r>
          </a:p>
          <a:p>
            <a:r>
              <a:rPr lang="en-GB" dirty="0" smtClean="0"/>
              <a:t>Students wanting to progress onto apprenticeships which require some scientific/technical skill</a:t>
            </a:r>
          </a:p>
          <a:p>
            <a:r>
              <a:rPr lang="en-GB" dirty="0" smtClean="0"/>
              <a:t>Students wanting to progress onto University courses which value scientific skills</a:t>
            </a:r>
          </a:p>
          <a:p>
            <a:r>
              <a:rPr lang="en-GB" b="1" dirty="0" smtClean="0"/>
              <a:t>“This qualification is aimed at 16 to 18-year-old learners who are in full-time Level 3 education and who wish to progress to higher education and/or pursue a career in the applied science sector.”</a:t>
            </a:r>
            <a:endParaRPr lang="en-GB" dirty="0" smtClean="0"/>
          </a:p>
        </p:txBody>
      </p:sp>
    </p:spTree>
    <p:extLst>
      <p:ext uri="{BB962C8B-B14F-4D97-AF65-F5344CB8AC3E}">
        <p14:creationId xmlns:p14="http://schemas.microsoft.com/office/powerpoint/2010/main" val="79081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1"/>
            <a:ext cx="8229600" cy="1143000"/>
          </a:xfrm>
        </p:spPr>
        <p:txBody>
          <a:bodyPr>
            <a:normAutofit/>
          </a:bodyPr>
          <a:lstStyle/>
          <a:p>
            <a:r>
              <a:rPr lang="en-GB" sz="4000" b="1" dirty="0" smtClean="0"/>
              <a:t>Entry requirements</a:t>
            </a:r>
            <a:endParaRPr lang="en-GB" sz="4000" b="1" dirty="0"/>
          </a:p>
        </p:txBody>
      </p:sp>
      <p:sp>
        <p:nvSpPr>
          <p:cNvPr id="3" name="Content Placeholder 2"/>
          <p:cNvSpPr>
            <a:spLocks noGrp="1"/>
          </p:cNvSpPr>
          <p:nvPr>
            <p:ph idx="1"/>
          </p:nvPr>
        </p:nvSpPr>
        <p:spPr>
          <a:xfrm>
            <a:off x="179512" y="1124744"/>
            <a:ext cx="8640960" cy="5472608"/>
          </a:xfrm>
        </p:spPr>
        <p:txBody>
          <a:bodyPr>
            <a:normAutofit fontScale="85000" lnSpcReduction="10000"/>
          </a:bodyPr>
          <a:lstStyle/>
          <a:p>
            <a:r>
              <a:rPr lang="en-GB" dirty="0" smtClean="0"/>
              <a:t>“This qualification is aimed at 16 to 18-year-old learners who are in full-time Level 3 education and who wish to progress to higher education and/or pursue a career in the applied science sector.”</a:t>
            </a:r>
          </a:p>
          <a:p>
            <a:r>
              <a:rPr lang="en-GB" dirty="0" smtClean="0"/>
              <a:t>“to optimise their chances of success, learners will typically have four GCSEs at grade C/4 or above, including Science, Maths and English”</a:t>
            </a:r>
          </a:p>
          <a:p>
            <a:r>
              <a:rPr lang="en-GB" dirty="0" smtClean="0"/>
              <a:t>Grade C = grade 4</a:t>
            </a:r>
          </a:p>
          <a:p>
            <a:endParaRPr lang="en-GB" dirty="0"/>
          </a:p>
          <a:p>
            <a:r>
              <a:rPr lang="en-GB" dirty="0" smtClean="0"/>
              <a:t>Sixth form entry requirement at SWA: at least 6 GCSEs at grade C or 4 and above or equivalent</a:t>
            </a:r>
          </a:p>
          <a:p>
            <a:r>
              <a:rPr lang="en-GB" dirty="0" smtClean="0"/>
              <a:t>Need good literacy and numeracy (hence level 4 requirement for English and Maths).</a:t>
            </a:r>
          </a:p>
          <a:p>
            <a:r>
              <a:rPr lang="en-GB" b="1" dirty="0" smtClean="0"/>
              <a:t>Please talk to Mr </a:t>
            </a:r>
            <a:r>
              <a:rPr lang="en-GB" b="1" dirty="0" smtClean="0"/>
              <a:t>Page (Head of Applied Science) </a:t>
            </a:r>
            <a:r>
              <a:rPr lang="en-GB" b="1" dirty="0" smtClean="0"/>
              <a:t>or Mrs Hoad </a:t>
            </a:r>
            <a:r>
              <a:rPr lang="en-GB" b="1" dirty="0" smtClean="0"/>
              <a:t>(Head of Year 12) today </a:t>
            </a:r>
            <a:r>
              <a:rPr lang="en-GB" b="1" dirty="0" smtClean="0"/>
              <a:t>if you are concerned about meeting the entry requirements</a:t>
            </a:r>
            <a:endParaRPr lang="en-GB" b="1" dirty="0"/>
          </a:p>
        </p:txBody>
      </p:sp>
    </p:spTree>
    <p:extLst>
      <p:ext uri="{BB962C8B-B14F-4D97-AF65-F5344CB8AC3E}">
        <p14:creationId xmlns:p14="http://schemas.microsoft.com/office/powerpoint/2010/main" val="3744515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Grading</a:t>
            </a:r>
            <a:endParaRPr lang="en-GB" sz="4000" b="1" dirty="0"/>
          </a:p>
        </p:txBody>
      </p:sp>
      <p:sp>
        <p:nvSpPr>
          <p:cNvPr id="3" name="Content Placeholder 2"/>
          <p:cNvSpPr>
            <a:spLocks noGrp="1"/>
          </p:cNvSpPr>
          <p:nvPr>
            <p:ph idx="1"/>
          </p:nvPr>
        </p:nvSpPr>
        <p:spPr/>
        <p:txBody>
          <a:bodyPr>
            <a:normAutofit lnSpcReduction="10000"/>
          </a:bodyPr>
          <a:lstStyle/>
          <a:p>
            <a:r>
              <a:rPr lang="en-GB" dirty="0" smtClean="0"/>
              <a:t>Combination of all units (Certificate: 3 in Year 12; Extended Certificate: extra 3 in Year 13)</a:t>
            </a:r>
          </a:p>
          <a:p>
            <a:r>
              <a:rPr lang="en-GB" dirty="0" smtClean="0"/>
              <a:t>Points on all units are added up</a:t>
            </a:r>
            <a:endParaRPr lang="en-GB" dirty="0"/>
          </a:p>
          <a:p>
            <a:r>
              <a:rPr lang="en-GB" dirty="0" smtClean="0"/>
              <a:t>P, M, D, D*</a:t>
            </a:r>
          </a:p>
          <a:p>
            <a:pPr marL="0" indent="0">
              <a:buNone/>
            </a:pPr>
            <a:endParaRPr lang="en-GB" b="1" dirty="0" smtClean="0"/>
          </a:p>
          <a:p>
            <a:pPr marL="0" indent="0">
              <a:buNone/>
            </a:pPr>
            <a:r>
              <a:rPr lang="en-GB" b="1" dirty="0" smtClean="0"/>
              <a:t>Have to pass ALL units – including the exams</a:t>
            </a:r>
          </a:p>
          <a:p>
            <a:pPr marL="0" indent="0">
              <a:buNone/>
            </a:pPr>
            <a:r>
              <a:rPr lang="en-GB" dirty="0" smtClean="0"/>
              <a:t>NB: one resit chance available for each exam</a:t>
            </a:r>
          </a:p>
          <a:p>
            <a:pPr marL="0" indent="0">
              <a:buNone/>
            </a:pPr>
            <a:r>
              <a:rPr lang="en-GB" dirty="0" smtClean="0"/>
              <a:t>Assessment dates: June 2019, </a:t>
            </a:r>
          </a:p>
          <a:p>
            <a:pPr marL="0" indent="0">
              <a:buNone/>
            </a:pPr>
            <a:r>
              <a:rPr lang="en-GB" dirty="0" smtClean="0"/>
              <a:t>January 2020, May/June 2020</a:t>
            </a:r>
            <a:endParaRPr lang="en-GB" dirty="0"/>
          </a:p>
        </p:txBody>
      </p:sp>
    </p:spTree>
    <p:extLst>
      <p:ext uri="{BB962C8B-B14F-4D97-AF65-F5344CB8AC3E}">
        <p14:creationId xmlns:p14="http://schemas.microsoft.com/office/powerpoint/2010/main" val="2459349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92" y="116632"/>
            <a:ext cx="9007504" cy="432048"/>
          </a:xfrm>
        </p:spPr>
        <p:txBody>
          <a:bodyPr>
            <a:normAutofit fontScale="90000"/>
          </a:bodyPr>
          <a:lstStyle/>
          <a:p>
            <a:pPr algn="r"/>
            <a:r>
              <a:rPr lang="en-GB" dirty="0" smtClean="0"/>
              <a:t>FAQ</a:t>
            </a:r>
            <a:endParaRPr lang="en-GB" dirty="0"/>
          </a:p>
        </p:txBody>
      </p:sp>
      <p:sp>
        <p:nvSpPr>
          <p:cNvPr id="3" name="Content Placeholder 2"/>
          <p:cNvSpPr>
            <a:spLocks noGrp="1"/>
          </p:cNvSpPr>
          <p:nvPr>
            <p:ph idx="1"/>
          </p:nvPr>
        </p:nvSpPr>
        <p:spPr>
          <a:xfrm>
            <a:off x="0" y="260648"/>
            <a:ext cx="9144000" cy="6480720"/>
          </a:xfrm>
        </p:spPr>
        <p:txBody>
          <a:bodyPr>
            <a:noAutofit/>
          </a:bodyPr>
          <a:lstStyle/>
          <a:p>
            <a:pPr marL="0" indent="0">
              <a:buNone/>
            </a:pPr>
            <a:r>
              <a:rPr lang="en-GB" sz="1300" b="1" dirty="0" smtClean="0"/>
              <a:t>Q: If I get 4 in science and </a:t>
            </a:r>
            <a:r>
              <a:rPr lang="en-GB" sz="1300" b="1" dirty="0"/>
              <a:t>E</a:t>
            </a:r>
            <a:r>
              <a:rPr lang="en-GB" sz="1300" b="1" dirty="0" smtClean="0"/>
              <a:t>nglish, but a 2 in maths can I still do it?</a:t>
            </a:r>
          </a:p>
          <a:p>
            <a:pPr marL="0" indent="0">
              <a:buNone/>
            </a:pPr>
            <a:r>
              <a:rPr lang="en-GB" sz="1300" dirty="0" smtClean="0"/>
              <a:t>A: Maths skills are vital in this qualification, so you would really struggle with many of the units.  You would be better to make a choice of a course with less maths requirements.</a:t>
            </a:r>
          </a:p>
          <a:p>
            <a:pPr marL="0" indent="0">
              <a:buNone/>
            </a:pPr>
            <a:endParaRPr lang="en-GB" sz="1300" dirty="0" smtClean="0"/>
          </a:p>
          <a:p>
            <a:pPr marL="0" indent="0">
              <a:buNone/>
            </a:pPr>
            <a:r>
              <a:rPr lang="en-GB" sz="1300" b="1" dirty="0" smtClean="0"/>
              <a:t>Q: I’m looking at university course entry requirements and they are asking for ‘science A level’ – does this count?</a:t>
            </a:r>
          </a:p>
          <a:p>
            <a:pPr marL="0" indent="0">
              <a:buNone/>
            </a:pPr>
            <a:r>
              <a:rPr lang="en-GB" sz="1300" dirty="0" smtClean="0"/>
              <a:t>A: It is a level 3 science qualification, but it is best to directly check with each course – you can call or email the admissions officer for the university course directly and ask them to answer your query.  Different universities will have different answers. Check with them.</a:t>
            </a:r>
          </a:p>
          <a:p>
            <a:pPr marL="0" indent="0">
              <a:buNone/>
            </a:pPr>
            <a:endParaRPr lang="en-GB" sz="1300" dirty="0" smtClean="0"/>
          </a:p>
          <a:p>
            <a:pPr marL="0" indent="0">
              <a:buNone/>
            </a:pPr>
            <a:r>
              <a:rPr lang="en-GB" sz="1300" b="1" dirty="0" smtClean="0"/>
              <a:t>Q: I got 443 in triple science – so I’ve not completely got the entry requirement.  Would you allow me to do the course?</a:t>
            </a:r>
          </a:p>
          <a:p>
            <a:pPr marL="0" indent="0">
              <a:buNone/>
            </a:pPr>
            <a:r>
              <a:rPr lang="en-GB" sz="1300" dirty="0" smtClean="0"/>
              <a:t>A: We would look in detail at all of your grades – including how far away from a 4 the grade 3 was, plus your results in </a:t>
            </a:r>
            <a:r>
              <a:rPr lang="en-GB" sz="1300" dirty="0"/>
              <a:t>E</a:t>
            </a:r>
            <a:r>
              <a:rPr lang="en-GB" sz="1300" dirty="0" smtClean="0"/>
              <a:t>nglish and maths.  It would depend on the whole picture.</a:t>
            </a:r>
          </a:p>
          <a:p>
            <a:pPr marL="0" indent="0">
              <a:buNone/>
            </a:pPr>
            <a:endParaRPr lang="en-GB" sz="1300" dirty="0" smtClean="0"/>
          </a:p>
          <a:p>
            <a:pPr marL="0" indent="0">
              <a:buNone/>
            </a:pPr>
            <a:r>
              <a:rPr lang="en-GB" sz="1300" b="1" dirty="0" smtClean="0"/>
              <a:t>Q: Do the grades in this qualification count for UCAS points?</a:t>
            </a:r>
          </a:p>
          <a:p>
            <a:pPr marL="0" indent="0">
              <a:buNone/>
            </a:pPr>
            <a:r>
              <a:rPr lang="en-GB" sz="1300" dirty="0" smtClean="0"/>
              <a:t>A: Yes – as with BTECs the Certificate (Year 12) and Extended Certificate (Year 13) have UCAS points e.g. Extended Certificate pass = 16 points; Extended Certificate distinction = 48 points. </a:t>
            </a:r>
          </a:p>
          <a:p>
            <a:pPr marL="0" indent="0">
              <a:buNone/>
            </a:pPr>
            <a:endParaRPr lang="en-GB" sz="1300" dirty="0"/>
          </a:p>
          <a:p>
            <a:pPr marL="0" indent="0">
              <a:buNone/>
            </a:pPr>
            <a:r>
              <a:rPr lang="en-GB" sz="1300" b="1" dirty="0" smtClean="0"/>
              <a:t>Q: I prefer only physics, can I just do units which are physics and miss out the biology parts?</a:t>
            </a:r>
          </a:p>
          <a:p>
            <a:pPr marL="0" indent="0">
              <a:buNone/>
            </a:pPr>
            <a:r>
              <a:rPr lang="en-GB" sz="1300" dirty="0" smtClean="0"/>
              <a:t>A: No – there are 5 mandatory units in the two year course, we have selected the sixth unit as Medical Physics.  All units need to be completed well – and all units need to be passed.  A mixture of all three sciences is required.  </a:t>
            </a:r>
          </a:p>
          <a:p>
            <a:pPr marL="0" indent="0">
              <a:buNone/>
            </a:pPr>
            <a:endParaRPr lang="en-GB" sz="1300" dirty="0"/>
          </a:p>
          <a:p>
            <a:pPr marL="0" indent="0">
              <a:buNone/>
            </a:pPr>
            <a:r>
              <a:rPr lang="en-GB" sz="1300" b="1" dirty="0" smtClean="0"/>
              <a:t>Q: What happens if I get better results than I expected and I get the entry requirement for chemistry A level?</a:t>
            </a:r>
          </a:p>
          <a:p>
            <a:pPr marL="0" indent="0">
              <a:buNone/>
            </a:pPr>
            <a:r>
              <a:rPr lang="en-GB" sz="1300" dirty="0" smtClean="0"/>
              <a:t>Choose what you would prefer doing, that you will enjoy for two years and get the best results from.  We will not be offended if you end up in different classes in September!  Make sure to check the entry requirements carefully for all courses.</a:t>
            </a:r>
          </a:p>
          <a:p>
            <a:pPr marL="0" indent="0">
              <a:buNone/>
            </a:pPr>
            <a:endParaRPr lang="en-GB" sz="1300" dirty="0" smtClean="0"/>
          </a:p>
          <a:p>
            <a:pPr marL="0" indent="0">
              <a:buNone/>
            </a:pPr>
            <a:r>
              <a:rPr lang="en-GB" sz="1300" dirty="0" smtClean="0"/>
              <a:t> </a:t>
            </a:r>
          </a:p>
          <a:p>
            <a:pPr marL="0" indent="0">
              <a:buNone/>
            </a:pPr>
            <a:endParaRPr lang="en-GB" sz="1300" dirty="0"/>
          </a:p>
        </p:txBody>
      </p:sp>
    </p:spTree>
    <p:extLst>
      <p:ext uri="{BB962C8B-B14F-4D97-AF65-F5344CB8AC3E}">
        <p14:creationId xmlns:p14="http://schemas.microsoft.com/office/powerpoint/2010/main" val="22214071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43589</TotalTime>
  <Words>1408</Words>
  <Application>Microsoft Office PowerPoint</Application>
  <PresentationFormat>On-screen Show (4:3)</PresentationFormat>
  <Paragraphs>102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Science in the Sixth Form</vt:lpstr>
      <vt:lpstr> AQA LEVEL 3 CERTIFICATE IN APPLIED SCIENCE </vt:lpstr>
      <vt:lpstr> AQA LEVEL 3 CERTIFICATE IN APPLIED SCIENCE </vt:lpstr>
      <vt:lpstr>Units</vt:lpstr>
      <vt:lpstr>PowerPoint Presentation</vt:lpstr>
      <vt:lpstr>Who does this qualification suit?</vt:lpstr>
      <vt:lpstr>Entry requirements</vt:lpstr>
      <vt:lpstr>Grading</vt:lpstr>
      <vt:lpstr>FAQ</vt:lpstr>
      <vt:lpstr>Holiday task – Applied Science</vt:lpstr>
      <vt:lpstr>Marking criteria for holiday task</vt:lpstr>
      <vt:lpstr>AQA LEVEL 3 CERTIFICATE IN APPLIED SCIENCE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in the Sixth Form</dc:title>
  <dc:creator>SHoad</dc:creator>
  <cp:lastModifiedBy>SHoad</cp:lastModifiedBy>
  <cp:revision>29</cp:revision>
  <cp:lastPrinted>2019-06-24T09:21:29Z</cp:lastPrinted>
  <dcterms:created xsi:type="dcterms:W3CDTF">2015-11-23T10:20:24Z</dcterms:created>
  <dcterms:modified xsi:type="dcterms:W3CDTF">2019-06-24T14:23:41Z</dcterms:modified>
</cp:coreProperties>
</file>