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3F49CF0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7" r:id="rId5"/>
    <p:sldId id="268" r:id="rId6"/>
    <p:sldId id="265" r:id="rId7"/>
    <p:sldId id="256" r:id="rId8"/>
    <p:sldId id="266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D05C-A408-4861-A038-6A5F0E566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7DE1C-FCE6-4D0C-9A78-A71A4A50F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D39E-D2F3-41EF-A69A-E944B988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1E6D-1CC4-456D-B361-B9547470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3D32-65E7-406D-87EE-77C3FA40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1F05-7A6F-4D34-9EB5-C0FE6AFB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2487B-88B8-4610-93D4-AD71F3975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0B3B-44C5-4D8E-9638-B619FCC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94988-DE31-4A4F-AE37-CC308181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25BB-E562-4E44-8B49-126AC736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4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E7CA8-4D54-4804-BEBF-1AC520E27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399A9-2C38-4CA4-AA55-1C437E86F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F30D-46BA-4099-9650-3065AD20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22AB-10D3-41FF-8334-4957EE51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3B5F5-9C76-44A5-8A7D-ABFFABDF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6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8F27-6388-4042-8F30-81926726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8243-F8F5-40D3-97B5-FDDF98EB3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5CF5-EC87-4387-9B88-ABBAB20F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AD33-5CF8-4E69-A02D-BE157775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43A1A-A5B0-43CF-AE7B-D4475F8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3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6DC7-9BBC-40DC-B009-9E57BA90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956C4-CB12-4F5C-9F1A-247B1E5F2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433B-C2D3-4C1A-A7F1-69203A67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23CFE-9303-4FEE-9FA4-19E1260F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93FA-C9B3-4CE6-B471-99CF41A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F0C2-98F0-41AF-A04F-46CC9A2C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A6F0E-2533-4873-A099-B8E9E93C5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C91F-29D5-4646-A853-DFEFF5893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ED991-CD6B-4F39-8925-541A5BE7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E3860-EEE2-40F6-B8E1-9DDC7B66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C15A-A407-4590-9C43-36C07762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9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D3D2-C3E4-44F2-B1AB-98783DD8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67509-9243-4F79-96D9-D165792D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76428-B3A1-4C17-B1BC-2AC728D53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DF0D6-8A65-4594-8228-AB5E44882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ED5F9-C1D5-4051-B898-D688B61CB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B8A7A-9CA1-4163-BF43-B5EC042E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F9E47-C2A7-4875-ADC0-F4A9660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77B8F-64A1-4488-9BB3-EBEAD341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7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A5EA-4210-4C90-AEAD-C68BD00B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6F124-4E45-4BFB-96BD-750FE4A1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3455A-E248-43A6-8339-0D40F561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9E7F5-3246-40EF-8CD9-CC966AC7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4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C554F-74D0-42D2-B1D0-BC599094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D31A1-18F9-406A-B203-0ABA1E0F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CAA3F-F761-4864-B2DD-F1AD0D8A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6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7804-30EF-429F-B841-AD85C129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F8868-87D5-4AD9-BC26-E7EA85CC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C414B-C27E-4DD7-A40D-7828B72C1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D0D46-6C96-4473-836B-99BDC453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1E07A-2251-4157-B1E6-C6B4B3F2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EF56-17CF-4B99-8147-8909DC84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2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17C4-2B27-4140-985F-9CA3583D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34788-CFCE-4D5B-A9F1-2A31DDA5E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82A43-EF50-4D0D-82FC-CABB2E53E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8A7E4-C9A0-4EDE-9E1F-F3DF66CD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C8ED7-38CD-445D-A02F-17AFCF34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3CD58-2A0C-42CC-B518-DD2822C6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6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1D0FB-722B-459F-B3E4-4F936A26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206B3-E034-49C1-A42E-106E02C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3A319-4FCE-4327-AA5D-27493B1A0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7EE5-E4D2-4DF3-906C-090E94980991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2977-EBA2-4600-9B5E-E79C3922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2BA94-6971-4453-88C7-B6CE92D67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5541-185D-4DDE-AB67-F24B79E00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F3F49CF0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Cn-6N9hng" TargetMode="External"/><Relationship Id="rId2" Type="http://schemas.openxmlformats.org/officeDocument/2006/relationships/hyperlink" Target="https://www.youtube.com/watch?v=gNg51DSefe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F3F49CF0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irkyguide.com/place/little-india-southall-london" TargetMode="External"/><Relationship Id="rId3" Type="http://schemas.openxmlformats.org/officeDocument/2006/relationships/hyperlink" Target="https://www.ealing.gov.uk/news/article/1380/celebrating_southall_broadway" TargetMode="External"/><Relationship Id="rId7" Type="http://schemas.openxmlformats.org/officeDocument/2006/relationships/hyperlink" Target="https://www.theguardian.com/cities/2018/apr/04/how-london-southall-became-little-punjab-" TargetMode="External"/><Relationship Id="rId2" Type="http://schemas.openxmlformats.org/officeDocument/2006/relationships/hyperlink" Target="https://twitter.com/southallbigplan?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ependent.co.uk/arts-entertainment/fear-and-loathing-in-southall-1585187.html" TargetMode="External"/><Relationship Id="rId5" Type="http://schemas.openxmlformats.org/officeDocument/2006/relationships/hyperlink" Target="https://www.london.gov.uk/what-we-do/regeneration/regeneration-project-southall" TargetMode="External"/><Relationship Id="rId4" Type="http://schemas.openxmlformats.org/officeDocument/2006/relationships/hyperlink" Target="https://www.london.gov.uk/press-releases/mayoral/blueprint-for-rejuvenated-southall-published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8027FF91-0949-4AAE-B889-2FC0A5F30FC8}"/>
              </a:ext>
            </a:extLst>
          </p:cNvPr>
          <p:cNvSpPr txBox="1"/>
          <p:nvPr/>
        </p:nvSpPr>
        <p:spPr>
          <a:xfrm>
            <a:off x="644235" y="48455"/>
            <a:ext cx="10903527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A Level – Summer Prep Programme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5400" b="1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5400" b="1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Mr Huckle – Head of Sixth Form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C8271-D35E-4AC1-A340-85E6C266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33" y="4490062"/>
            <a:ext cx="10143333" cy="1711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0A76E-FFF5-4A05-98BF-E4AD09499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28" y="2073248"/>
            <a:ext cx="1293743" cy="12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1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1E00C-9EDF-4C6D-80A7-CA8CC7E5D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516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32981-0744-4EF3-B358-A22DABDE1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1466599"/>
            <a:ext cx="62388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D0005-B6D8-483A-8287-B8DC9138C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53" y="1768337"/>
            <a:ext cx="10137692" cy="3903594"/>
          </a:xfrm>
          <a:prstGeom prst="rect">
            <a:avLst/>
          </a:prstGeom>
        </p:spPr>
      </p:pic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25C89A98-71EB-441A-8CD2-317A8D56DA0B}"/>
              </a:ext>
            </a:extLst>
          </p:cNvPr>
          <p:cNvSpPr txBox="1"/>
          <p:nvPr/>
        </p:nvSpPr>
        <p:spPr>
          <a:xfrm>
            <a:off x="644236" y="242786"/>
            <a:ext cx="109035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Diverse Places Unit of Study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608625-7077-4957-A0E8-82F0B8906270}"/>
              </a:ext>
            </a:extLst>
          </p:cNvPr>
          <p:cNvSpPr/>
          <p:nvPr/>
        </p:nvSpPr>
        <p:spPr>
          <a:xfrm>
            <a:off x="3260035" y="3127513"/>
            <a:ext cx="5420139" cy="1245704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9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A18894-10E1-4BD8-92CC-0F07A0DFF2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7"/>
          <a:stretch>
            <a:fillRect/>
          </a:stretch>
        </p:blipFill>
        <p:spPr bwMode="auto">
          <a:xfrm>
            <a:off x="1012859" y="2726635"/>
            <a:ext cx="9927741" cy="1050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8E406A-9267-4049-B5CC-70E06D0B0BC9}"/>
              </a:ext>
            </a:extLst>
          </p:cNvPr>
          <p:cNvSpPr/>
          <p:nvPr/>
        </p:nvSpPr>
        <p:spPr>
          <a:xfrm>
            <a:off x="2107096" y="2726635"/>
            <a:ext cx="795130" cy="40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28BF4B-8E14-4409-AAC3-BDFFF6CDDE83}"/>
              </a:ext>
            </a:extLst>
          </p:cNvPr>
          <p:cNvSpPr/>
          <p:nvPr/>
        </p:nvSpPr>
        <p:spPr>
          <a:xfrm>
            <a:off x="4247321" y="2726635"/>
            <a:ext cx="894521" cy="40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23DBD-8F7D-4869-B332-38304F9388A6}"/>
              </a:ext>
            </a:extLst>
          </p:cNvPr>
          <p:cNvSpPr/>
          <p:nvPr/>
        </p:nvSpPr>
        <p:spPr>
          <a:xfrm>
            <a:off x="5976729" y="2726635"/>
            <a:ext cx="2001080" cy="40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12A27-F0B8-4D9E-B4F9-501C1132D940}"/>
              </a:ext>
            </a:extLst>
          </p:cNvPr>
          <p:cNvSpPr/>
          <p:nvPr/>
        </p:nvSpPr>
        <p:spPr>
          <a:xfrm>
            <a:off x="8415131" y="2743200"/>
            <a:ext cx="1272208" cy="40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87A97-F6FF-4F1E-92BD-942308299FFF}"/>
              </a:ext>
            </a:extLst>
          </p:cNvPr>
          <p:cNvSpPr/>
          <p:nvPr/>
        </p:nvSpPr>
        <p:spPr>
          <a:xfrm>
            <a:off x="3021495" y="3144078"/>
            <a:ext cx="2955233" cy="40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58DDDD-811C-4ED7-8956-539AF6ACE7C9}"/>
              </a:ext>
            </a:extLst>
          </p:cNvPr>
          <p:cNvCxnSpPr/>
          <p:nvPr/>
        </p:nvCxnSpPr>
        <p:spPr>
          <a:xfrm flipH="1" flipV="1">
            <a:off x="2107096" y="2213113"/>
            <a:ext cx="132521" cy="51352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0223B8-5F1A-4493-8C74-DE2F0BD54924}"/>
              </a:ext>
            </a:extLst>
          </p:cNvPr>
          <p:cNvSpPr txBox="1"/>
          <p:nvPr/>
        </p:nvSpPr>
        <p:spPr>
          <a:xfrm>
            <a:off x="901149" y="1153948"/>
            <a:ext cx="181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a reason/s for the point you have stated.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7AB2D-30CF-4D73-B9A1-0B056838507E}"/>
              </a:ext>
            </a:extLst>
          </p:cNvPr>
          <p:cNvCxnSpPr>
            <a:cxnSpLocks/>
          </p:cNvCxnSpPr>
          <p:nvPr/>
        </p:nvCxnSpPr>
        <p:spPr>
          <a:xfrm flipH="1" flipV="1">
            <a:off x="4691266" y="2077278"/>
            <a:ext cx="1" cy="64935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DE272D-809A-42F3-AE14-23EFE3CC6DED}"/>
              </a:ext>
            </a:extLst>
          </p:cNvPr>
          <p:cNvSpPr txBox="1"/>
          <p:nvPr/>
        </p:nvSpPr>
        <p:spPr>
          <a:xfrm>
            <a:off x="3339546" y="230618"/>
            <a:ext cx="304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Issues, problems, conflicts, arguments,:</a:t>
            </a:r>
          </a:p>
          <a:p>
            <a:pPr marL="285750" indent="-285750">
              <a:buFontTx/>
              <a:buChar char="-"/>
            </a:pPr>
            <a:r>
              <a:rPr lang="en-GB" dirty="0"/>
              <a:t>Cultural </a:t>
            </a:r>
          </a:p>
          <a:p>
            <a:pPr marL="285750" indent="-285750">
              <a:buFontTx/>
              <a:buChar char="-"/>
            </a:pPr>
            <a:r>
              <a:rPr lang="en-GB" dirty="0"/>
              <a:t>Social</a:t>
            </a:r>
          </a:p>
          <a:p>
            <a:pPr marL="285750" indent="-285750">
              <a:buFontTx/>
              <a:buChar char="-"/>
            </a:pPr>
            <a:r>
              <a:rPr lang="en-GB" dirty="0"/>
              <a:t>Economic</a:t>
            </a:r>
          </a:p>
          <a:p>
            <a:pPr marL="285750" indent="-285750">
              <a:buFontTx/>
              <a:buChar char="-"/>
            </a:pPr>
            <a:r>
              <a:rPr lang="en-GB" dirty="0"/>
              <a:t>Political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A4E685-B133-4AEC-B96A-FC47272FB843}"/>
              </a:ext>
            </a:extLst>
          </p:cNvPr>
          <p:cNvCxnSpPr>
            <a:cxnSpLocks/>
          </p:cNvCxnSpPr>
          <p:nvPr/>
        </p:nvCxnSpPr>
        <p:spPr>
          <a:xfrm flipV="1">
            <a:off x="6977271" y="1615613"/>
            <a:ext cx="523464" cy="111102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343C9D-4974-47A8-A90C-0BAA9ABDC08F}"/>
              </a:ext>
            </a:extLst>
          </p:cNvPr>
          <p:cNvSpPr txBox="1"/>
          <p:nvPr/>
        </p:nvSpPr>
        <p:spPr>
          <a:xfrm>
            <a:off x="6977269" y="504591"/>
            <a:ext cx="236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 who have lived in a location for a long period of time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E982EF-B1A8-47C0-8683-3D97AD8FFA39}"/>
              </a:ext>
            </a:extLst>
          </p:cNvPr>
          <p:cNvCxnSpPr>
            <a:cxnSpLocks/>
          </p:cNvCxnSpPr>
          <p:nvPr/>
        </p:nvCxnSpPr>
        <p:spPr>
          <a:xfrm flipV="1">
            <a:off x="9356032" y="2031111"/>
            <a:ext cx="728872" cy="70380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429EC4-9BFE-48E1-9D6A-5CD02A487A2A}"/>
              </a:ext>
            </a:extLst>
          </p:cNvPr>
          <p:cNvSpPr txBox="1"/>
          <p:nvPr/>
        </p:nvSpPr>
        <p:spPr>
          <a:xfrm>
            <a:off x="10032826" y="1107781"/>
            <a:ext cx="181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Migrants coming from another country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9AC84C-9650-4952-819B-E9D946DA960D}"/>
              </a:ext>
            </a:extLst>
          </p:cNvPr>
          <p:cNvCxnSpPr>
            <a:cxnSpLocks/>
          </p:cNvCxnSpPr>
          <p:nvPr/>
        </p:nvCxnSpPr>
        <p:spPr>
          <a:xfrm>
            <a:off x="4499111" y="3561521"/>
            <a:ext cx="1" cy="100716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DF02439-6329-465D-A2A9-8B31493B20A9}"/>
              </a:ext>
            </a:extLst>
          </p:cNvPr>
          <p:cNvSpPr txBox="1"/>
          <p:nvPr/>
        </p:nvSpPr>
        <p:spPr>
          <a:xfrm>
            <a:off x="3399179" y="4585253"/>
            <a:ext cx="4671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Could be hinting at:</a:t>
            </a:r>
          </a:p>
          <a:p>
            <a:pPr marL="342900" indent="-342900">
              <a:buAutoNum type="arabicParenR"/>
            </a:pPr>
            <a:r>
              <a:rPr lang="en-GB" dirty="0"/>
              <a:t>Urban and Rural areas</a:t>
            </a:r>
          </a:p>
          <a:p>
            <a:pPr marL="342900" indent="-342900">
              <a:buAutoNum type="arabicParenR"/>
            </a:pPr>
            <a:r>
              <a:rPr lang="en-GB" dirty="0"/>
              <a:t>Two areas within an urban area </a:t>
            </a:r>
            <a:r>
              <a:rPr lang="en-GB" dirty="0" err="1"/>
              <a:t>e.g</a:t>
            </a:r>
            <a:r>
              <a:rPr lang="en-GB" dirty="0"/>
              <a:t> Inner City and Suburbs</a:t>
            </a:r>
          </a:p>
          <a:p>
            <a:r>
              <a:rPr lang="en-GB" dirty="0"/>
              <a:t>So you need LOCATION CASE STUDY detail/examples</a:t>
            </a:r>
          </a:p>
        </p:txBody>
      </p:sp>
    </p:spTree>
    <p:extLst>
      <p:ext uri="{BB962C8B-B14F-4D97-AF65-F5344CB8AC3E}">
        <p14:creationId xmlns:p14="http://schemas.microsoft.com/office/powerpoint/2010/main" val="28974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3" grpId="0"/>
      <p:bldP spid="16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05526D96-2A2C-4E3F-BD19-EA67DADFC4A8}"/>
              </a:ext>
            </a:extLst>
          </p:cNvPr>
          <p:cNvSpPr txBox="1"/>
          <p:nvPr/>
        </p:nvSpPr>
        <p:spPr>
          <a:xfrm>
            <a:off x="644236" y="242786"/>
            <a:ext cx="10903527" cy="64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Socio-Cultural impacts (negatives) of immigration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GB" sz="2400" b="1" u="sng" dirty="0">
                <a:solidFill>
                  <a:schemeClr val="dk1"/>
                </a:solidFill>
                <a:ea typeface="Calibri"/>
                <a:cs typeface="Calibri"/>
                <a:sym typeface="Calibri"/>
                <a:hlinkClick r:id="rId2"/>
              </a:rPr>
              <a:t>https://www.youtube.com/watch?v=gNg51DSefeo</a:t>
            </a:r>
            <a:endParaRPr lang="en-GB" sz="2400" b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n-GB" sz="2400" b="1" u="sng" dirty="0">
                <a:solidFill>
                  <a:schemeClr val="dk1"/>
                </a:solidFill>
                <a:ea typeface="Calibri"/>
                <a:cs typeface="Calibri"/>
                <a:sym typeface="Calibri"/>
                <a:hlinkClick r:id="rId3"/>
              </a:rPr>
              <a:t>https://www.youtube.com/watch?v=uQCn-6N9hng</a:t>
            </a:r>
            <a:endParaRPr lang="en-GB" sz="2400" b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Ethnicity issues – a key component of both culture and society.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Geographical and spatial impacts </a:t>
            </a:r>
            <a:r>
              <a:rPr lang="en-GB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e.g</a:t>
            </a: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segregation</a:t>
            </a: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of ethnic and minority groups that become concentrated in particular areas (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enclaves</a:t>
            </a: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Changing physical structure of the community – the degree to which a place starts to reflect the ethnicity and culture of the changing population of a place.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Discrimination in the job market – 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ethnic minorities </a:t>
            </a: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are more likely to be unemployed and on low incomes, forcing them into areas of cheaper housing.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Discrimination by house sellers, estate agents, financial institutions etc.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 hostility/unfriendliness from the majority population.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Racially motivated violence against ethnic minorities, or fear of such violence.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270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1C621-7C0D-4301-AB2F-F6A71953D9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7"/>
          <a:stretch>
            <a:fillRect/>
          </a:stretch>
        </p:blipFill>
        <p:spPr bwMode="auto">
          <a:xfrm>
            <a:off x="1132129" y="288235"/>
            <a:ext cx="9927741" cy="1050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240D4-4DDB-4FB6-8D3F-0D88D34B5A85}"/>
              </a:ext>
            </a:extLst>
          </p:cNvPr>
          <p:cNvSpPr txBox="1"/>
          <p:nvPr/>
        </p:nvSpPr>
        <p:spPr>
          <a:xfrm>
            <a:off x="278296" y="1470991"/>
            <a:ext cx="115028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Structure:</a:t>
            </a:r>
          </a:p>
          <a:p>
            <a:r>
              <a:rPr lang="en-GB" sz="2800" dirty="0"/>
              <a:t>Paragraph 1 (3 MARKS):</a:t>
            </a:r>
          </a:p>
          <a:p>
            <a:r>
              <a:rPr lang="en-GB" sz="2800" dirty="0"/>
              <a:t>Explain </a:t>
            </a:r>
            <a:r>
              <a:rPr lang="en-GB" sz="2800" b="1" dirty="0"/>
              <a:t>ONE </a:t>
            </a:r>
            <a:r>
              <a:rPr lang="en-GB" sz="2800" dirty="0"/>
              <a:t>tension/problem/issue between long-term residents and international migrants. </a:t>
            </a:r>
            <a:r>
              <a:rPr lang="en-GB" sz="2800" dirty="0" err="1"/>
              <a:t>E.g</a:t>
            </a:r>
            <a:r>
              <a:rPr lang="en-GB" sz="2800" dirty="0"/>
              <a:t> </a:t>
            </a:r>
            <a:r>
              <a:rPr lang="en-GB" sz="2800" b="1" dirty="0"/>
              <a:t>segregation of ethnic groups within an urban area</a:t>
            </a:r>
            <a:endParaRPr lang="en-GB" sz="2800" dirty="0"/>
          </a:p>
          <a:p>
            <a:r>
              <a:rPr lang="en-GB" sz="2800" dirty="0"/>
              <a:t>Back up with a case study example location.</a:t>
            </a:r>
          </a:p>
          <a:p>
            <a:endParaRPr lang="en-GB" sz="2800" dirty="0"/>
          </a:p>
          <a:p>
            <a:r>
              <a:rPr lang="en-GB" sz="2800" dirty="0"/>
              <a:t>Paragraph 2 (3 MARKS)</a:t>
            </a:r>
          </a:p>
          <a:p>
            <a:r>
              <a:rPr lang="en-GB" sz="2800" dirty="0"/>
              <a:t>Explain </a:t>
            </a:r>
            <a:r>
              <a:rPr lang="en-GB" sz="2800" b="1" dirty="0"/>
              <a:t>ONE OTHER </a:t>
            </a:r>
            <a:r>
              <a:rPr lang="en-GB" sz="2800" dirty="0"/>
              <a:t>tension/problem/issue between long-term residents and international migrants. </a:t>
            </a:r>
            <a:r>
              <a:rPr lang="en-GB" sz="2800" dirty="0" err="1"/>
              <a:t>E.g</a:t>
            </a:r>
            <a:r>
              <a:rPr lang="en-GB" sz="2800" dirty="0"/>
              <a:t> </a:t>
            </a:r>
            <a:r>
              <a:rPr lang="en-GB" sz="2800" b="1" dirty="0">
                <a:solidFill>
                  <a:schemeClr val="dk1"/>
                </a:solidFill>
                <a:cs typeface="Calibri"/>
                <a:sym typeface="Calibri"/>
              </a:rPr>
              <a:t>changing physical structure of the community </a:t>
            </a:r>
            <a:endParaRPr lang="en-GB" sz="2800" b="1" dirty="0"/>
          </a:p>
          <a:p>
            <a:r>
              <a:rPr lang="en-GB" sz="2800" dirty="0"/>
              <a:t>Back up with a case study example location.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449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8091-83AD-4E8E-85E7-5BF42900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322888"/>
            <a:ext cx="4876800" cy="93428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u="sng" dirty="0"/>
              <a:t>Southall, West London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0D74-98AF-476A-B6FD-56EC9BA2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941823"/>
            <a:ext cx="11855116" cy="13468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Southall is an area of west London that has had conflict for a number of reasons, mainly due to changes over time. This conflict has been between ethnic groups and long term issues in the area.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E2E3-7B0A-42BB-A63D-CBB9F832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5" y="34571"/>
            <a:ext cx="6898105" cy="17235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FFCE2F-E0F2-4332-8176-AB6471B9530F}"/>
              </a:ext>
            </a:extLst>
          </p:cNvPr>
          <p:cNvSpPr/>
          <p:nvPr/>
        </p:nvSpPr>
        <p:spPr>
          <a:xfrm>
            <a:off x="5390147" y="240756"/>
            <a:ext cx="593558" cy="549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FAFDA-F22B-482D-89B5-8E8419D2330D}"/>
              </a:ext>
            </a:extLst>
          </p:cNvPr>
          <p:cNvSpPr txBox="1"/>
          <p:nvPr/>
        </p:nvSpPr>
        <p:spPr>
          <a:xfrm>
            <a:off x="192505" y="3288632"/>
            <a:ext cx="11806990" cy="28931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600" b="1" u="sng" dirty="0"/>
              <a:t>Task: </a:t>
            </a:r>
          </a:p>
          <a:p>
            <a:r>
              <a:rPr lang="en-GB" sz="2600" dirty="0"/>
              <a:t>Use the case study sheet to answer the questions…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600" dirty="0"/>
              <a:t>What was Southall like in the 1960s, 70s, 80s, and 90s? How does this compare to now?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600" dirty="0"/>
              <a:t>What is being done to redevelop Southall and how has this changed the area?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600" dirty="0"/>
              <a:t>What cultural conflicts exist in Southall?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600" dirty="0"/>
              <a:t>Do you think Southall has been successfully redeveloped and managed?</a:t>
            </a:r>
          </a:p>
        </p:txBody>
      </p:sp>
    </p:spTree>
    <p:extLst>
      <p:ext uri="{BB962C8B-B14F-4D97-AF65-F5344CB8AC3E}">
        <p14:creationId xmlns:p14="http://schemas.microsoft.com/office/powerpoint/2010/main" val="395101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3736" y="31720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/>
              <a:t>Southall Case Study:</a:t>
            </a:r>
          </a:p>
          <a:p>
            <a:pPr algn="ctr"/>
            <a:r>
              <a:rPr lang="en-GB" sz="1600" b="1" dirty="0"/>
              <a:t>An area of West London that has seen conflict due to change over 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3512" y="628801"/>
            <a:ext cx="4320480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1 – What was Southall like in the 1960s, 70s, 80s and 90’s? How does this compare to now?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3512" y="3789753"/>
            <a:ext cx="4320480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2 – What is being done to redevelop Southall and how has this changed the area?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628801"/>
            <a:ext cx="4464496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3 – What cultural conflicts exist in Southall?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789753"/>
            <a:ext cx="4464496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4. Do you think Southall has been successfully redeveloped and managed?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2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801A-1DAA-410A-AD95-A7488B89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" y="219351"/>
            <a:ext cx="3004930" cy="1325563"/>
          </a:xfrm>
          <a:solidFill>
            <a:srgbClr val="FFFF00"/>
          </a:solidFill>
        </p:spPr>
        <p:txBody>
          <a:bodyPr/>
          <a:lstStyle/>
          <a:p>
            <a:r>
              <a:rPr lang="en-GB" b="1" u="sng" dirty="0"/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A2DA-54BF-46E5-8411-7CC76EA5B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9104"/>
            <a:ext cx="4020291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1600" dirty="0"/>
              <a:t>Ealing Council Southall Twitter: </a:t>
            </a:r>
            <a:r>
              <a:rPr lang="en-GB" sz="1600" dirty="0">
                <a:hlinkClick r:id="rId2"/>
              </a:rPr>
              <a:t>https://twitter.com/southallbigplan?lang=en</a:t>
            </a:r>
            <a:endParaRPr lang="en-GB" sz="1600" dirty="0"/>
          </a:p>
          <a:p>
            <a:r>
              <a:rPr lang="en-GB" sz="1600" dirty="0"/>
              <a:t>Ealing Council Article: </a:t>
            </a:r>
            <a:r>
              <a:rPr lang="en-GB" sz="1600" dirty="0">
                <a:hlinkClick r:id="rId3"/>
              </a:rPr>
              <a:t>https://www.ealing.gov.uk/news/article/1380/celebrating_southall_broadway</a:t>
            </a:r>
            <a:endParaRPr lang="en-GB" sz="1600" dirty="0">
              <a:hlinkClick r:id="rId4"/>
            </a:endParaRPr>
          </a:p>
          <a:p>
            <a:r>
              <a:rPr lang="en-GB" sz="1600" dirty="0"/>
              <a:t>Regeneration Plans: </a:t>
            </a:r>
            <a:r>
              <a:rPr lang="en-GB" sz="1600" dirty="0">
                <a:hlinkClick r:id="rId5"/>
              </a:rPr>
              <a:t>https://www.london.gov.uk/what-we-do/regeneration/regeneration-project-southall</a:t>
            </a:r>
            <a:r>
              <a:rPr lang="en-GB" sz="1600" dirty="0"/>
              <a:t> </a:t>
            </a:r>
          </a:p>
          <a:p>
            <a:r>
              <a:rPr lang="en-GB" sz="1600" dirty="0"/>
              <a:t>Independent Article: </a:t>
            </a:r>
            <a:r>
              <a:rPr lang="en-GB" sz="1600" dirty="0">
                <a:hlinkClick r:id="rId6"/>
              </a:rPr>
              <a:t>https://www.independent.co.uk/arts-entertainment/fear-and-loathing-in-southall-1585187.html</a:t>
            </a:r>
            <a:r>
              <a:rPr lang="en-GB" sz="1600" dirty="0"/>
              <a:t> </a:t>
            </a:r>
          </a:p>
          <a:p>
            <a:r>
              <a:rPr lang="en-GB" sz="1600" dirty="0"/>
              <a:t>Punjabi Southall: </a:t>
            </a:r>
            <a:r>
              <a:rPr lang="en-GB" sz="1600" dirty="0">
                <a:hlinkClick r:id="rId7"/>
              </a:rPr>
              <a:t>https://www.theguardian.com/cities/2018/apr/04/how-london-southall-became-little-punjab-</a:t>
            </a:r>
            <a:endParaRPr lang="en-GB" sz="1600" dirty="0"/>
          </a:p>
          <a:p>
            <a:r>
              <a:rPr lang="en-GB" sz="1600" dirty="0"/>
              <a:t>‘Little India’: </a:t>
            </a:r>
            <a:r>
              <a:rPr lang="en-GB" sz="1600" dirty="0">
                <a:hlinkClick r:id="rId8"/>
              </a:rPr>
              <a:t>http://www.quirkyguide.com/place/little-india-southall-london</a:t>
            </a:r>
            <a:r>
              <a:rPr lang="en-GB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E1583-B5DD-425F-86CC-F1463FA47E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6382" y="519827"/>
            <a:ext cx="8232428" cy="48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EF9B-F18E-4309-B7F9-163C143FC6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200" b="1" u="sng" dirty="0"/>
              <a:t>Social Exclusion in Glasgow:</a:t>
            </a:r>
            <a:br>
              <a:rPr lang="en-GB" sz="3200" dirty="0"/>
            </a:b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2A130-137E-42E5-9460-CD6B31903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Using the maps shown in Fig 21.18 and 21.19, describe the link between ethnic diversity and deprivation in Glasgow over time.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the different causes of social tensions in Glasgow.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Analyse the impact that migration into Glasgow since 2001 has had on the city (Fig 21.20). </a:t>
            </a:r>
          </a:p>
        </p:txBody>
      </p:sp>
    </p:spTree>
    <p:extLst>
      <p:ext uri="{BB962C8B-B14F-4D97-AF65-F5344CB8AC3E}">
        <p14:creationId xmlns:p14="http://schemas.microsoft.com/office/powerpoint/2010/main" val="68378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692</Words>
  <Application>Microsoft Office PowerPoint</Application>
  <PresentationFormat>Widescreen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Southall, West London</vt:lpstr>
      <vt:lpstr>PowerPoint Presentation</vt:lpstr>
      <vt:lpstr>Resources:</vt:lpstr>
      <vt:lpstr>Social Exclusion in Glasgow: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LHuckle@whitbread.beds.sch.uk</dc:creator>
  <cp:lastModifiedBy>LHuckle@whitbread.beds.sch.uk</cp:lastModifiedBy>
  <cp:revision>20</cp:revision>
  <dcterms:created xsi:type="dcterms:W3CDTF">2021-06-25T06:28:50Z</dcterms:created>
  <dcterms:modified xsi:type="dcterms:W3CDTF">2021-06-28T06:10:00Z</dcterms:modified>
</cp:coreProperties>
</file>