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6" r:id="rId3"/>
    <p:sldId id="263" r:id="rId4"/>
    <p:sldId id="261" r:id="rId5"/>
    <p:sldId id="262" r:id="rId6"/>
    <p:sldId id="271" r:id="rId7"/>
    <p:sldId id="264" r:id="rId8"/>
    <p:sldId id="268" r:id="rId9"/>
    <p:sldId id="267"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73" d="100"/>
          <a:sy n="73" d="100"/>
        </p:scale>
        <p:origin x="-79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13A950-3B2D-439F-94CA-8E14D09F93CE}" type="datetimeFigureOut">
              <a:rPr lang="en-GB" smtClean="0"/>
              <a:t>10/09/2018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8F0CE9-F42D-4939-B644-72C97AE1CE4F}" type="slidenum">
              <a:rPr lang="en-GB" smtClean="0"/>
              <a:t>‹#›</a:t>
            </a:fld>
            <a:endParaRPr lang="en-GB"/>
          </a:p>
        </p:txBody>
      </p:sp>
    </p:spTree>
    <p:extLst>
      <p:ext uri="{BB962C8B-B14F-4D97-AF65-F5344CB8AC3E}">
        <p14:creationId xmlns:p14="http://schemas.microsoft.com/office/powerpoint/2010/main" val="1172132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7B28FF-78FB-427B-B7F4-68CFC612CA22}" type="datetimeFigureOut">
              <a:rPr lang="en-GB" smtClean="0"/>
              <a:t>10/09/2018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9A6300-005A-4B65-94E0-02D8B8B4462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B28FF-78FB-427B-B7F4-68CFC612CA22}" type="datetimeFigureOut">
              <a:rPr lang="en-GB" smtClean="0"/>
              <a:t>10/09/2018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9A6300-005A-4B65-94E0-02D8B8B4462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67B28FF-78FB-427B-B7F4-68CFC612CA22}" type="datetimeFigureOut">
              <a:rPr lang="en-GB" smtClean="0"/>
              <a:t>10/09/2018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9A6300-005A-4B65-94E0-02D8B8B4462C}"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B28FF-78FB-427B-B7F4-68CFC612CA22}" type="datetimeFigureOut">
              <a:rPr lang="en-GB" smtClean="0"/>
              <a:t>10/09/2018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9A6300-005A-4B65-94E0-02D8B8B4462C}"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7B28FF-78FB-427B-B7F4-68CFC612CA22}" type="datetimeFigureOut">
              <a:rPr lang="en-GB" smtClean="0"/>
              <a:t>10/09/2018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9A6300-005A-4B65-94E0-02D8B8B4462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67B28FF-78FB-427B-B7F4-68CFC612CA22}" type="datetimeFigureOut">
              <a:rPr lang="en-GB" smtClean="0"/>
              <a:t>10/09/2018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9A6300-005A-4B65-94E0-02D8B8B4462C}"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7B28FF-78FB-427B-B7F4-68CFC612CA22}" type="datetimeFigureOut">
              <a:rPr lang="en-GB" smtClean="0"/>
              <a:t>10/09/2018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9A6300-005A-4B65-94E0-02D8B8B4462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7B28FF-78FB-427B-B7F4-68CFC612CA22}" type="datetimeFigureOut">
              <a:rPr lang="en-GB" smtClean="0"/>
              <a:t>10/09/2018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9A6300-005A-4B65-94E0-02D8B8B4462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67B28FF-78FB-427B-B7F4-68CFC612CA22}" type="datetimeFigureOut">
              <a:rPr lang="en-GB" smtClean="0"/>
              <a:t>10/09/2018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9A6300-005A-4B65-94E0-02D8B8B4462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67B28FF-78FB-427B-B7F4-68CFC612CA22}" type="datetimeFigureOut">
              <a:rPr lang="en-GB" smtClean="0"/>
              <a:t>10/09/2018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9A6300-005A-4B65-94E0-02D8B8B4462C}"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B28FF-78FB-427B-B7F4-68CFC612CA22}" type="datetimeFigureOut">
              <a:rPr lang="en-GB" smtClean="0"/>
              <a:t>10/09/2018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9A6300-005A-4B65-94E0-02D8B8B4462C}"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67B28FF-78FB-427B-B7F4-68CFC612CA22}" type="datetimeFigureOut">
              <a:rPr lang="en-GB" smtClean="0"/>
              <a:t>10/09/2018</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09A6300-005A-4B65-94E0-02D8B8B4462C}"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pgZYx_fycr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samuelwhitbread.org.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Mr Ian Butler</a:t>
            </a:r>
            <a:endParaRPr lang="en-GB" dirty="0"/>
          </a:p>
        </p:txBody>
      </p:sp>
      <p:sp>
        <p:nvSpPr>
          <p:cNvPr id="3" name="Subtitle 2"/>
          <p:cNvSpPr>
            <a:spLocks noGrp="1"/>
          </p:cNvSpPr>
          <p:nvPr>
            <p:ph type="subTitle" idx="1"/>
          </p:nvPr>
        </p:nvSpPr>
        <p:spPr/>
        <p:txBody>
          <a:bodyPr>
            <a:normAutofit/>
          </a:bodyPr>
          <a:lstStyle/>
          <a:p>
            <a:r>
              <a:rPr lang="en-GB" sz="3200" dirty="0" smtClean="0"/>
              <a:t>Vice Principal – KS4 Progress, Curriculum, Data and Exams </a:t>
            </a:r>
            <a:endParaRPr lang="en-GB" sz="3200" dirty="0"/>
          </a:p>
        </p:txBody>
      </p:sp>
      <p:sp>
        <p:nvSpPr>
          <p:cNvPr id="4" name="Title 1"/>
          <p:cNvSpPr txBox="1">
            <a:spLocks/>
          </p:cNvSpPr>
          <p:nvPr/>
        </p:nvSpPr>
        <p:spPr>
          <a:xfrm>
            <a:off x="755576" y="381075"/>
            <a:ext cx="7772400" cy="1780108"/>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9-1 </a:t>
            </a:r>
            <a:r>
              <a:rPr lang="en-GB" dirty="0" smtClean="0"/>
              <a:t>Grades </a:t>
            </a:r>
            <a:r>
              <a:rPr lang="en-GB" dirty="0"/>
              <a:t>&amp; Monitoring </a:t>
            </a:r>
          </a:p>
        </p:txBody>
      </p:sp>
    </p:spTree>
    <p:extLst>
      <p:ext uri="{BB962C8B-B14F-4D97-AF65-F5344CB8AC3E}">
        <p14:creationId xmlns:p14="http://schemas.microsoft.com/office/powerpoint/2010/main" val="4116499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28800"/>
            <a:ext cx="8964488" cy="4798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648944" y="332656"/>
            <a:ext cx="4032448" cy="584775"/>
          </a:xfrm>
          <a:prstGeom prst="rect">
            <a:avLst/>
          </a:prstGeom>
          <a:noFill/>
        </p:spPr>
        <p:txBody>
          <a:bodyPr wrap="square" rtlCol="0">
            <a:spAutoFit/>
          </a:bodyPr>
          <a:lstStyle/>
          <a:p>
            <a:r>
              <a:rPr lang="en-GB" sz="3200" dirty="0" smtClean="0">
                <a:solidFill>
                  <a:schemeClr val="bg1"/>
                </a:solidFill>
              </a:rPr>
              <a:t>Attitude to Learning</a:t>
            </a:r>
            <a:endParaRPr lang="en-GB" sz="3200" dirty="0">
              <a:solidFill>
                <a:schemeClr val="bg1"/>
              </a:solidFill>
            </a:endParaRPr>
          </a:p>
        </p:txBody>
      </p:sp>
    </p:spTree>
    <p:extLst>
      <p:ext uri="{BB962C8B-B14F-4D97-AF65-F5344CB8AC3E}">
        <p14:creationId xmlns:p14="http://schemas.microsoft.com/office/powerpoint/2010/main" val="1523260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719263"/>
            <a:ext cx="9036495" cy="48780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648944" y="332656"/>
            <a:ext cx="4032448" cy="584775"/>
          </a:xfrm>
          <a:prstGeom prst="rect">
            <a:avLst/>
          </a:prstGeom>
          <a:noFill/>
        </p:spPr>
        <p:txBody>
          <a:bodyPr wrap="square" rtlCol="0">
            <a:spAutoFit/>
          </a:bodyPr>
          <a:lstStyle/>
          <a:p>
            <a:r>
              <a:rPr lang="en-GB" sz="3200" dirty="0" smtClean="0">
                <a:solidFill>
                  <a:schemeClr val="bg1"/>
                </a:solidFill>
              </a:rPr>
              <a:t>Attitude to Learning</a:t>
            </a:r>
            <a:endParaRPr lang="en-GB" sz="3200" dirty="0">
              <a:solidFill>
                <a:schemeClr val="bg1"/>
              </a:solidFill>
            </a:endParaRPr>
          </a:p>
        </p:txBody>
      </p:sp>
    </p:spTree>
    <p:extLst>
      <p:ext uri="{BB962C8B-B14F-4D97-AF65-F5344CB8AC3E}">
        <p14:creationId xmlns:p14="http://schemas.microsoft.com/office/powerpoint/2010/main" val="3450648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Advice from Department of Education</a:t>
            </a:r>
          </a:p>
        </p:txBody>
      </p:sp>
      <p:sp>
        <p:nvSpPr>
          <p:cNvPr id="2" name="Content Placeholder 1"/>
          <p:cNvSpPr>
            <a:spLocks noGrp="1"/>
          </p:cNvSpPr>
          <p:nvPr>
            <p:ph idx="1"/>
          </p:nvPr>
        </p:nvSpPr>
        <p:spPr/>
        <p:txBody>
          <a:bodyPr/>
          <a:lstStyle/>
          <a:p>
            <a:r>
              <a:rPr lang="en-GB" dirty="0">
                <a:hlinkClick r:id="rId2"/>
              </a:rPr>
              <a:t>https://</a:t>
            </a:r>
            <a:r>
              <a:rPr lang="en-GB" dirty="0" smtClean="0">
                <a:hlinkClick r:id="rId2"/>
              </a:rPr>
              <a:t>youtu.be/pgZYx_fycrM</a:t>
            </a:r>
            <a:endParaRPr lang="en-GB" dirty="0" smtClean="0"/>
          </a:p>
          <a:p>
            <a:endParaRPr lang="en-GB" dirty="0"/>
          </a:p>
        </p:txBody>
      </p:sp>
    </p:spTree>
    <p:extLst>
      <p:ext uri="{BB962C8B-B14F-4D97-AF65-F5344CB8AC3E}">
        <p14:creationId xmlns:p14="http://schemas.microsoft.com/office/powerpoint/2010/main" val="707146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endParaRPr lang="en-GB"/>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704850"/>
            <a:ext cx="8928992" cy="544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9722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t>
            </a:r>
            <a:r>
              <a:rPr lang="en-GB" dirty="0" smtClean="0"/>
              <a:t>onversions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8770312"/>
              </p:ext>
            </p:extLst>
          </p:nvPr>
        </p:nvGraphicFramePr>
        <p:xfrm>
          <a:off x="1115616" y="1628797"/>
          <a:ext cx="6840760" cy="4392490"/>
        </p:xfrm>
        <a:graphic>
          <a:graphicData uri="http://schemas.openxmlformats.org/drawingml/2006/table">
            <a:tbl>
              <a:tblPr firstRow="1" firstCol="1" bandRow="1"/>
              <a:tblGrid>
                <a:gridCol w="3539017"/>
                <a:gridCol w="3301743"/>
              </a:tblGrid>
              <a:tr h="439249">
                <a:tc>
                  <a:txBody>
                    <a:bodyPr/>
                    <a:lstStyle/>
                    <a:p>
                      <a:pPr algn="ctr">
                        <a:lnSpc>
                          <a:spcPct val="107000"/>
                        </a:lnSpc>
                        <a:spcAft>
                          <a:spcPts val="0"/>
                        </a:spcAft>
                      </a:pPr>
                      <a:r>
                        <a:rPr lang="en-GB" sz="2000" dirty="0">
                          <a:effectLst/>
                          <a:latin typeface="Calibri"/>
                          <a:ea typeface="Calibri"/>
                          <a:cs typeface="Times New Roman"/>
                        </a:rPr>
                        <a:t>Current GCSE grade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Calibri"/>
                          <a:ea typeface="Calibri"/>
                          <a:cs typeface="Times New Roman"/>
                        </a:rPr>
                        <a:t>Reformed 9-1 grade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07000"/>
                        </a:lnSpc>
                        <a:spcAft>
                          <a:spcPts val="0"/>
                        </a:spcAft>
                      </a:pPr>
                      <a:r>
                        <a:rPr lang="en-GB" sz="2000">
                          <a:effectLst/>
                          <a:latin typeface="Calibri"/>
                          <a:ea typeface="Calibri"/>
                          <a:cs typeface="Times New Roman"/>
                        </a:rPr>
                        <a:t>A**(Top 20% of grade 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a:effectLst/>
                          <a:latin typeface="Calibri"/>
                          <a:ea typeface="Calibri"/>
                          <a:cs typeface="Times New Roman"/>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r h="439249">
                <a:tc>
                  <a:txBody>
                    <a:bodyPr/>
                    <a:lstStyle/>
                    <a:p>
                      <a:pPr algn="ctr">
                        <a:lnSpc>
                          <a:spcPct val="107000"/>
                        </a:lnSpc>
                        <a:spcAft>
                          <a:spcPts val="0"/>
                        </a:spcAft>
                      </a:pPr>
                      <a:r>
                        <a:rPr lang="en-GB" sz="2000">
                          <a:effectLst/>
                          <a:latin typeface="Calibri"/>
                          <a:ea typeface="Calibri"/>
                          <a:cs typeface="Times New Roman"/>
                        </a:rPr>
                        <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a:effectLst/>
                          <a:latin typeface="Calibri"/>
                          <a:ea typeface="Calibri"/>
                          <a:cs typeface="Times New Roman"/>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r h="439249">
                <a:tc>
                  <a:txBody>
                    <a:bodyPr/>
                    <a:lstStyle/>
                    <a:p>
                      <a:pPr algn="ctr">
                        <a:lnSpc>
                          <a:spcPct val="107000"/>
                        </a:lnSpc>
                        <a:spcAft>
                          <a:spcPts val="0"/>
                        </a:spcAft>
                      </a:pPr>
                      <a:r>
                        <a:rPr lang="en-GB" sz="2000">
                          <a:effectLst/>
                          <a:latin typeface="Calibri"/>
                          <a:ea typeface="Calibri"/>
                          <a:cs typeface="Times New Roman"/>
                        </a:rPr>
                        <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a:effectLst/>
                          <a:latin typeface="Calibri"/>
                          <a:ea typeface="Calibri"/>
                          <a:cs typeface="Times New Roman"/>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r h="439249">
                <a:tc>
                  <a:txBody>
                    <a:bodyPr/>
                    <a:lstStyle/>
                    <a:p>
                      <a:pPr algn="ctr">
                        <a:lnSpc>
                          <a:spcPct val="107000"/>
                        </a:lnSpc>
                        <a:spcAft>
                          <a:spcPts val="0"/>
                        </a:spcAft>
                      </a:pPr>
                      <a:r>
                        <a:rPr lang="en-GB" sz="2000">
                          <a:effectLst/>
                          <a:latin typeface="Calibri"/>
                          <a:ea typeface="Calibri"/>
                          <a:cs typeface="Times New Roman"/>
                        </a:rPr>
                        <a:t>B/B+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Calibri"/>
                          <a:ea typeface="Calibri"/>
                          <a:cs typeface="Times New Roman"/>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07000"/>
                        </a:lnSpc>
                        <a:spcAft>
                          <a:spcPts val="0"/>
                        </a:spcAft>
                      </a:pPr>
                      <a:r>
                        <a:rPr lang="en-GB" sz="2000">
                          <a:effectLst/>
                          <a:latin typeface="Calibri"/>
                          <a:ea typeface="Calibri"/>
                          <a:cs typeface="Times New Roman"/>
                        </a:rPr>
                        <a:t>B-/C+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Calibri"/>
                          <a:ea typeface="Calibri"/>
                          <a:cs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07000"/>
                        </a:lnSpc>
                        <a:spcAft>
                          <a:spcPts val="0"/>
                        </a:spcAft>
                      </a:pPr>
                      <a:r>
                        <a:rPr lang="en-GB" sz="2000">
                          <a:effectLst/>
                          <a:latin typeface="Calibri"/>
                          <a:ea typeface="Calibri"/>
                          <a:cs typeface="Times New Roman"/>
                        </a:rPr>
                        <a:t>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Calibri"/>
                          <a:ea typeface="Calibri"/>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algn="ctr">
                        <a:lnSpc>
                          <a:spcPct val="107000"/>
                        </a:lnSpc>
                        <a:spcAft>
                          <a:spcPts val="0"/>
                        </a:spcAft>
                      </a:pPr>
                      <a:r>
                        <a:rPr lang="en-GB" sz="2000">
                          <a:effectLst/>
                          <a:latin typeface="Calibri"/>
                          <a:ea typeface="Calibri"/>
                          <a:cs typeface="Times New Roman"/>
                        </a:rPr>
                        <a:t>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a:effectLst/>
                          <a:latin typeface="Calibri"/>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r h="439249">
                <a:tc>
                  <a:txBody>
                    <a:bodyPr/>
                    <a:lstStyle/>
                    <a:p>
                      <a:pPr algn="ctr">
                        <a:lnSpc>
                          <a:spcPct val="107000"/>
                        </a:lnSpc>
                        <a:spcAft>
                          <a:spcPts val="0"/>
                        </a:spcAft>
                      </a:pPr>
                      <a:r>
                        <a:rPr lang="en-GB" sz="2000">
                          <a:effectLst/>
                          <a:latin typeface="Calibri"/>
                          <a:ea typeface="Calibri"/>
                          <a:cs typeface="Times New Roman"/>
                        </a:rPr>
                        <a:t>E/F+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a:effectLst/>
                          <a:latin typeface="Calibri"/>
                          <a:ea typeface="Calibri"/>
                          <a:cs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r h="439249">
                <a:tc>
                  <a:txBody>
                    <a:bodyPr/>
                    <a:lstStyle/>
                    <a:p>
                      <a:pPr algn="ctr">
                        <a:lnSpc>
                          <a:spcPct val="107000"/>
                        </a:lnSpc>
                        <a:spcAft>
                          <a:spcPts val="0"/>
                        </a:spcAft>
                      </a:pPr>
                      <a:r>
                        <a:rPr lang="en-GB" sz="2000" dirty="0">
                          <a:effectLst/>
                          <a:latin typeface="Calibri"/>
                          <a:ea typeface="Calibri"/>
                          <a:cs typeface="Times New Roman"/>
                        </a:rPr>
                        <a:t>F&amp;G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dirty="0">
                          <a:effectLst/>
                          <a:latin typeface="Calibri"/>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bl>
          </a:graphicData>
        </a:graphic>
      </p:graphicFrame>
    </p:spTree>
    <p:extLst>
      <p:ext uri="{BB962C8B-B14F-4D97-AF65-F5344CB8AC3E}">
        <p14:creationId xmlns:p14="http://schemas.microsoft.com/office/powerpoint/2010/main" val="2808359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292080" y="0"/>
            <a:ext cx="3513584" cy="1252537"/>
          </a:xfrm>
        </p:spPr>
        <p:txBody>
          <a:bodyPr/>
          <a:lstStyle/>
          <a:p>
            <a:r>
              <a:rPr lang="en-GB" dirty="0" smtClean="0"/>
              <a:t>Target Grades</a:t>
            </a:r>
            <a:endParaRPr lang="en-GB"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743016955"/>
              </p:ext>
            </p:extLst>
          </p:nvPr>
        </p:nvGraphicFramePr>
        <p:xfrm>
          <a:off x="1115616" y="1628800"/>
          <a:ext cx="6840760" cy="4591035"/>
        </p:xfrm>
        <a:graphic>
          <a:graphicData uri="http://schemas.openxmlformats.org/drawingml/2006/table">
            <a:tbl>
              <a:tblPr firstRow="1" firstCol="1" bandRow="1"/>
              <a:tblGrid>
                <a:gridCol w="2332378"/>
                <a:gridCol w="2332378"/>
                <a:gridCol w="2176004"/>
              </a:tblGrid>
              <a:tr h="439249">
                <a:tc>
                  <a:txBody>
                    <a:bodyPr/>
                    <a:lstStyle/>
                    <a:p>
                      <a:pPr algn="ctr">
                        <a:lnSpc>
                          <a:spcPct val="107000"/>
                        </a:lnSpc>
                        <a:spcAft>
                          <a:spcPts val="0"/>
                        </a:spcAft>
                      </a:pPr>
                      <a:r>
                        <a:rPr lang="en-GB" sz="2000" dirty="0" smtClean="0">
                          <a:effectLst/>
                          <a:latin typeface="Calibri"/>
                          <a:ea typeface="Calibri"/>
                          <a:cs typeface="Times New Roman"/>
                        </a:rPr>
                        <a:t>Average KS2 in English</a:t>
                      </a:r>
                      <a:r>
                        <a:rPr lang="en-GB" sz="2000" baseline="0" dirty="0" smtClean="0">
                          <a:effectLst/>
                          <a:latin typeface="Calibri"/>
                          <a:ea typeface="Calibri"/>
                          <a:cs typeface="Times New Roman"/>
                        </a:rPr>
                        <a:t> &amp; </a:t>
                      </a:r>
                      <a:r>
                        <a:rPr lang="en-GB" sz="2000" dirty="0" smtClean="0">
                          <a:effectLst/>
                          <a:latin typeface="Calibri"/>
                          <a:ea typeface="Calibri"/>
                          <a:cs typeface="Times New Roman"/>
                        </a:rPr>
                        <a:t>Maths</a:t>
                      </a:r>
                      <a:endParaRPr lang="en-GB"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effectLst/>
                          <a:latin typeface="Calibri"/>
                          <a:ea typeface="Calibri"/>
                          <a:cs typeface="Times New Roman"/>
                        </a:rPr>
                        <a:t>Current GCSE grade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Calibri"/>
                          <a:ea typeface="Calibri"/>
                          <a:cs typeface="Times New Roman"/>
                        </a:rPr>
                        <a:t>Reformed 9-1 grade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effectLst/>
                          <a:latin typeface="Calibri"/>
                        </a:rPr>
                        <a:t>118-&lt;120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dirty="0">
                          <a:effectLst/>
                          <a:latin typeface="Calibri"/>
                          <a:ea typeface="Calibri"/>
                          <a:cs typeface="Times New Roman"/>
                        </a:rPr>
                        <a:t>A</a:t>
                      </a:r>
                      <a:r>
                        <a:rPr lang="en-GB" sz="2000" dirty="0" smtClean="0">
                          <a:effectLst/>
                          <a:latin typeface="Calibri"/>
                          <a:ea typeface="Calibri"/>
                          <a:cs typeface="Times New Roman"/>
                        </a:rPr>
                        <a:t>**</a:t>
                      </a:r>
                      <a:endParaRPr lang="en-GB" sz="2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a:effectLst/>
                          <a:latin typeface="Calibri"/>
                          <a:ea typeface="Calibri"/>
                          <a:cs typeface="Times New Roman"/>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r h="43924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effectLst/>
                          <a:latin typeface="Calibri"/>
                        </a:rPr>
                        <a:t>113-&lt;118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a:effectLst/>
                          <a:latin typeface="Calibri"/>
                          <a:ea typeface="Calibri"/>
                          <a:cs typeface="Times New Roman"/>
                        </a:rPr>
                        <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a:effectLst/>
                          <a:latin typeface="Calibri"/>
                          <a:ea typeface="Calibri"/>
                          <a:cs typeface="Times New Roman"/>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r h="43924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effectLst/>
                          <a:latin typeface="Calibri"/>
                        </a:rPr>
                        <a:t>109-&lt;113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a:effectLst/>
                          <a:latin typeface="Calibri"/>
                          <a:ea typeface="Calibri"/>
                          <a:cs typeface="Times New Roman"/>
                        </a:rPr>
                        <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a:effectLst/>
                          <a:latin typeface="Calibri"/>
                          <a:ea typeface="Calibri"/>
                          <a:cs typeface="Times New Roman"/>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r h="439249">
                <a:tc>
                  <a:txBody>
                    <a:bodyPr/>
                    <a:lstStyle/>
                    <a:p>
                      <a:pPr algn="l" fontAlgn="b"/>
                      <a:r>
                        <a:rPr lang="en-GB" sz="1800" b="0" i="0" u="none" strike="noStrike" dirty="0">
                          <a:solidFill>
                            <a:srgbClr val="000000"/>
                          </a:solidFill>
                          <a:effectLst/>
                          <a:latin typeface="Calibri"/>
                        </a:rPr>
                        <a:t>105-&lt;109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Calibri"/>
                          <a:ea typeface="Calibri"/>
                          <a:cs typeface="Times New Roman"/>
                        </a:rPr>
                        <a:t>B/B+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Calibri"/>
                          <a:ea typeface="Calibri"/>
                          <a:cs typeface="Times New Roman"/>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effectLst/>
                          <a:latin typeface="Calibri"/>
                        </a:rPr>
                        <a:t>101-&lt;105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Calibri"/>
                          <a:ea typeface="Calibri"/>
                          <a:cs typeface="Times New Roman"/>
                        </a:rPr>
                        <a:t>B-/C+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Calibri"/>
                          <a:ea typeface="Calibri"/>
                          <a:cs typeface="Times New Roman"/>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effectLst/>
                          <a:latin typeface="Calibri"/>
                        </a:rPr>
                        <a:t>91-&lt;101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Calibri"/>
                          <a:ea typeface="Calibri"/>
                          <a:cs typeface="Times New Roman"/>
                        </a:rPr>
                        <a:t>C-</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Calibri"/>
                          <a:ea typeface="Calibri"/>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24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effectLst/>
                          <a:latin typeface="Calibri"/>
                        </a:rPr>
                        <a:t>81-&lt;91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a:effectLst/>
                          <a:latin typeface="Calibri"/>
                          <a:ea typeface="Calibri"/>
                          <a:cs typeface="Times New Roman"/>
                        </a:rPr>
                        <a:t>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a:effectLst/>
                          <a:latin typeface="Calibri"/>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r h="4392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effectLst/>
                          <a:latin typeface="Calibri"/>
                        </a:rPr>
                        <a:t>80-&lt;81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a:effectLst/>
                          <a:latin typeface="Calibri"/>
                          <a:ea typeface="Calibri"/>
                          <a:cs typeface="Times New Roman"/>
                        </a:rPr>
                        <a:t>E/F+</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a:effectLst/>
                          <a:latin typeface="Calibri"/>
                          <a:ea typeface="Calibri"/>
                          <a:cs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r h="439249">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endParaRPr lang="en-GB" sz="2000" b="0" i="0" u="none" strike="noStrike" dirty="0" smtClean="0">
                        <a:solidFill>
                          <a:srgbClr val="000000"/>
                        </a:solidFill>
                        <a:effectLst/>
                        <a:latin typeface="Calibr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dirty="0">
                          <a:effectLst/>
                          <a:latin typeface="Calibri"/>
                          <a:ea typeface="Calibri"/>
                          <a:cs typeface="Times New Roman"/>
                        </a:rPr>
                        <a:t>F&amp;G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dirty="0">
                          <a:effectLst/>
                          <a:latin typeface="Calibri"/>
                          <a:ea typeface="Calibri"/>
                          <a:cs typeface="Times New Roman"/>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bl>
          </a:graphicData>
        </a:graphic>
      </p:graphicFrame>
    </p:spTree>
    <p:extLst>
      <p:ext uri="{BB962C8B-B14F-4D97-AF65-F5344CB8AC3E}">
        <p14:creationId xmlns:p14="http://schemas.microsoft.com/office/powerpoint/2010/main" val="59681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701407"/>
            <a:ext cx="7848872" cy="597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4860032" y="116632"/>
            <a:ext cx="4032448" cy="584775"/>
          </a:xfrm>
          <a:prstGeom prst="rect">
            <a:avLst/>
          </a:prstGeom>
          <a:noFill/>
        </p:spPr>
        <p:txBody>
          <a:bodyPr wrap="square" rtlCol="0">
            <a:spAutoFit/>
          </a:bodyPr>
          <a:lstStyle/>
          <a:p>
            <a:r>
              <a:rPr lang="en-GB" sz="3200" dirty="0" smtClean="0">
                <a:solidFill>
                  <a:schemeClr val="bg1"/>
                </a:solidFill>
              </a:rPr>
              <a:t>Monitoring progress</a:t>
            </a:r>
            <a:endParaRPr lang="en-GB" sz="3200" dirty="0">
              <a:solidFill>
                <a:schemeClr val="bg1"/>
              </a:solidFill>
            </a:endParaRPr>
          </a:p>
        </p:txBody>
      </p:sp>
    </p:spTree>
    <p:extLst>
      <p:ext uri="{BB962C8B-B14F-4D97-AF65-F5344CB8AC3E}">
        <p14:creationId xmlns:p14="http://schemas.microsoft.com/office/powerpoint/2010/main" val="2784379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hlinkClick r:id="rId2"/>
              </a:rPr>
              <a:t>https://www.samuelwhitbread.org.uk</a:t>
            </a:r>
            <a:r>
              <a:rPr lang="en-GB" dirty="0" smtClean="0">
                <a:hlinkClick r:id="rId2"/>
              </a:rPr>
              <a:t>/</a:t>
            </a:r>
            <a:endParaRPr lang="en-GB" dirty="0" smtClean="0"/>
          </a:p>
          <a:p>
            <a:r>
              <a:rPr lang="en-GB" dirty="0" smtClean="0"/>
              <a:t>Learning Tab</a:t>
            </a:r>
          </a:p>
          <a:p>
            <a:r>
              <a:rPr lang="en-GB" dirty="0" smtClean="0"/>
              <a:t>Click on curriculum</a:t>
            </a:r>
          </a:p>
          <a:p>
            <a:r>
              <a:rPr lang="en-GB" dirty="0" smtClean="0"/>
              <a:t>Click on current year 9 (curriculum content)</a:t>
            </a:r>
          </a:p>
          <a:p>
            <a:r>
              <a:rPr lang="en-GB" dirty="0" smtClean="0"/>
              <a:t>View individual subject specifications by clicking on the links </a:t>
            </a:r>
          </a:p>
          <a:p>
            <a:pPr marL="0" indent="0">
              <a:buNone/>
            </a:pPr>
            <a:endParaRPr lang="en-GB" dirty="0"/>
          </a:p>
        </p:txBody>
      </p:sp>
      <p:sp>
        <p:nvSpPr>
          <p:cNvPr id="3" name="Title 2"/>
          <p:cNvSpPr>
            <a:spLocks noGrp="1"/>
          </p:cNvSpPr>
          <p:nvPr>
            <p:ph type="title"/>
          </p:nvPr>
        </p:nvSpPr>
        <p:spPr/>
        <p:txBody>
          <a:bodyPr/>
          <a:lstStyle/>
          <a:p>
            <a:r>
              <a:rPr lang="en-GB" dirty="0" smtClean="0"/>
              <a:t>Curriculum content</a:t>
            </a:r>
            <a:endParaRPr lang="en-GB" dirty="0"/>
          </a:p>
        </p:txBody>
      </p:sp>
    </p:spTree>
    <p:extLst>
      <p:ext uri="{BB962C8B-B14F-4D97-AF65-F5344CB8AC3E}">
        <p14:creationId xmlns:p14="http://schemas.microsoft.com/office/powerpoint/2010/main" val="589939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712542650"/>
              </p:ext>
            </p:extLst>
          </p:nvPr>
        </p:nvGraphicFramePr>
        <p:xfrm>
          <a:off x="1039941" y="692696"/>
          <a:ext cx="7019925" cy="1087120"/>
        </p:xfrm>
        <a:graphic>
          <a:graphicData uri="http://schemas.openxmlformats.org/drawingml/2006/table">
            <a:tbl>
              <a:tblPr firstRow="1" firstCol="1" bandRow="1"/>
              <a:tblGrid>
                <a:gridCol w="914787"/>
                <a:gridCol w="912247"/>
                <a:gridCol w="873523"/>
                <a:gridCol w="971851"/>
                <a:gridCol w="1008112"/>
                <a:gridCol w="1008112"/>
                <a:gridCol w="1331293"/>
              </a:tblGrid>
              <a:tr h="502285">
                <a:tc>
                  <a:txBody>
                    <a:bodyPr/>
                    <a:lstStyle/>
                    <a:p>
                      <a:pPr>
                        <a:spcAft>
                          <a:spcPts val="0"/>
                        </a:spcAft>
                      </a:pPr>
                      <a:r>
                        <a:rPr lang="en-US" sz="1000" b="1" dirty="0">
                          <a:effectLst/>
                          <a:latin typeface="Arial"/>
                          <a:ea typeface="Times New Roman"/>
                        </a:rPr>
                        <a:t> Core Subject:</a:t>
                      </a:r>
                      <a:endParaRPr lang="en-GB" sz="10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spcAft>
                          <a:spcPts val="0"/>
                        </a:spcAft>
                      </a:pPr>
                      <a:r>
                        <a:rPr lang="en-US" sz="1000" b="1">
                          <a:effectLst/>
                          <a:latin typeface="Arial"/>
                          <a:ea typeface="Times New Roman"/>
                        </a:rPr>
                        <a:t>   End of Yr 11</a:t>
                      </a:r>
                      <a:endParaRPr lang="en-GB" sz="1000">
                        <a:effectLst/>
                        <a:latin typeface="Times New Roman"/>
                        <a:ea typeface="Times New Roman"/>
                      </a:endParaRPr>
                    </a:p>
                    <a:p>
                      <a:pPr>
                        <a:spcAft>
                          <a:spcPts val="0"/>
                        </a:spcAft>
                      </a:pPr>
                      <a:r>
                        <a:rPr lang="en-US" sz="1000" b="1">
                          <a:effectLst/>
                          <a:latin typeface="Arial"/>
                          <a:ea typeface="Times New Roman"/>
                        </a:rPr>
                        <a:t>  Target Grade</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spcAft>
                          <a:spcPts val="0"/>
                        </a:spcAft>
                      </a:pPr>
                      <a:r>
                        <a:rPr lang="en-US" sz="1000" b="1">
                          <a:effectLst/>
                          <a:latin typeface="Arial"/>
                          <a:ea typeface="Times New Roman"/>
                        </a:rPr>
                        <a:t>   End of Yr 9</a:t>
                      </a:r>
                      <a:endParaRPr lang="en-GB" sz="1000">
                        <a:effectLst/>
                        <a:latin typeface="Times New Roman"/>
                        <a:ea typeface="Times New Roman"/>
                      </a:endParaRPr>
                    </a:p>
                    <a:p>
                      <a:pPr>
                        <a:spcAft>
                          <a:spcPts val="0"/>
                        </a:spcAft>
                      </a:pPr>
                      <a:r>
                        <a:rPr lang="en-US" sz="1000" b="1">
                          <a:effectLst/>
                          <a:latin typeface="Arial"/>
                          <a:ea typeface="Times New Roman"/>
                        </a:rPr>
                        <a:t> Target Grade</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spcAft>
                          <a:spcPts val="0"/>
                        </a:spcAft>
                      </a:pPr>
                      <a:r>
                        <a:rPr lang="en-US" sz="1000" b="1" dirty="0">
                          <a:effectLst/>
                          <a:latin typeface="Arial"/>
                          <a:ea typeface="Times New Roman"/>
                        </a:rPr>
                        <a:t>  </a:t>
                      </a:r>
                      <a:r>
                        <a:rPr lang="en-US" sz="1000" b="1" dirty="0" err="1">
                          <a:effectLst/>
                          <a:latin typeface="Arial"/>
                          <a:ea typeface="Times New Roman"/>
                        </a:rPr>
                        <a:t>Yr</a:t>
                      </a:r>
                      <a:r>
                        <a:rPr lang="en-US" sz="1000" b="1" dirty="0">
                          <a:effectLst/>
                          <a:latin typeface="Arial"/>
                          <a:ea typeface="Times New Roman"/>
                        </a:rPr>
                        <a:t> 9 Baseline </a:t>
                      </a:r>
                      <a:endParaRPr lang="en-GB" sz="1000" dirty="0">
                        <a:effectLst/>
                        <a:latin typeface="Times New Roman"/>
                        <a:ea typeface="Times New Roman"/>
                      </a:endParaRPr>
                    </a:p>
                    <a:p>
                      <a:pPr>
                        <a:spcAft>
                          <a:spcPts val="0"/>
                        </a:spcAft>
                      </a:pPr>
                      <a:r>
                        <a:rPr lang="en-US" sz="1000" b="1" dirty="0">
                          <a:effectLst/>
                          <a:latin typeface="Arial"/>
                          <a:ea typeface="Times New Roman"/>
                        </a:rPr>
                        <a:t>  October </a:t>
                      </a:r>
                      <a:r>
                        <a:rPr lang="en-US" sz="1000" b="1" dirty="0" smtClean="0">
                          <a:effectLst/>
                          <a:latin typeface="Arial"/>
                          <a:ea typeface="Times New Roman"/>
                        </a:rPr>
                        <a:t>2018</a:t>
                      </a:r>
                      <a:endParaRPr lang="en-GB" sz="10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spcAft>
                          <a:spcPts val="0"/>
                        </a:spcAft>
                      </a:pPr>
                      <a:r>
                        <a:rPr lang="en-US" sz="1000" b="1" dirty="0">
                          <a:effectLst/>
                          <a:latin typeface="Arial"/>
                          <a:ea typeface="Times New Roman"/>
                        </a:rPr>
                        <a:t> Current Grade</a:t>
                      </a:r>
                      <a:endParaRPr lang="en-GB" sz="1000" dirty="0">
                        <a:effectLst/>
                        <a:latin typeface="Times New Roman"/>
                        <a:ea typeface="Times New Roman"/>
                      </a:endParaRPr>
                    </a:p>
                    <a:p>
                      <a:pPr>
                        <a:spcAft>
                          <a:spcPts val="0"/>
                        </a:spcAft>
                      </a:pPr>
                      <a:r>
                        <a:rPr lang="en-US" sz="1000" b="1" dirty="0">
                          <a:effectLst/>
                          <a:latin typeface="Arial"/>
                          <a:ea typeface="Times New Roman"/>
                        </a:rPr>
                        <a:t>  January </a:t>
                      </a:r>
                      <a:r>
                        <a:rPr lang="en-US" sz="1000" b="1" dirty="0" smtClean="0">
                          <a:effectLst/>
                          <a:latin typeface="Arial"/>
                          <a:ea typeface="Times New Roman"/>
                        </a:rPr>
                        <a:t>2019</a:t>
                      </a:r>
                      <a:endParaRPr lang="en-GB" sz="10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spcAft>
                          <a:spcPts val="0"/>
                        </a:spcAft>
                      </a:pPr>
                      <a:r>
                        <a:rPr lang="en-US" sz="1000" b="1" dirty="0">
                          <a:effectLst/>
                          <a:latin typeface="Arial"/>
                          <a:ea typeface="Times New Roman"/>
                        </a:rPr>
                        <a:t> Current Grade </a:t>
                      </a:r>
                      <a:endParaRPr lang="en-GB" sz="1000" dirty="0">
                        <a:effectLst/>
                        <a:latin typeface="Times New Roman"/>
                        <a:ea typeface="Times New Roman"/>
                      </a:endParaRPr>
                    </a:p>
                    <a:p>
                      <a:pPr>
                        <a:spcAft>
                          <a:spcPts val="0"/>
                        </a:spcAft>
                      </a:pPr>
                      <a:r>
                        <a:rPr lang="en-US" sz="1000" b="1" dirty="0">
                          <a:effectLst/>
                          <a:latin typeface="Arial"/>
                          <a:ea typeface="Times New Roman"/>
                        </a:rPr>
                        <a:t>    June </a:t>
                      </a:r>
                      <a:r>
                        <a:rPr lang="en-US" sz="1000" b="1" dirty="0" smtClean="0">
                          <a:effectLst/>
                          <a:latin typeface="Arial"/>
                          <a:ea typeface="Times New Roman"/>
                        </a:rPr>
                        <a:t>2019</a:t>
                      </a:r>
                      <a:endParaRPr lang="en-GB" sz="10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spcAft>
                          <a:spcPts val="0"/>
                        </a:spcAft>
                      </a:pPr>
                      <a:r>
                        <a:rPr lang="en-US" sz="1000" b="1" dirty="0">
                          <a:effectLst/>
                          <a:latin typeface="Arial"/>
                          <a:ea typeface="Times New Roman"/>
                        </a:rPr>
                        <a:t>  </a:t>
                      </a:r>
                      <a:r>
                        <a:rPr lang="en-US" sz="1000" b="1" dirty="0" smtClean="0">
                          <a:effectLst/>
                          <a:latin typeface="Arial"/>
                          <a:ea typeface="Times New Roman"/>
                        </a:rPr>
                        <a:t>Attitude </a:t>
                      </a:r>
                      <a:r>
                        <a:rPr lang="en-US" sz="1000" b="1" dirty="0">
                          <a:effectLst/>
                          <a:latin typeface="Arial"/>
                          <a:ea typeface="Times New Roman"/>
                        </a:rPr>
                        <a:t>to Learning</a:t>
                      </a:r>
                      <a:endParaRPr lang="en-GB" sz="10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r>
              <a:tr h="194945">
                <a:tc>
                  <a:txBody>
                    <a:bodyPr/>
                    <a:lstStyle/>
                    <a:p>
                      <a:pPr>
                        <a:spcAft>
                          <a:spcPts val="0"/>
                        </a:spcAft>
                      </a:pPr>
                      <a:r>
                        <a:rPr lang="en-US" sz="1000" b="1">
                          <a:effectLst/>
                          <a:latin typeface="Arial"/>
                          <a:ea typeface="Times New Roman"/>
                        </a:rPr>
                        <a:t>  English</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effectLst/>
                          <a:latin typeface="Arial"/>
                          <a:ea typeface="Times New Roman"/>
                        </a:rPr>
                        <a:t>6</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effectLst/>
                          <a:latin typeface="Arial"/>
                          <a:ea typeface="Times New Roman"/>
                        </a:rPr>
                        <a:t>4</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effectLst/>
                          <a:latin typeface="Arial"/>
                          <a:ea typeface="Times New Roman"/>
                        </a:rPr>
                        <a:t>2</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smtClean="0">
                          <a:effectLst/>
                          <a:latin typeface="Arial"/>
                          <a:ea typeface="Times New Roman"/>
                        </a:rPr>
                        <a:t>2+</a:t>
                      </a:r>
                      <a:endParaRPr lang="en-GB" sz="10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effectLst/>
                          <a:latin typeface="Arial"/>
                          <a:ea typeface="Times New Roman"/>
                        </a:rPr>
                        <a:t>4</a:t>
                      </a:r>
                      <a:endParaRPr lang="en-GB" sz="10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effectLst/>
                          <a:latin typeface="Arial"/>
                          <a:ea typeface="Times New Roman"/>
                        </a:rPr>
                        <a:t>Excellent</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945">
                <a:tc>
                  <a:txBody>
                    <a:bodyPr/>
                    <a:lstStyle/>
                    <a:p>
                      <a:pPr>
                        <a:spcAft>
                          <a:spcPts val="0"/>
                        </a:spcAft>
                      </a:pPr>
                      <a:r>
                        <a:rPr lang="en-US" sz="1000" b="1">
                          <a:effectLst/>
                          <a:latin typeface="Arial"/>
                          <a:ea typeface="Times New Roman"/>
                        </a:rPr>
                        <a:t>  Mathematics</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smtClean="0">
                          <a:effectLst/>
                          <a:latin typeface="Arial"/>
                          <a:ea typeface="Times New Roman"/>
                        </a:rPr>
                        <a:t>6</a:t>
                      </a:r>
                      <a:endParaRPr lang="en-GB" sz="10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effectLst/>
                          <a:latin typeface="Arial"/>
                          <a:ea typeface="Times New Roman"/>
                        </a:rPr>
                        <a:t>4</a:t>
                      </a:r>
                      <a:endParaRPr lang="en-GB" sz="10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effectLst/>
                          <a:latin typeface="Arial"/>
                          <a:ea typeface="Times New Roman"/>
                        </a:rPr>
                        <a:t>3-</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effectLst/>
                          <a:latin typeface="Arial"/>
                          <a:ea typeface="Times New Roman"/>
                        </a:rPr>
                        <a:t>3</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smtClean="0">
                          <a:effectLst/>
                          <a:latin typeface="Arial"/>
                          <a:ea typeface="Times New Roman"/>
                        </a:rPr>
                        <a:t>3+</a:t>
                      </a:r>
                      <a:endParaRPr lang="en-GB" sz="10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effectLst/>
                          <a:latin typeface="Arial"/>
                          <a:ea typeface="Times New Roman"/>
                        </a:rPr>
                        <a:t>Excellent</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945">
                <a:tc>
                  <a:txBody>
                    <a:bodyPr/>
                    <a:lstStyle/>
                    <a:p>
                      <a:pPr>
                        <a:spcAft>
                          <a:spcPts val="0"/>
                        </a:spcAft>
                      </a:pPr>
                      <a:r>
                        <a:rPr lang="en-US" sz="1000" b="1">
                          <a:effectLst/>
                          <a:latin typeface="Arial"/>
                          <a:ea typeface="Times New Roman"/>
                        </a:rPr>
                        <a:t>  Science</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effectLst/>
                          <a:latin typeface="Arial"/>
                          <a:ea typeface="Times New Roman"/>
                        </a:rPr>
                        <a:t>6</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effectLst/>
                          <a:latin typeface="Arial"/>
                          <a:ea typeface="Times New Roman"/>
                        </a:rPr>
                        <a:t>4</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effectLst/>
                          <a:latin typeface="Arial"/>
                          <a:ea typeface="Times New Roman"/>
                        </a:rPr>
                        <a:t> </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FFFFFF"/>
                      </a:fgClr>
                      <a:bgClr>
                        <a:srgbClr val="DDDDDD"/>
                      </a:bgClr>
                    </a:pattFill>
                  </a:tcPr>
                </a:tc>
                <a:tc>
                  <a:txBody>
                    <a:bodyPr/>
                    <a:lstStyle/>
                    <a:p>
                      <a:pPr algn="ctr">
                        <a:spcAft>
                          <a:spcPts val="0"/>
                        </a:spcAft>
                      </a:pPr>
                      <a:r>
                        <a:rPr lang="en-US" sz="1000">
                          <a:effectLst/>
                          <a:latin typeface="Arial"/>
                          <a:ea typeface="Times New Roman"/>
                        </a:rPr>
                        <a:t>4</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effectLst/>
                          <a:latin typeface="Arial"/>
                          <a:ea typeface="Times New Roman"/>
                        </a:rPr>
                        <a:t>5</a:t>
                      </a:r>
                      <a:endParaRPr lang="en-GB" sz="10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smtClean="0">
                          <a:effectLst/>
                          <a:latin typeface="Arial"/>
                          <a:ea typeface="Times New Roman"/>
                        </a:rPr>
                        <a:t>Excellent</a:t>
                      </a:r>
                      <a:endParaRPr lang="en-GB" sz="1000" dirty="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2940" y="1956440"/>
            <a:ext cx="52578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4860032" y="116632"/>
            <a:ext cx="4032448" cy="584775"/>
          </a:xfrm>
          <a:prstGeom prst="rect">
            <a:avLst/>
          </a:prstGeom>
          <a:noFill/>
        </p:spPr>
        <p:txBody>
          <a:bodyPr wrap="square" rtlCol="0">
            <a:spAutoFit/>
          </a:bodyPr>
          <a:lstStyle/>
          <a:p>
            <a:r>
              <a:rPr lang="en-GB" sz="3200" dirty="0" smtClean="0">
                <a:solidFill>
                  <a:schemeClr val="bg1"/>
                </a:solidFill>
              </a:rPr>
              <a:t>Monitoring progress</a:t>
            </a:r>
            <a:endParaRPr lang="en-GB" sz="3200" dirty="0">
              <a:solidFill>
                <a:schemeClr val="bg1"/>
              </a:solidFill>
            </a:endParaRPr>
          </a:p>
        </p:txBody>
      </p:sp>
    </p:spTree>
    <p:extLst>
      <p:ext uri="{BB962C8B-B14F-4D97-AF65-F5344CB8AC3E}">
        <p14:creationId xmlns:p14="http://schemas.microsoft.com/office/powerpoint/2010/main" val="115902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23528" y="1844824"/>
            <a:ext cx="8424862" cy="3451225"/>
          </a:xfrm>
        </p:spPr>
        <p:txBody>
          <a:bodyPr>
            <a:normAutofit fontScale="92500" lnSpcReduction="10000"/>
          </a:bodyPr>
          <a:lstStyle/>
          <a:p>
            <a:r>
              <a:rPr lang="en-GB" dirty="0" smtClean="0"/>
              <a:t>Students </a:t>
            </a:r>
            <a:r>
              <a:rPr lang="en-GB" dirty="0"/>
              <a:t>taking science will take one or more separate sciences – biology, chemistry and physics – or combined science. Combined science is really two GCSEs rolled into one qualification. Students will study biology, chemistry and physics but they won’t cover as much content as those students sitting separate sciences</a:t>
            </a:r>
            <a:r>
              <a:rPr lang="en-GB" dirty="0" smtClean="0"/>
              <a:t>.</a:t>
            </a:r>
          </a:p>
          <a:p>
            <a:pPr marL="0" indent="0">
              <a:buNone/>
            </a:pPr>
            <a:endParaRPr lang="en-GB" dirty="0"/>
          </a:p>
          <a:p>
            <a:r>
              <a:rPr lang="en-GB" dirty="0"/>
              <a:t>Combined science students will get an award consisting of two equal or adjacent grades from 9 to 1 (</a:t>
            </a:r>
            <a:r>
              <a:rPr lang="en-GB" dirty="0" err="1"/>
              <a:t>eg</a:t>
            </a:r>
            <a:r>
              <a:rPr lang="en-GB" dirty="0"/>
              <a:t> 9-9, 9-8, 8-8 through to 1-1), and it will count as two GCSEs when students apply for jobs, sixth form, or to university.</a:t>
            </a:r>
          </a:p>
          <a:p>
            <a:endParaRPr lang="en-GB" dirty="0"/>
          </a:p>
        </p:txBody>
      </p:sp>
      <p:sp>
        <p:nvSpPr>
          <p:cNvPr id="3" name="Title 2"/>
          <p:cNvSpPr>
            <a:spLocks noGrp="1"/>
          </p:cNvSpPr>
          <p:nvPr>
            <p:ph type="title" idx="4294967295"/>
          </p:nvPr>
        </p:nvSpPr>
        <p:spPr>
          <a:xfrm>
            <a:off x="1763688" y="620688"/>
            <a:ext cx="8218487" cy="576263"/>
          </a:xfrm>
        </p:spPr>
        <p:txBody>
          <a:bodyPr>
            <a:noAutofit/>
          </a:bodyPr>
          <a:lstStyle/>
          <a:p>
            <a:r>
              <a:rPr lang="en-GB" sz="3600" dirty="0"/>
              <a:t>What is </a:t>
            </a:r>
            <a:r>
              <a:rPr lang="en-GB" sz="3600" dirty="0">
                <a:latin typeface="+mn-lt"/>
              </a:rPr>
              <a:t>c</a:t>
            </a:r>
            <a:r>
              <a:rPr lang="en-GB" sz="3600" dirty="0" smtClean="0">
                <a:latin typeface="+mn-lt"/>
              </a:rPr>
              <a:t>ombined</a:t>
            </a:r>
            <a:r>
              <a:rPr lang="en-GB" sz="3600" dirty="0" smtClean="0"/>
              <a:t> </a:t>
            </a:r>
            <a:r>
              <a:rPr lang="en-GB" sz="3600" dirty="0"/>
              <a:t>s</a:t>
            </a:r>
            <a:r>
              <a:rPr lang="en-GB" sz="3600" dirty="0" smtClean="0"/>
              <a:t>cience</a:t>
            </a:r>
            <a:r>
              <a:rPr lang="en-GB" sz="3600" dirty="0"/>
              <a:t>?</a:t>
            </a:r>
            <a:br>
              <a:rPr lang="en-GB" sz="3600" dirty="0"/>
            </a:br>
            <a:endParaRPr lang="en-GB" sz="3600" dirty="0"/>
          </a:p>
        </p:txBody>
      </p:sp>
    </p:spTree>
    <p:extLst>
      <p:ext uri="{BB962C8B-B14F-4D97-AF65-F5344CB8AC3E}">
        <p14:creationId xmlns:p14="http://schemas.microsoft.com/office/powerpoint/2010/main" val="115015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2963</TotalTime>
  <Words>343</Words>
  <Application>Microsoft Office PowerPoint</Application>
  <PresentationFormat>On-screen Show (4:3)</PresentationFormat>
  <Paragraphs>103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Mr Ian Butler</vt:lpstr>
      <vt:lpstr>Advice from Department of Education</vt:lpstr>
      <vt:lpstr>PowerPoint Presentation</vt:lpstr>
      <vt:lpstr>Conversions</vt:lpstr>
      <vt:lpstr>Target Grades</vt:lpstr>
      <vt:lpstr>PowerPoint Presentation</vt:lpstr>
      <vt:lpstr>Curriculum content</vt:lpstr>
      <vt:lpstr>PowerPoint Presentation</vt:lpstr>
      <vt:lpstr>What is combined science? </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IButler</dc:creator>
  <cp:lastModifiedBy>ibutler</cp:lastModifiedBy>
  <cp:revision>30</cp:revision>
  <dcterms:created xsi:type="dcterms:W3CDTF">2017-09-12T10:30:53Z</dcterms:created>
  <dcterms:modified xsi:type="dcterms:W3CDTF">2018-09-12T06:59:36Z</dcterms:modified>
</cp:coreProperties>
</file>