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9" r:id="rId2"/>
    <p:sldId id="299" r:id="rId3"/>
    <p:sldId id="300" r:id="rId4"/>
    <p:sldId id="301" r:id="rId5"/>
    <p:sldId id="302" r:id="rId6"/>
    <p:sldId id="303" r:id="rId7"/>
    <p:sldId id="257"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6" r:id="rId24"/>
    <p:sldId id="297" r:id="rId25"/>
    <p:sldId id="30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33"/>
    <a:srgbClr val="FFDE53"/>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cat>
            <c:strRef>
              <c:f>Sheet1!$A$2:$A$7</c:f>
              <c:strCache>
                <c:ptCount val="6"/>
                <c:pt idx="0">
                  <c:v>Degree</c:v>
                </c:pt>
                <c:pt idx="1">
                  <c:v>GCSEs/L2</c:v>
                </c:pt>
                <c:pt idx="2">
                  <c:v>A Levels</c:v>
                </c:pt>
                <c:pt idx="3">
                  <c:v>L4/HNCs</c:v>
                </c:pt>
                <c:pt idx="4">
                  <c:v>Foundation degrees</c:v>
                </c:pt>
                <c:pt idx="5">
                  <c:v>Other</c:v>
                </c:pt>
              </c:strCache>
            </c:strRef>
          </c:cat>
          <c:val>
            <c:numRef>
              <c:f>Sheet1!$B$2:$B$7</c:f>
              <c:numCache>
                <c:formatCode>General</c:formatCode>
                <c:ptCount val="6"/>
                <c:pt idx="0">
                  <c:v>43</c:v>
                </c:pt>
                <c:pt idx="1">
                  <c:v>26</c:v>
                </c:pt>
                <c:pt idx="2">
                  <c:v>12</c:v>
                </c:pt>
                <c:pt idx="3">
                  <c:v>11</c:v>
                </c:pt>
                <c:pt idx="4">
                  <c:v>1</c:v>
                </c:pt>
                <c:pt idx="5">
                  <c:v>7</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186FF3-807D-4E27-8C26-D303FADE0093}" type="datetimeFigureOut">
              <a:rPr lang="en-GB" smtClean="0"/>
              <a:pPr/>
              <a:t>11/09/2018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D3DA9-A131-419E-B288-E7190DFC0795}" type="slidenum">
              <a:rPr lang="en-GB" smtClean="0"/>
              <a:pPr/>
              <a:t>‹#›</a:t>
            </a:fld>
            <a:endParaRPr lang="en-GB"/>
          </a:p>
        </p:txBody>
      </p:sp>
    </p:spTree>
    <p:extLst>
      <p:ext uri="{BB962C8B-B14F-4D97-AF65-F5344CB8AC3E}">
        <p14:creationId xmlns:p14="http://schemas.microsoft.com/office/powerpoint/2010/main" val="13680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19E888-095D-4794-ABC7-AB855E86950C}" type="datetimeFigureOut">
              <a:rPr lang="en-GB" smtClean="0"/>
              <a:pPr/>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64274-677C-473A-A1B8-1DEB75301AD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19E888-095D-4794-ABC7-AB855E86950C}" type="datetimeFigureOut">
              <a:rPr lang="en-GB" smtClean="0"/>
              <a:pPr/>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64274-677C-473A-A1B8-1DEB75301AD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19E888-095D-4794-ABC7-AB855E86950C}" type="datetimeFigureOut">
              <a:rPr lang="en-GB" smtClean="0"/>
              <a:pPr/>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64274-677C-473A-A1B8-1DEB75301AD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19E888-095D-4794-ABC7-AB855E86950C}" type="datetimeFigureOut">
              <a:rPr lang="en-GB" smtClean="0"/>
              <a:pPr/>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64274-677C-473A-A1B8-1DEB75301AD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19E888-095D-4794-ABC7-AB855E86950C}" type="datetimeFigureOut">
              <a:rPr lang="en-GB" smtClean="0"/>
              <a:pPr/>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464274-677C-473A-A1B8-1DEB75301AD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19E888-095D-4794-ABC7-AB855E86950C}" type="datetimeFigureOut">
              <a:rPr lang="en-GB" smtClean="0"/>
              <a:pPr/>
              <a:t>11/09/2018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464274-677C-473A-A1B8-1DEB75301AD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819E888-095D-4794-ABC7-AB855E86950C}" type="datetimeFigureOut">
              <a:rPr lang="en-GB" smtClean="0"/>
              <a:pPr/>
              <a:t>11/09/2018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464274-677C-473A-A1B8-1DEB75301AD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19E888-095D-4794-ABC7-AB855E86950C}" type="datetimeFigureOut">
              <a:rPr lang="en-GB" smtClean="0"/>
              <a:pPr/>
              <a:t>11/09/2018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464274-677C-473A-A1B8-1DEB75301AD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9E888-095D-4794-ABC7-AB855E86950C}" type="datetimeFigureOut">
              <a:rPr lang="en-GB" smtClean="0"/>
              <a:pPr/>
              <a:t>11/09/2018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464274-677C-473A-A1B8-1DEB75301AD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9E888-095D-4794-ABC7-AB855E86950C}" type="datetimeFigureOut">
              <a:rPr lang="en-GB" smtClean="0"/>
              <a:pPr/>
              <a:t>11/09/2018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464274-677C-473A-A1B8-1DEB75301AD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19E888-095D-4794-ABC7-AB855E86950C}" type="datetimeFigureOut">
              <a:rPr lang="en-GB" smtClean="0"/>
              <a:pPr/>
              <a:t>11/09/2018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464274-677C-473A-A1B8-1DEB75301AD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19E888-095D-4794-ABC7-AB855E86950C}" type="datetimeFigureOut">
              <a:rPr lang="en-GB" smtClean="0"/>
              <a:pPr/>
              <a:t>11/09/2018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64274-677C-473A-A1B8-1DEB75301AD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amwhit.parentseveningsystem.co.uk/" TargetMode="Externa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could.com/buzz/"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mtClean="0"/>
              <a:t>Supporting your child’s career aspirations</a:t>
            </a:r>
            <a:endParaRPr lang="en-GB" dirty="0"/>
          </a:p>
        </p:txBody>
      </p:sp>
      <p:sp>
        <p:nvSpPr>
          <p:cNvPr id="5" name="Subtitle 4"/>
          <p:cNvSpPr>
            <a:spLocks noGrp="1"/>
          </p:cNvSpPr>
          <p:nvPr>
            <p:ph type="subTitle" idx="1"/>
          </p:nvPr>
        </p:nvSpPr>
        <p:spPr/>
        <p:txBody>
          <a:bodyPr/>
          <a:lstStyle/>
          <a:p>
            <a:r>
              <a:rPr lang="en-GB" smtClean="0"/>
              <a:t>Emma Foreman</a:t>
            </a:r>
          </a:p>
          <a:p>
            <a:r>
              <a:rPr lang="en-GB" smtClean="0"/>
              <a:t>Associate Principal</a:t>
            </a:r>
            <a:endParaRPr lang="en-GB" dirty="0" smtClean="0"/>
          </a:p>
        </p:txBody>
      </p:sp>
      <p:pic>
        <p:nvPicPr>
          <p:cNvPr id="6" name="Picture 2" descr="Samuel Whitbread Academy"/>
          <p:cNvPicPr>
            <a:picLocks noChangeAspect="1" noChangeArrowheads="1"/>
          </p:cNvPicPr>
          <p:nvPr/>
        </p:nvPicPr>
        <p:blipFill>
          <a:blip r:embed="rId2" cstate="print"/>
          <a:srcRect/>
          <a:stretch>
            <a:fillRect/>
          </a:stretch>
        </p:blipFill>
        <p:spPr bwMode="auto">
          <a:xfrm>
            <a:off x="3505200" y="152400"/>
            <a:ext cx="1981200" cy="20637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pPr algn="l"/>
            <a:r>
              <a:rPr lang="en-GB" sz="4000" dirty="0" smtClean="0">
                <a:latin typeface="Tahoma" pitchFamily="34" charset="0"/>
                <a:ea typeface="Tahoma" pitchFamily="34" charset="0"/>
                <a:cs typeface="Tahoma" pitchFamily="34" charset="0"/>
              </a:rPr>
              <a:t>Where can you begin?</a:t>
            </a:r>
            <a:endParaRPr lang="en-GB" sz="40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Autofit/>
          </a:bodyPr>
          <a:lstStyle/>
          <a:p>
            <a:pPr marL="0" indent="0">
              <a:buNone/>
            </a:pPr>
            <a:r>
              <a:rPr lang="en-GB" sz="2400" b="1" dirty="0" smtClean="0">
                <a:latin typeface="Tahoma" pitchFamily="34" charset="0"/>
                <a:ea typeface="Tahoma" pitchFamily="34" charset="0"/>
                <a:cs typeface="Tahoma" pitchFamily="34" charset="0"/>
              </a:rPr>
              <a:t>Step 2 </a:t>
            </a:r>
            <a:r>
              <a:rPr lang="en-GB" sz="2400" dirty="0" smtClean="0">
                <a:latin typeface="Tahoma" pitchFamily="34" charset="0"/>
                <a:ea typeface="Tahoma" pitchFamily="34" charset="0"/>
                <a:cs typeface="Tahoma" pitchFamily="34" charset="0"/>
              </a:rPr>
              <a:t>– Exploring careers</a:t>
            </a:r>
          </a:p>
          <a:p>
            <a:pPr marL="0" indent="0">
              <a:buNone/>
            </a:pPr>
            <a:endParaRPr lang="en-GB" sz="2400" dirty="0" smtClean="0">
              <a:latin typeface="Tahoma" pitchFamily="34" charset="0"/>
              <a:ea typeface="Tahoma" pitchFamily="34" charset="0"/>
              <a:cs typeface="Tahoma" pitchFamily="34" charset="0"/>
            </a:endParaRPr>
          </a:p>
          <a:p>
            <a:pPr marL="0" indent="0">
              <a:buNone/>
            </a:pPr>
            <a:r>
              <a:rPr lang="en-GB" sz="2400" dirty="0" smtClean="0">
                <a:latin typeface="Tahoma" pitchFamily="34" charset="0"/>
                <a:ea typeface="Tahoma" pitchFamily="34" charset="0"/>
                <a:cs typeface="Tahoma" pitchFamily="34" charset="0"/>
              </a:rPr>
              <a:t>To get some inspiration, they could have a look at these websites, which feature video clips and case studies of people in lots of different careers.</a:t>
            </a:r>
          </a:p>
          <a:p>
            <a:pPr lvl="1"/>
            <a:r>
              <a:rPr lang="en-GB" sz="2400" dirty="0" smtClean="0">
                <a:latin typeface="Tahoma" pitchFamily="34" charset="0"/>
                <a:ea typeface="Tahoma" pitchFamily="34" charset="0"/>
                <a:cs typeface="Tahoma" pitchFamily="34" charset="0"/>
              </a:rPr>
              <a:t>Bright Knowledge</a:t>
            </a:r>
          </a:p>
          <a:p>
            <a:pPr lvl="1"/>
            <a:r>
              <a:rPr lang="en-GB" sz="2400" dirty="0" err="1" smtClean="0">
                <a:latin typeface="Tahoma" pitchFamily="34" charset="0"/>
                <a:ea typeface="Tahoma" pitchFamily="34" charset="0"/>
                <a:cs typeface="Tahoma" pitchFamily="34" charset="0"/>
              </a:rPr>
              <a:t>Careersbox</a:t>
            </a:r>
            <a:endParaRPr lang="en-GB" sz="2400" dirty="0" smtClean="0">
              <a:latin typeface="Tahoma" pitchFamily="34" charset="0"/>
              <a:ea typeface="Tahoma" pitchFamily="34" charset="0"/>
              <a:cs typeface="Tahoma" pitchFamily="34" charset="0"/>
            </a:endParaRPr>
          </a:p>
          <a:p>
            <a:pPr lvl="1"/>
            <a:r>
              <a:rPr lang="en-GB" sz="2400" dirty="0" err="1" smtClean="0">
                <a:latin typeface="Tahoma" pitchFamily="34" charset="0"/>
                <a:ea typeface="Tahoma" pitchFamily="34" charset="0"/>
                <a:cs typeface="Tahoma" pitchFamily="34" charset="0"/>
              </a:rPr>
              <a:t>icould</a:t>
            </a:r>
            <a:endParaRPr lang="en-GB" sz="2400" dirty="0" smtClean="0">
              <a:latin typeface="Tahoma" pitchFamily="34" charset="0"/>
              <a:ea typeface="Tahoma" pitchFamily="34" charset="0"/>
              <a:cs typeface="Tahoma" pitchFamily="34" charset="0"/>
            </a:endParaRPr>
          </a:p>
          <a:p>
            <a:pPr lvl="1"/>
            <a:r>
              <a:rPr lang="en-GB" sz="2400" dirty="0" err="1" smtClean="0">
                <a:latin typeface="Tahoma" pitchFamily="34" charset="0"/>
                <a:ea typeface="Tahoma" pitchFamily="34" charset="0"/>
                <a:cs typeface="Tahoma" pitchFamily="34" charset="0"/>
              </a:rPr>
              <a:t>Notgoingtouni</a:t>
            </a:r>
            <a:endParaRPr lang="en-GB" sz="2400" dirty="0" smtClean="0">
              <a:latin typeface="Tahoma" pitchFamily="34" charset="0"/>
              <a:ea typeface="Tahoma" pitchFamily="34" charset="0"/>
              <a:cs typeface="Tahoma" pitchFamily="34" charset="0"/>
            </a:endParaRPr>
          </a:p>
          <a:p>
            <a:pPr lvl="1"/>
            <a:r>
              <a:rPr lang="en-GB" sz="2400" dirty="0" smtClean="0">
                <a:latin typeface="Tahoma" pitchFamily="34" charset="0"/>
                <a:ea typeface="Tahoma" pitchFamily="34" charset="0"/>
                <a:cs typeface="Tahoma" pitchFamily="34" charset="0"/>
              </a:rPr>
              <a:t>Total Professions</a:t>
            </a: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pPr algn="l"/>
            <a:r>
              <a:rPr lang="en-GB" sz="4000" dirty="0" smtClean="0">
                <a:latin typeface="Tahoma" pitchFamily="34" charset="0"/>
                <a:ea typeface="Tahoma" pitchFamily="34" charset="0"/>
                <a:cs typeface="Tahoma" pitchFamily="34" charset="0"/>
              </a:rPr>
              <a:t>Where can you begin?</a:t>
            </a:r>
            <a:endParaRPr lang="en-GB" sz="4000" dirty="0">
              <a:latin typeface="Tahoma" pitchFamily="34" charset="0"/>
              <a:ea typeface="Tahoma" pitchFamily="34" charset="0"/>
              <a:cs typeface="Tahoma" pitchFamily="34" charset="0"/>
            </a:endParaRPr>
          </a:p>
        </p:txBody>
      </p:sp>
      <p:sp>
        <p:nvSpPr>
          <p:cNvPr id="10" name="Content Placeholder 9"/>
          <p:cNvSpPr>
            <a:spLocks noGrp="1"/>
          </p:cNvSpPr>
          <p:nvPr>
            <p:ph idx="1"/>
          </p:nvPr>
        </p:nvSpPr>
        <p:spPr/>
        <p:txBody>
          <a:bodyPr>
            <a:noAutofit/>
          </a:bodyPr>
          <a:lstStyle/>
          <a:p>
            <a:r>
              <a:rPr lang="en-GB" sz="2400" dirty="0" smtClean="0">
                <a:latin typeface="Tahoma" pitchFamily="34" charset="0"/>
                <a:ea typeface="Tahoma" pitchFamily="34" charset="0"/>
                <a:cs typeface="Tahoma" pitchFamily="34" charset="0"/>
              </a:rPr>
              <a:t>The National Careers Service site has over 800 job profiles.</a:t>
            </a:r>
          </a:p>
          <a:p>
            <a:r>
              <a:rPr lang="en-GB" sz="2400" dirty="0" smtClean="0">
                <a:latin typeface="Tahoma" pitchFamily="34" charset="0"/>
                <a:ea typeface="Tahoma" pitchFamily="34" charset="0"/>
                <a:cs typeface="Tahoma" pitchFamily="34" charset="0"/>
              </a:rPr>
              <a:t>Prospects is a useful site for students who are thinking of university and what graduate prospects are available. </a:t>
            </a:r>
          </a:p>
          <a:p>
            <a:r>
              <a:rPr lang="en-GB" sz="2400" dirty="0" smtClean="0">
                <a:latin typeface="Tahoma" pitchFamily="34" charset="0"/>
                <a:ea typeface="Tahoma" pitchFamily="34" charset="0"/>
                <a:cs typeface="Tahoma" pitchFamily="34" charset="0"/>
              </a:rPr>
              <a:t>Many of the jobs on these sites simply didn’t exist a generation ago and have developed a result of new technologies, engineering and research developments.</a:t>
            </a:r>
          </a:p>
          <a:p>
            <a:r>
              <a:rPr lang="en-GB" sz="2400" dirty="0" smtClean="0">
                <a:latin typeface="Tahoma" pitchFamily="34" charset="0"/>
                <a:ea typeface="Tahoma" pitchFamily="34" charset="0"/>
                <a:cs typeface="Tahoma" pitchFamily="34" charset="0"/>
              </a:rPr>
              <a:t>Once your teen knows what direction they want to go in, UCAS Progress is a great starting point to research post-16 courses.</a:t>
            </a:r>
          </a:p>
          <a:p>
            <a:endParaRPr lang="en-GB" sz="2400" dirty="0" smtClean="0"/>
          </a:p>
          <a:p>
            <a:endParaRPr lang="en-GB" sz="2400" dirty="0"/>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pPr algn="l"/>
            <a:r>
              <a:rPr lang="en-GB" sz="4000" dirty="0" smtClean="0">
                <a:latin typeface="Tahoma" pitchFamily="34" charset="0"/>
                <a:ea typeface="Tahoma" pitchFamily="34" charset="0"/>
                <a:cs typeface="Tahoma" pitchFamily="34" charset="0"/>
              </a:rPr>
              <a:t>Where can you begin?</a:t>
            </a:r>
            <a:endParaRPr lang="en-GB" sz="40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Autofit/>
          </a:bodyPr>
          <a:lstStyle/>
          <a:p>
            <a:pPr marL="0" indent="0">
              <a:buNone/>
            </a:pPr>
            <a:r>
              <a:rPr lang="en-GB" sz="2400" b="1" dirty="0" smtClean="0">
                <a:latin typeface="Tahoma" pitchFamily="34" charset="0"/>
                <a:ea typeface="Tahoma" pitchFamily="34" charset="0"/>
                <a:cs typeface="Tahoma" pitchFamily="34" charset="0"/>
              </a:rPr>
              <a:t>Step 3 </a:t>
            </a:r>
            <a:r>
              <a:rPr lang="en-GB" sz="2400" dirty="0" smtClean="0">
                <a:latin typeface="Tahoma" pitchFamily="34" charset="0"/>
                <a:ea typeface="Tahoma" pitchFamily="34" charset="0"/>
                <a:cs typeface="Tahoma" pitchFamily="34" charset="0"/>
              </a:rPr>
              <a:t>— Planning a career path</a:t>
            </a:r>
          </a:p>
          <a:p>
            <a:pPr>
              <a:buNone/>
            </a:pPr>
            <a:endParaRPr lang="en-GB" sz="2400" dirty="0" smtClean="0">
              <a:latin typeface="Tahoma" pitchFamily="34" charset="0"/>
              <a:ea typeface="Tahoma" pitchFamily="34" charset="0"/>
              <a:cs typeface="Tahoma" pitchFamily="34" charset="0"/>
            </a:endParaRPr>
          </a:p>
          <a:p>
            <a:pPr marL="0" indent="0">
              <a:buNone/>
            </a:pPr>
            <a:r>
              <a:rPr lang="en-GB" sz="2400" dirty="0" smtClean="0">
                <a:latin typeface="Tahoma" pitchFamily="34" charset="0"/>
                <a:ea typeface="Tahoma" pitchFamily="34" charset="0"/>
                <a:cs typeface="Tahoma" pitchFamily="34" charset="0"/>
              </a:rPr>
              <a:t>Once they’ve found the jobs they are interested in, encourage them to answer the following four questions:</a:t>
            </a:r>
          </a:p>
          <a:p>
            <a:r>
              <a:rPr lang="en-GB" sz="2400" dirty="0" smtClean="0">
                <a:latin typeface="Tahoma" pitchFamily="34" charset="0"/>
                <a:ea typeface="Tahoma" pitchFamily="34" charset="0"/>
                <a:cs typeface="Tahoma" pitchFamily="34" charset="0"/>
              </a:rPr>
              <a:t>Can I start this career straight from school? </a:t>
            </a:r>
          </a:p>
          <a:p>
            <a:r>
              <a:rPr lang="en-GB" sz="2400" dirty="0" smtClean="0">
                <a:latin typeface="Tahoma" pitchFamily="34" charset="0"/>
                <a:ea typeface="Tahoma" pitchFamily="34" charset="0"/>
                <a:cs typeface="Tahoma" pitchFamily="34" charset="0"/>
              </a:rPr>
              <a:t>Could I do an Apprenticeship? </a:t>
            </a:r>
          </a:p>
          <a:p>
            <a:r>
              <a:rPr lang="en-GB" sz="2400" dirty="0" smtClean="0">
                <a:latin typeface="Tahoma" pitchFamily="34" charset="0"/>
                <a:ea typeface="Tahoma" pitchFamily="34" charset="0"/>
                <a:cs typeface="Tahoma" pitchFamily="34" charset="0"/>
              </a:rPr>
              <a:t>Do I need to get some more qualifications for this type of job? </a:t>
            </a:r>
          </a:p>
          <a:p>
            <a:r>
              <a:rPr lang="en-GB" sz="2400" dirty="0" smtClean="0">
                <a:latin typeface="Tahoma" pitchFamily="34" charset="0"/>
                <a:ea typeface="Tahoma" pitchFamily="34" charset="0"/>
                <a:cs typeface="Tahoma" pitchFamily="34" charset="0"/>
              </a:rPr>
              <a:t>Do I need to build up my confidence and skills? </a:t>
            </a: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pPr algn="l"/>
            <a:r>
              <a:rPr lang="en-GB" sz="4000" dirty="0" smtClean="0">
                <a:latin typeface="Tahoma" pitchFamily="34" charset="0"/>
                <a:ea typeface="Tahoma" pitchFamily="34" charset="0"/>
                <a:cs typeface="Tahoma" pitchFamily="34" charset="0"/>
              </a:rPr>
              <a:t>Where can you begin?</a:t>
            </a:r>
            <a:endParaRPr lang="en-GB" sz="4000" dirty="0">
              <a:latin typeface="Tahoma" pitchFamily="34" charset="0"/>
              <a:ea typeface="Tahoma" pitchFamily="34" charset="0"/>
              <a:cs typeface="Tahoma" pitchFamily="34" charset="0"/>
            </a:endParaRPr>
          </a:p>
        </p:txBody>
      </p:sp>
      <p:sp>
        <p:nvSpPr>
          <p:cNvPr id="10" name="Content Placeholder 9"/>
          <p:cNvSpPr>
            <a:spLocks noGrp="1"/>
          </p:cNvSpPr>
          <p:nvPr>
            <p:ph idx="1"/>
          </p:nvPr>
        </p:nvSpPr>
        <p:spPr/>
        <p:txBody>
          <a:bodyPr>
            <a:noAutofit/>
          </a:bodyPr>
          <a:lstStyle/>
          <a:p>
            <a:r>
              <a:rPr lang="en-GB" sz="2400" dirty="0" smtClean="0">
                <a:latin typeface="Tahoma" pitchFamily="34" charset="0"/>
                <a:ea typeface="Tahoma" pitchFamily="34" charset="0"/>
                <a:cs typeface="Tahoma" pitchFamily="34" charset="0"/>
              </a:rPr>
              <a:t>Even if they’ve got their ideal career in mind, it’s a good idea to think about other choices for the career path in case things don’t work out the way they planned.</a:t>
            </a:r>
          </a:p>
          <a:p>
            <a:r>
              <a:rPr lang="en-GB" sz="2400" dirty="0" smtClean="0">
                <a:latin typeface="Tahoma" pitchFamily="34" charset="0"/>
                <a:ea typeface="Tahoma" pitchFamily="34" charset="0"/>
                <a:cs typeface="Tahoma" pitchFamily="34" charset="0"/>
              </a:rPr>
              <a:t>For example, if they don’t get the grades they are hoping for or there aren’t any places available on their chosen Apprenticeship, they’ll need to have a good alternative to fall back on.</a:t>
            </a:r>
          </a:p>
          <a:p>
            <a:r>
              <a:rPr lang="en-GB" sz="2400" dirty="0" smtClean="0">
                <a:latin typeface="Tahoma" pitchFamily="34" charset="0"/>
                <a:ea typeface="Tahoma" pitchFamily="34" charset="0"/>
                <a:cs typeface="Tahoma" pitchFamily="34" charset="0"/>
              </a:rPr>
              <a:t>Ask them to think about their alternative career choices and have a second or third option ready in case their plans need to change.</a:t>
            </a:r>
          </a:p>
          <a:p>
            <a:pPr marL="0" indent="0">
              <a:buNone/>
            </a:pPr>
            <a:endParaRPr lang="en-GB" sz="2400" dirty="0" smtClean="0">
              <a:latin typeface="Tahoma" pitchFamily="34" charset="0"/>
              <a:ea typeface="Tahoma" pitchFamily="34" charset="0"/>
              <a:cs typeface="Tahoma" pitchFamily="34" charset="0"/>
            </a:endParaRPr>
          </a:p>
          <a:p>
            <a:endParaRPr lang="en-GB" sz="2400" dirty="0" smtClean="0">
              <a:latin typeface="Tahoma" pitchFamily="34" charset="0"/>
              <a:ea typeface="Tahoma" pitchFamily="34" charset="0"/>
              <a:cs typeface="Tahoma" pitchFamily="34" charset="0"/>
            </a:endParaRPr>
          </a:p>
          <a:p>
            <a:endParaRPr lang="en-GB" sz="2400" dirty="0">
              <a:latin typeface="Tahoma" pitchFamily="34" charset="0"/>
              <a:ea typeface="Tahoma" pitchFamily="34" charset="0"/>
              <a:cs typeface="Tahoma" pitchFamily="34" charset="0"/>
            </a:endParaRP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pPr algn="l"/>
            <a:r>
              <a:rPr lang="en-GB" sz="4000" dirty="0" smtClean="0">
                <a:latin typeface="Tahoma" pitchFamily="34" charset="0"/>
                <a:ea typeface="Tahoma" pitchFamily="34" charset="0"/>
                <a:cs typeface="Tahoma" pitchFamily="34" charset="0"/>
              </a:rPr>
              <a:t>Apprenticeships</a:t>
            </a:r>
            <a:endParaRPr lang="en-GB" sz="4000" dirty="0">
              <a:latin typeface="Tahoma" pitchFamily="34" charset="0"/>
              <a:ea typeface="Tahoma" pitchFamily="34" charset="0"/>
              <a:cs typeface="Tahoma" pitchFamily="34" charset="0"/>
            </a:endParaRPr>
          </a:p>
        </p:txBody>
      </p:sp>
      <p:sp>
        <p:nvSpPr>
          <p:cNvPr id="10" name="Content Placeholder 9"/>
          <p:cNvSpPr>
            <a:spLocks noGrp="1"/>
          </p:cNvSpPr>
          <p:nvPr>
            <p:ph idx="1"/>
          </p:nvPr>
        </p:nvSpPr>
        <p:spPr/>
        <p:txBody>
          <a:bodyPr>
            <a:noAutofit/>
          </a:bodyPr>
          <a:lstStyle/>
          <a:p>
            <a:pPr fontAlgn="base"/>
            <a:r>
              <a:rPr lang="en-GB" sz="2400" dirty="0" smtClean="0">
                <a:latin typeface="Tahoma" pitchFamily="34" charset="0"/>
                <a:ea typeface="Tahoma" pitchFamily="34" charset="0"/>
                <a:cs typeface="Tahoma" pitchFamily="34" charset="0"/>
              </a:rPr>
              <a:t>To start an apprenticeship students must be 16 or over.</a:t>
            </a:r>
          </a:p>
          <a:p>
            <a:pPr fontAlgn="base"/>
            <a:r>
              <a:rPr lang="en-GB" sz="2400" dirty="0" smtClean="0">
                <a:latin typeface="Tahoma" pitchFamily="34" charset="0"/>
                <a:ea typeface="Tahoma" pitchFamily="34" charset="0"/>
                <a:cs typeface="Tahoma" pitchFamily="34" charset="0"/>
              </a:rPr>
              <a:t>There are three levels of apprenticeships depending on your highest level of qualification.</a:t>
            </a:r>
          </a:p>
          <a:p>
            <a:pPr fontAlgn="base"/>
            <a:r>
              <a:rPr lang="en-GB" sz="2400" dirty="0" smtClean="0">
                <a:latin typeface="Tahoma" pitchFamily="34" charset="0"/>
                <a:ea typeface="Tahoma" pitchFamily="34" charset="0"/>
                <a:cs typeface="Tahoma" pitchFamily="34" charset="0"/>
              </a:rPr>
              <a:t>They can learn while they earn and in a way that is best suited to them. As an </a:t>
            </a:r>
            <a:r>
              <a:rPr lang="en-GB" sz="2400" i="1" dirty="0" smtClean="0">
                <a:latin typeface="Tahoma" pitchFamily="34" charset="0"/>
                <a:ea typeface="Tahoma" pitchFamily="34" charset="0"/>
                <a:cs typeface="Tahoma" pitchFamily="34" charset="0"/>
              </a:rPr>
              <a:t>apprentice </a:t>
            </a:r>
            <a:r>
              <a:rPr lang="en-GB" sz="2400" dirty="0" smtClean="0">
                <a:latin typeface="Tahoma" pitchFamily="34" charset="0"/>
                <a:ea typeface="Tahoma" pitchFamily="34" charset="0"/>
                <a:cs typeface="Tahoma" pitchFamily="34" charset="0"/>
              </a:rPr>
              <a:t>they will:</a:t>
            </a:r>
          </a:p>
          <a:p>
            <a:pPr lvl="1" fontAlgn="base"/>
            <a:r>
              <a:rPr lang="en-GB" sz="2400" dirty="0" smtClean="0">
                <a:latin typeface="Tahoma" pitchFamily="34" charset="0"/>
                <a:ea typeface="Tahoma" pitchFamily="34" charset="0"/>
                <a:cs typeface="Tahoma" pitchFamily="34" charset="0"/>
              </a:rPr>
              <a:t>earn a salary</a:t>
            </a:r>
          </a:p>
          <a:p>
            <a:pPr lvl="1" fontAlgn="base"/>
            <a:r>
              <a:rPr lang="en-GB" sz="2400" dirty="0" smtClean="0">
                <a:latin typeface="Tahoma" pitchFamily="34" charset="0"/>
                <a:ea typeface="Tahoma" pitchFamily="34" charset="0"/>
                <a:cs typeface="Tahoma" pitchFamily="34" charset="0"/>
              </a:rPr>
              <a:t>get paid holidays</a:t>
            </a:r>
          </a:p>
          <a:p>
            <a:pPr lvl="1" fontAlgn="base"/>
            <a:r>
              <a:rPr lang="en-GB" sz="2400" dirty="0" smtClean="0">
                <a:latin typeface="Tahoma" pitchFamily="34" charset="0"/>
                <a:ea typeface="Tahoma" pitchFamily="34" charset="0"/>
                <a:cs typeface="Tahoma" pitchFamily="34" charset="0"/>
              </a:rPr>
              <a:t>be paid while attending college</a:t>
            </a:r>
          </a:p>
          <a:p>
            <a:pPr lvl="1" fontAlgn="base"/>
            <a:r>
              <a:rPr lang="en-GB" sz="2400" dirty="0" smtClean="0">
                <a:latin typeface="Tahoma" pitchFamily="34" charset="0"/>
                <a:ea typeface="Tahoma" pitchFamily="34" charset="0"/>
                <a:cs typeface="Tahoma" pitchFamily="34" charset="0"/>
              </a:rPr>
              <a:t>receive training and gain qualifications</a:t>
            </a:r>
          </a:p>
          <a:p>
            <a:pPr lvl="1" fontAlgn="base"/>
            <a:r>
              <a:rPr lang="en-GB" sz="2400" dirty="0" smtClean="0">
                <a:latin typeface="Tahoma" pitchFamily="34" charset="0"/>
                <a:ea typeface="Tahoma" pitchFamily="34" charset="0"/>
                <a:cs typeface="Tahoma" pitchFamily="34" charset="0"/>
              </a:rPr>
              <a:t>potentially be able to progress to degree level</a:t>
            </a:r>
          </a:p>
          <a:p>
            <a:endParaRPr lang="en-GB" sz="2400" dirty="0" smtClean="0">
              <a:latin typeface="Tahoma" pitchFamily="34" charset="0"/>
              <a:ea typeface="Tahoma" pitchFamily="34" charset="0"/>
              <a:cs typeface="Tahoma" pitchFamily="34" charset="0"/>
            </a:endParaRPr>
          </a:p>
          <a:p>
            <a:endParaRPr lang="en-GB" sz="2400" dirty="0">
              <a:latin typeface="Tahoma" pitchFamily="34" charset="0"/>
              <a:ea typeface="Tahoma" pitchFamily="34" charset="0"/>
              <a:cs typeface="Tahoma" pitchFamily="34" charset="0"/>
            </a:endParaRP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pPr algn="l"/>
            <a:r>
              <a:rPr lang="en-GB" sz="4000" dirty="0" smtClean="0">
                <a:latin typeface="Tahoma" pitchFamily="34" charset="0"/>
                <a:ea typeface="Tahoma" pitchFamily="34" charset="0"/>
                <a:cs typeface="Tahoma" pitchFamily="34" charset="0"/>
              </a:rPr>
              <a:t>How do apprenticeships work?</a:t>
            </a:r>
            <a:endParaRPr lang="en-GB" sz="4000" dirty="0">
              <a:latin typeface="Tahoma" pitchFamily="34" charset="0"/>
              <a:ea typeface="Tahoma" pitchFamily="34" charset="0"/>
              <a:cs typeface="Tahoma" pitchFamily="34" charset="0"/>
            </a:endParaRPr>
          </a:p>
        </p:txBody>
      </p:sp>
      <p:sp>
        <p:nvSpPr>
          <p:cNvPr id="10" name="Content Placeholder 9"/>
          <p:cNvSpPr>
            <a:spLocks noGrp="1"/>
          </p:cNvSpPr>
          <p:nvPr>
            <p:ph idx="1"/>
          </p:nvPr>
        </p:nvSpPr>
        <p:spPr/>
        <p:txBody>
          <a:bodyPr>
            <a:noAutofit/>
          </a:bodyPr>
          <a:lstStyle/>
          <a:p>
            <a:pPr fontAlgn="base"/>
            <a:r>
              <a:rPr lang="en-GB" sz="2400" dirty="0" smtClean="0">
                <a:latin typeface="Tahoma" pitchFamily="34" charset="0"/>
                <a:ea typeface="Tahoma" pitchFamily="34" charset="0"/>
                <a:cs typeface="Tahoma" pitchFamily="34" charset="0"/>
              </a:rPr>
              <a:t>Apprenticeship training can take between one and five years to complete, and apprentices must be over 16.</a:t>
            </a:r>
          </a:p>
          <a:p>
            <a:pPr fontAlgn="base"/>
            <a:r>
              <a:rPr lang="en-GB" sz="2400" dirty="0" smtClean="0">
                <a:latin typeface="Tahoma" pitchFamily="34" charset="0"/>
                <a:ea typeface="Tahoma" pitchFamily="34" charset="0"/>
                <a:cs typeface="Tahoma" pitchFamily="34" charset="0"/>
              </a:rPr>
              <a:t>Training takes place in the workplace and apprentices also spend some time at a local </a:t>
            </a:r>
            <a:r>
              <a:rPr lang="en-GB" sz="2400" b="1" dirty="0" smtClean="0">
                <a:latin typeface="Tahoma" pitchFamily="34" charset="0"/>
                <a:ea typeface="Tahoma" pitchFamily="34" charset="0"/>
                <a:cs typeface="Tahoma" pitchFamily="34" charset="0"/>
              </a:rPr>
              <a:t>college </a:t>
            </a:r>
            <a:r>
              <a:rPr lang="en-GB" sz="2400" dirty="0" smtClean="0">
                <a:latin typeface="Tahoma" pitchFamily="34" charset="0"/>
                <a:ea typeface="Tahoma" pitchFamily="34" charset="0"/>
                <a:cs typeface="Tahoma" pitchFamily="34" charset="0"/>
              </a:rPr>
              <a:t>or another </a:t>
            </a:r>
            <a:r>
              <a:rPr lang="en-GB" sz="2400" b="1" dirty="0" smtClean="0">
                <a:latin typeface="Tahoma" pitchFamily="34" charset="0"/>
                <a:ea typeface="Tahoma" pitchFamily="34" charset="0"/>
                <a:cs typeface="Tahoma" pitchFamily="34" charset="0"/>
              </a:rPr>
              <a:t>learning provider</a:t>
            </a:r>
            <a:r>
              <a:rPr lang="en-GB" sz="2400" dirty="0" smtClean="0">
                <a:latin typeface="Tahoma" pitchFamily="34" charset="0"/>
                <a:ea typeface="Tahoma" pitchFamily="34" charset="0"/>
                <a:cs typeface="Tahoma" pitchFamily="34" charset="0"/>
              </a:rPr>
              <a:t>. They are taken on directly by employers and work alongside other employees.</a:t>
            </a:r>
          </a:p>
          <a:p>
            <a:pPr fontAlgn="base"/>
            <a:r>
              <a:rPr lang="en-GB" sz="2400" dirty="0" smtClean="0">
                <a:latin typeface="Tahoma" pitchFamily="34" charset="0"/>
                <a:ea typeface="Tahoma" pitchFamily="34" charset="0"/>
                <a:cs typeface="Tahoma" pitchFamily="34" charset="0"/>
              </a:rPr>
              <a:t>These are real jobs like any other non-apprenticeship job so students have to apply to an employer and compete against other applicants. Entry requirements vary depending on the level of the apprenticeship and the nature of the job.</a:t>
            </a:r>
          </a:p>
          <a:p>
            <a:endParaRPr lang="en-GB" sz="2400" dirty="0" smtClean="0">
              <a:latin typeface="Tahoma" pitchFamily="34" charset="0"/>
              <a:ea typeface="Tahoma" pitchFamily="34" charset="0"/>
              <a:cs typeface="Tahoma" pitchFamily="34" charset="0"/>
            </a:endParaRPr>
          </a:p>
          <a:p>
            <a:endParaRPr lang="en-GB" sz="2400" dirty="0">
              <a:latin typeface="Tahoma" pitchFamily="34" charset="0"/>
              <a:ea typeface="Tahoma" pitchFamily="34" charset="0"/>
              <a:cs typeface="Tahoma" pitchFamily="34" charset="0"/>
            </a:endParaRP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pPr algn="l"/>
            <a:r>
              <a:rPr lang="en-GB" sz="4000" dirty="0" smtClean="0">
                <a:latin typeface="Tahoma" pitchFamily="34" charset="0"/>
                <a:ea typeface="Tahoma" pitchFamily="34" charset="0"/>
                <a:cs typeface="Tahoma" pitchFamily="34" charset="0"/>
              </a:rPr>
              <a:t>Apprenticeships</a:t>
            </a:r>
            <a:endParaRPr lang="en-GB" sz="4000" dirty="0">
              <a:latin typeface="Tahoma" pitchFamily="34" charset="0"/>
              <a:ea typeface="Tahoma" pitchFamily="34" charset="0"/>
              <a:cs typeface="Tahoma" pitchFamily="34" charset="0"/>
            </a:endParaRPr>
          </a:p>
        </p:txBody>
      </p:sp>
      <p:sp>
        <p:nvSpPr>
          <p:cNvPr id="10" name="Content Placeholder 9"/>
          <p:cNvSpPr>
            <a:spLocks noGrp="1"/>
          </p:cNvSpPr>
          <p:nvPr>
            <p:ph idx="1"/>
          </p:nvPr>
        </p:nvSpPr>
        <p:spPr/>
        <p:txBody>
          <a:bodyPr>
            <a:noAutofit/>
          </a:bodyPr>
          <a:lstStyle/>
          <a:p>
            <a:pPr fontAlgn="base"/>
            <a:r>
              <a:rPr lang="en-GB" sz="2400" dirty="0" smtClean="0">
                <a:latin typeface="Tahoma" pitchFamily="34" charset="0"/>
                <a:ea typeface="Tahoma" pitchFamily="34" charset="0"/>
                <a:cs typeface="Tahoma" pitchFamily="34" charset="0"/>
              </a:rPr>
              <a:t>Competition for apprenticeships can be strong, so your teen will need to show that they are keen and determined to progress.</a:t>
            </a:r>
          </a:p>
          <a:p>
            <a:pPr fontAlgn="base"/>
            <a:r>
              <a:rPr lang="en-GB" sz="2400" dirty="0" smtClean="0">
                <a:latin typeface="Tahoma" pitchFamily="34" charset="0"/>
                <a:ea typeface="Tahoma" pitchFamily="34" charset="0"/>
                <a:cs typeface="Tahoma" pitchFamily="34" charset="0"/>
              </a:rPr>
              <a:t>There’s a stereotype that apprenticeships are only available in trades like builders or hairdressers, but there are opportunities with a wide range of employers from large national companies such as Google, Sainsbury’s, the BBC, Unilever, and BMW to smaller, local companies.</a:t>
            </a:r>
          </a:p>
          <a:p>
            <a:pPr fontAlgn="base"/>
            <a:r>
              <a:rPr lang="en-GB" sz="2400" dirty="0" smtClean="0">
                <a:latin typeface="Tahoma" pitchFamily="34" charset="0"/>
                <a:ea typeface="Tahoma" pitchFamily="34" charset="0"/>
                <a:cs typeface="Tahoma" pitchFamily="34" charset="0"/>
              </a:rPr>
              <a:t>There are more than 280 different types of apprenticeships in fields ranging from nursing to graphic design and horticulture to electric vehicle engineering.</a:t>
            </a:r>
            <a:endParaRPr lang="en-GB" sz="2400" dirty="0">
              <a:latin typeface="Tahoma" pitchFamily="34" charset="0"/>
              <a:ea typeface="Tahoma" pitchFamily="34" charset="0"/>
              <a:cs typeface="Tahoma" pitchFamily="34" charset="0"/>
            </a:endParaRP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pPr algn="l"/>
            <a:r>
              <a:rPr lang="en-GB" sz="4000" dirty="0" smtClean="0">
                <a:latin typeface="Tahoma" pitchFamily="34" charset="0"/>
                <a:ea typeface="Tahoma" pitchFamily="34" charset="0"/>
                <a:cs typeface="Tahoma" pitchFamily="34" charset="0"/>
              </a:rPr>
              <a:t>What qualifications are awarded</a:t>
            </a:r>
            <a:br>
              <a:rPr lang="en-GB" sz="4000" dirty="0" smtClean="0">
                <a:latin typeface="Tahoma" pitchFamily="34" charset="0"/>
                <a:ea typeface="Tahoma" pitchFamily="34" charset="0"/>
                <a:cs typeface="Tahoma" pitchFamily="34" charset="0"/>
              </a:rPr>
            </a:br>
            <a:r>
              <a:rPr lang="en-GB" sz="4000" dirty="0" smtClean="0">
                <a:latin typeface="Tahoma" pitchFamily="34" charset="0"/>
                <a:ea typeface="Tahoma" pitchFamily="34" charset="0"/>
                <a:cs typeface="Tahoma" pitchFamily="34" charset="0"/>
              </a:rPr>
              <a:t>at the end of an apprenticeship?</a:t>
            </a:r>
            <a:endParaRPr lang="en-GB" sz="4000" dirty="0">
              <a:latin typeface="Tahoma" pitchFamily="34" charset="0"/>
              <a:ea typeface="Tahoma" pitchFamily="34" charset="0"/>
              <a:cs typeface="Tahoma" pitchFamily="34" charset="0"/>
            </a:endParaRPr>
          </a:p>
        </p:txBody>
      </p:sp>
      <p:sp>
        <p:nvSpPr>
          <p:cNvPr id="10" name="Content Placeholder 9"/>
          <p:cNvSpPr>
            <a:spLocks noGrp="1"/>
          </p:cNvSpPr>
          <p:nvPr>
            <p:ph idx="1"/>
          </p:nvPr>
        </p:nvSpPr>
        <p:spPr/>
        <p:txBody>
          <a:bodyPr>
            <a:noAutofit/>
          </a:bodyPr>
          <a:lstStyle/>
          <a:p>
            <a:pPr marL="0" indent="0" fontAlgn="base">
              <a:buNone/>
            </a:pPr>
            <a:r>
              <a:rPr lang="en-GB" sz="2400" dirty="0" smtClean="0">
                <a:latin typeface="Tahoma" pitchFamily="34" charset="0"/>
                <a:ea typeface="Tahoma" pitchFamily="34" charset="0"/>
                <a:cs typeface="Tahoma" pitchFamily="34" charset="0"/>
              </a:rPr>
              <a:t>Assessment at the end of an apprenticeship will test the skills, knowledge and behaviours set out in the standard to assess whether the apprentice is fully competent in that role. Means of assessment could include:</a:t>
            </a:r>
          </a:p>
          <a:p>
            <a:pPr fontAlgn="base"/>
            <a:r>
              <a:rPr lang="en-GB" sz="2400" dirty="0" smtClean="0">
                <a:latin typeface="Tahoma" pitchFamily="34" charset="0"/>
                <a:ea typeface="Tahoma" pitchFamily="34" charset="0"/>
                <a:cs typeface="Tahoma" pitchFamily="34" charset="0"/>
              </a:rPr>
              <a:t>written exams</a:t>
            </a:r>
          </a:p>
          <a:p>
            <a:pPr fontAlgn="base"/>
            <a:r>
              <a:rPr lang="en-GB" sz="2400" dirty="0" smtClean="0">
                <a:latin typeface="Tahoma" pitchFamily="34" charset="0"/>
                <a:ea typeface="Tahoma" pitchFamily="34" charset="0"/>
                <a:cs typeface="Tahoma" pitchFamily="34" charset="0"/>
              </a:rPr>
              <a:t>interviews or oral assessments on the</a:t>
            </a:r>
          </a:p>
          <a:p>
            <a:pPr fontAlgn="base"/>
            <a:r>
              <a:rPr lang="en-GB" sz="2400" dirty="0" smtClean="0">
                <a:latin typeface="Tahoma" pitchFamily="34" charset="0"/>
                <a:ea typeface="Tahoma" pitchFamily="34" charset="0"/>
                <a:cs typeface="Tahoma" pitchFamily="34" charset="0"/>
              </a:rPr>
              <a:t>content of an apprentice portfolio</a:t>
            </a:r>
          </a:p>
          <a:p>
            <a:pPr fontAlgn="base"/>
            <a:r>
              <a:rPr lang="en-GB" sz="2400" dirty="0" smtClean="0">
                <a:latin typeface="Tahoma" pitchFamily="34" charset="0"/>
                <a:ea typeface="Tahoma" pitchFamily="34" charset="0"/>
                <a:cs typeface="Tahoma" pitchFamily="34" charset="0"/>
              </a:rPr>
              <a:t>production of a show piece</a:t>
            </a:r>
          </a:p>
          <a:p>
            <a:pPr fontAlgn="base"/>
            <a:r>
              <a:rPr lang="en-GB" sz="2400" dirty="0" smtClean="0">
                <a:latin typeface="Tahoma" pitchFamily="34" charset="0"/>
                <a:ea typeface="Tahoma" pitchFamily="34" charset="0"/>
                <a:cs typeface="Tahoma" pitchFamily="34" charset="0"/>
              </a:rPr>
              <a:t>observed practice in the workplace</a:t>
            </a:r>
          </a:p>
          <a:p>
            <a:pPr fontAlgn="base"/>
            <a:r>
              <a:rPr lang="en-GB" sz="2400" dirty="0" smtClean="0">
                <a:latin typeface="Tahoma" pitchFamily="34" charset="0"/>
                <a:ea typeface="Tahoma" pitchFamily="34" charset="0"/>
                <a:cs typeface="Tahoma" pitchFamily="34" charset="0"/>
              </a:rPr>
              <a:t>a simulation exercise, if appropriate.</a:t>
            </a: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pPr algn="l"/>
            <a:r>
              <a:rPr lang="en-GB" sz="4000" dirty="0" smtClean="0">
                <a:latin typeface="Tahoma" pitchFamily="34" charset="0"/>
                <a:ea typeface="Tahoma" pitchFamily="34" charset="0"/>
                <a:cs typeface="Tahoma" pitchFamily="34" charset="0"/>
              </a:rPr>
              <a:t>What qualifications are awarded</a:t>
            </a:r>
            <a:br>
              <a:rPr lang="en-GB" sz="4000" dirty="0" smtClean="0">
                <a:latin typeface="Tahoma" pitchFamily="34" charset="0"/>
                <a:ea typeface="Tahoma" pitchFamily="34" charset="0"/>
                <a:cs typeface="Tahoma" pitchFamily="34" charset="0"/>
              </a:rPr>
            </a:br>
            <a:r>
              <a:rPr lang="en-GB" sz="4000" dirty="0" smtClean="0">
                <a:latin typeface="Tahoma" pitchFamily="34" charset="0"/>
                <a:ea typeface="Tahoma" pitchFamily="34" charset="0"/>
                <a:cs typeface="Tahoma" pitchFamily="34" charset="0"/>
              </a:rPr>
              <a:t>at the end of an apprenticeship?</a:t>
            </a:r>
            <a:endParaRPr lang="en-GB" sz="4000" dirty="0">
              <a:latin typeface="Tahoma" pitchFamily="34" charset="0"/>
              <a:ea typeface="Tahoma" pitchFamily="34" charset="0"/>
              <a:cs typeface="Tahoma" pitchFamily="34" charset="0"/>
            </a:endParaRPr>
          </a:p>
        </p:txBody>
      </p:sp>
      <p:sp>
        <p:nvSpPr>
          <p:cNvPr id="10" name="Content Placeholder 9"/>
          <p:cNvSpPr>
            <a:spLocks noGrp="1"/>
          </p:cNvSpPr>
          <p:nvPr>
            <p:ph idx="1"/>
          </p:nvPr>
        </p:nvSpPr>
        <p:spPr/>
        <p:txBody>
          <a:bodyPr>
            <a:noAutofit/>
          </a:bodyPr>
          <a:lstStyle/>
          <a:p>
            <a:pPr fontAlgn="base"/>
            <a:r>
              <a:rPr lang="en-GB" sz="2400" dirty="0" smtClean="0">
                <a:latin typeface="Tahoma" pitchFamily="34" charset="0"/>
                <a:ea typeface="Tahoma" pitchFamily="34" charset="0"/>
                <a:cs typeface="Tahoma" pitchFamily="34" charset="0"/>
              </a:rPr>
              <a:t>Some apprenticeships result in a technical certificate which demonstrates achievement of technical skills, knowledge and understanding.</a:t>
            </a:r>
          </a:p>
          <a:p>
            <a:pPr fontAlgn="base"/>
            <a:r>
              <a:rPr lang="en-GB" sz="2400" dirty="0" smtClean="0">
                <a:latin typeface="Tahoma" pitchFamily="34" charset="0"/>
                <a:ea typeface="Tahoma" pitchFamily="34" charset="0"/>
                <a:cs typeface="Tahoma" pitchFamily="34" charset="0"/>
              </a:rPr>
              <a:t>Those that award an NVQ or competency qualification shows you can perform well in your job or profession.</a:t>
            </a:r>
          </a:p>
          <a:p>
            <a:pPr fontAlgn="base"/>
            <a:r>
              <a:rPr lang="en-GB" sz="2400" dirty="0" smtClean="0">
                <a:latin typeface="Tahoma" pitchFamily="34" charset="0"/>
                <a:ea typeface="Tahoma" pitchFamily="34" charset="0"/>
                <a:cs typeface="Tahoma" pitchFamily="34" charset="0"/>
              </a:rPr>
              <a:t>All develop range of transferable skills including English, Maths, ICT, working with others, improving own learning and problem-solving.</a:t>
            </a:r>
          </a:p>
          <a:p>
            <a:pPr fontAlgn="base"/>
            <a:r>
              <a:rPr lang="en-GB" sz="2400" dirty="0" smtClean="0">
                <a:latin typeface="Tahoma" pitchFamily="34" charset="0"/>
                <a:ea typeface="Tahoma" pitchFamily="34" charset="0"/>
                <a:cs typeface="Tahoma" pitchFamily="34" charset="0"/>
              </a:rPr>
              <a:t>Employer Rights and Responsibilities (ERR) qualifications demonstrate knowledge of areas such as employment related legislation and Health and Safety.</a:t>
            </a:r>
          </a:p>
          <a:p>
            <a:pPr marL="0" indent="0" fontAlgn="base">
              <a:buNone/>
            </a:pPr>
            <a:endParaRPr lang="en-GB" sz="2400" dirty="0" smtClean="0">
              <a:latin typeface="Tahoma" pitchFamily="34" charset="0"/>
              <a:ea typeface="Tahoma" pitchFamily="34" charset="0"/>
              <a:cs typeface="Tahoma" pitchFamily="34" charset="0"/>
            </a:endParaRPr>
          </a:p>
          <a:p>
            <a:pPr marL="0" indent="0">
              <a:buNone/>
            </a:pPr>
            <a:endParaRPr lang="en-GB" sz="2400" dirty="0">
              <a:latin typeface="Tahoma" pitchFamily="34" charset="0"/>
              <a:ea typeface="Tahoma" pitchFamily="34" charset="0"/>
              <a:cs typeface="Tahoma" pitchFamily="34" charset="0"/>
            </a:endParaRP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pPr algn="l"/>
            <a:r>
              <a:rPr lang="en-GB" sz="4000" dirty="0" smtClean="0">
                <a:latin typeface="Tahoma" pitchFamily="34" charset="0"/>
                <a:ea typeface="Tahoma" pitchFamily="34" charset="0"/>
                <a:cs typeface="Tahoma" pitchFamily="34" charset="0"/>
              </a:rPr>
              <a:t>What level of apprenticeship could</a:t>
            </a:r>
            <a:br>
              <a:rPr lang="en-GB" sz="4000" dirty="0" smtClean="0">
                <a:latin typeface="Tahoma" pitchFamily="34" charset="0"/>
                <a:ea typeface="Tahoma" pitchFamily="34" charset="0"/>
                <a:cs typeface="Tahoma" pitchFamily="34" charset="0"/>
              </a:rPr>
            </a:br>
            <a:r>
              <a:rPr lang="en-GB" sz="4000" dirty="0" smtClean="0">
                <a:latin typeface="Tahoma" pitchFamily="34" charset="0"/>
                <a:ea typeface="Tahoma" pitchFamily="34" charset="0"/>
                <a:cs typeface="Tahoma" pitchFamily="34" charset="0"/>
              </a:rPr>
              <a:t>your child study?</a:t>
            </a:r>
            <a:endParaRPr lang="en-GB" sz="4000" dirty="0">
              <a:latin typeface="Tahoma" pitchFamily="34" charset="0"/>
              <a:ea typeface="Tahoma" pitchFamily="34" charset="0"/>
              <a:cs typeface="Tahoma" pitchFamily="34" charset="0"/>
            </a:endParaRPr>
          </a:p>
        </p:txBody>
      </p:sp>
      <p:sp>
        <p:nvSpPr>
          <p:cNvPr id="10" name="Content Placeholder 9"/>
          <p:cNvSpPr>
            <a:spLocks noGrp="1"/>
          </p:cNvSpPr>
          <p:nvPr>
            <p:ph idx="1"/>
          </p:nvPr>
        </p:nvSpPr>
        <p:spPr/>
        <p:txBody>
          <a:bodyPr>
            <a:noAutofit/>
          </a:bodyPr>
          <a:lstStyle/>
          <a:p>
            <a:pPr fontAlgn="base"/>
            <a:r>
              <a:rPr lang="en-GB" sz="2400" b="1" dirty="0" smtClean="0">
                <a:latin typeface="Tahoma" pitchFamily="34" charset="0"/>
                <a:ea typeface="Tahoma" pitchFamily="34" charset="0"/>
                <a:cs typeface="Tahoma" pitchFamily="34" charset="0"/>
              </a:rPr>
              <a:t>Intermediate Apprenticeship</a:t>
            </a:r>
            <a:r>
              <a:rPr lang="en-GB" sz="2400" dirty="0" smtClean="0">
                <a:latin typeface="Tahoma" pitchFamily="34" charset="0"/>
                <a:ea typeface="Tahoma" pitchFamily="34" charset="0"/>
                <a:cs typeface="Tahoma" pitchFamily="34" charset="0"/>
              </a:rPr>
              <a:t> (Level 2; equivalent to five good GCSE passes):  provides them with the skills and qualifications for their chosen career. </a:t>
            </a:r>
          </a:p>
          <a:p>
            <a:pPr fontAlgn="base"/>
            <a:r>
              <a:rPr lang="en-GB" sz="2400" b="1" dirty="0" smtClean="0">
                <a:latin typeface="Tahoma" pitchFamily="34" charset="0"/>
                <a:ea typeface="Tahoma" pitchFamily="34" charset="0"/>
                <a:cs typeface="Tahoma" pitchFamily="34" charset="0"/>
              </a:rPr>
              <a:t>Advanced Apprenticeship</a:t>
            </a:r>
            <a:r>
              <a:rPr lang="en-GB" sz="2400" dirty="0" smtClean="0">
                <a:latin typeface="Tahoma" pitchFamily="34" charset="0"/>
                <a:ea typeface="Tahoma" pitchFamily="34" charset="0"/>
                <a:cs typeface="Tahoma" pitchFamily="34" charset="0"/>
              </a:rPr>
              <a:t> (Level 3; equivalent to two A-level passes): to start this programme, some industries will require three or more GCSEs. Some may ask for previous experience in the industry.</a:t>
            </a:r>
          </a:p>
          <a:p>
            <a:pPr fontAlgn="base"/>
            <a:endParaRPr lang="en-GB" sz="2400" smtClean="0">
              <a:latin typeface="Tahoma" pitchFamily="34" charset="0"/>
              <a:ea typeface="Tahoma" pitchFamily="34" charset="0"/>
              <a:cs typeface="Tahoma" pitchFamily="34" charset="0"/>
            </a:endParaRPr>
          </a:p>
          <a:p>
            <a:pPr marL="0" indent="0" fontAlgn="base">
              <a:buNone/>
            </a:pPr>
            <a:endParaRPr lang="en-GB" sz="2400" dirty="0" smtClean="0">
              <a:latin typeface="Tahoma" pitchFamily="34" charset="0"/>
              <a:ea typeface="Tahoma" pitchFamily="34" charset="0"/>
              <a:cs typeface="Tahoma" pitchFamily="34" charset="0"/>
            </a:endParaRPr>
          </a:p>
          <a:p>
            <a:pPr marL="0" indent="0">
              <a:buNone/>
            </a:pPr>
            <a:endParaRPr lang="en-GB" sz="2400" dirty="0">
              <a:latin typeface="Tahoma" pitchFamily="34" charset="0"/>
              <a:ea typeface="Tahoma" pitchFamily="34" charset="0"/>
              <a:cs typeface="Tahoma" pitchFamily="34" charset="0"/>
            </a:endParaRP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2" cstate="print"/>
          <a:srcRect l="24611" t="21887" r="26167" b="36022"/>
          <a:stretch>
            <a:fillRect/>
          </a:stretch>
        </p:blipFill>
        <p:spPr bwMode="auto">
          <a:xfrm>
            <a:off x="0" y="838200"/>
            <a:ext cx="9034272"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pPr algn="l"/>
            <a:r>
              <a:rPr lang="en-GB" sz="4000" dirty="0" smtClean="0">
                <a:latin typeface="Tahoma" pitchFamily="34" charset="0"/>
                <a:ea typeface="Tahoma" pitchFamily="34" charset="0"/>
                <a:cs typeface="Tahoma" pitchFamily="34" charset="0"/>
              </a:rPr>
              <a:t>What level of apprenticeship could</a:t>
            </a:r>
            <a:br>
              <a:rPr lang="en-GB" sz="4000" dirty="0" smtClean="0">
                <a:latin typeface="Tahoma" pitchFamily="34" charset="0"/>
                <a:ea typeface="Tahoma" pitchFamily="34" charset="0"/>
                <a:cs typeface="Tahoma" pitchFamily="34" charset="0"/>
              </a:rPr>
            </a:br>
            <a:r>
              <a:rPr lang="en-GB" sz="4000" dirty="0" smtClean="0">
                <a:latin typeface="Tahoma" pitchFamily="34" charset="0"/>
                <a:ea typeface="Tahoma" pitchFamily="34" charset="0"/>
                <a:cs typeface="Tahoma" pitchFamily="34" charset="0"/>
              </a:rPr>
              <a:t>your child study?</a:t>
            </a:r>
            <a:endParaRPr lang="en-GB" sz="4000" dirty="0">
              <a:latin typeface="Tahoma" pitchFamily="34" charset="0"/>
              <a:ea typeface="Tahoma" pitchFamily="34" charset="0"/>
              <a:cs typeface="Tahoma" pitchFamily="34" charset="0"/>
            </a:endParaRPr>
          </a:p>
        </p:txBody>
      </p:sp>
      <p:sp>
        <p:nvSpPr>
          <p:cNvPr id="10" name="Content Placeholder 9"/>
          <p:cNvSpPr>
            <a:spLocks noGrp="1"/>
          </p:cNvSpPr>
          <p:nvPr>
            <p:ph idx="1"/>
          </p:nvPr>
        </p:nvSpPr>
        <p:spPr/>
        <p:txBody>
          <a:bodyPr>
            <a:noAutofit/>
          </a:bodyPr>
          <a:lstStyle/>
          <a:p>
            <a:pPr fontAlgn="base"/>
            <a:r>
              <a:rPr lang="en-GB" sz="2400" b="1" dirty="0" smtClean="0">
                <a:latin typeface="Tahoma" pitchFamily="34" charset="0"/>
                <a:ea typeface="Tahoma" pitchFamily="34" charset="0"/>
                <a:cs typeface="Tahoma" pitchFamily="34" charset="0"/>
              </a:rPr>
              <a:t>Higher Apprenticeship</a:t>
            </a:r>
            <a:r>
              <a:rPr lang="en-GB" sz="2400" dirty="0" smtClean="0">
                <a:latin typeface="Tahoma" pitchFamily="34" charset="0"/>
                <a:ea typeface="Tahoma" pitchFamily="34" charset="0"/>
                <a:cs typeface="Tahoma" pitchFamily="34" charset="0"/>
              </a:rPr>
              <a:t> (Level 4/5/6/7; equivalent to a Foundation Degree and above): Entry requirements can include at least five GCSEs grades A – C, and Level 3 qualifications, including A levels, NVQ/SVQ Level 3, or a BTEC National.</a:t>
            </a:r>
          </a:p>
          <a:p>
            <a:pPr fontAlgn="base"/>
            <a:r>
              <a:rPr lang="en-GB" sz="2400" b="1" dirty="0" smtClean="0">
                <a:latin typeface="Tahoma" pitchFamily="34" charset="0"/>
                <a:ea typeface="Tahoma" pitchFamily="34" charset="0"/>
                <a:cs typeface="Tahoma" pitchFamily="34" charset="0"/>
              </a:rPr>
              <a:t>Degree (Level 6/7)</a:t>
            </a:r>
            <a:r>
              <a:rPr lang="en-GB" sz="2400" dirty="0" smtClean="0">
                <a:latin typeface="Tahoma" pitchFamily="34" charset="0"/>
                <a:ea typeface="Tahoma" pitchFamily="34" charset="0"/>
                <a:cs typeface="Tahoma" pitchFamily="34" charset="0"/>
              </a:rPr>
              <a:t>; (equivalent to a Bachelor’s or Master’s degree) Entry requirements can include at least five GCSEs grades A – C, and Level 3 qualifications, including A levels, NVQ/SVQ Level 3, or a BTEC National. Some will expect or require applicants to have subjects related to the particular apprenticeship.</a:t>
            </a:r>
          </a:p>
          <a:p>
            <a:pPr fontAlgn="base"/>
            <a:endParaRPr lang="en-GB" sz="2400" dirty="0" smtClean="0">
              <a:latin typeface="Tahoma" pitchFamily="34" charset="0"/>
              <a:ea typeface="Tahoma" pitchFamily="34" charset="0"/>
              <a:cs typeface="Tahoma" pitchFamily="34" charset="0"/>
            </a:endParaRPr>
          </a:p>
          <a:p>
            <a:pPr marL="0" indent="0" fontAlgn="base">
              <a:buNone/>
            </a:pPr>
            <a:endParaRPr lang="en-GB" sz="2400" dirty="0" smtClean="0">
              <a:latin typeface="Tahoma" pitchFamily="34" charset="0"/>
              <a:ea typeface="Tahoma" pitchFamily="34" charset="0"/>
              <a:cs typeface="Tahoma" pitchFamily="34" charset="0"/>
            </a:endParaRPr>
          </a:p>
          <a:p>
            <a:pPr marL="0" indent="0">
              <a:buNone/>
            </a:pPr>
            <a:endParaRPr lang="en-GB" sz="2400" dirty="0">
              <a:latin typeface="Tahoma" pitchFamily="34" charset="0"/>
              <a:ea typeface="Tahoma" pitchFamily="34" charset="0"/>
              <a:cs typeface="Tahoma" pitchFamily="34" charset="0"/>
            </a:endParaRP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pPr algn="l"/>
            <a:r>
              <a:rPr lang="en-GB" sz="4000" dirty="0" smtClean="0">
                <a:latin typeface="Tahoma" pitchFamily="34" charset="0"/>
                <a:ea typeface="Tahoma" pitchFamily="34" charset="0"/>
                <a:cs typeface="Tahoma" pitchFamily="34" charset="0"/>
              </a:rPr>
              <a:t>Where can an apprenticeship</a:t>
            </a:r>
            <a:br>
              <a:rPr lang="en-GB" sz="4000" dirty="0" smtClean="0">
                <a:latin typeface="Tahoma" pitchFamily="34" charset="0"/>
                <a:ea typeface="Tahoma" pitchFamily="34" charset="0"/>
                <a:cs typeface="Tahoma" pitchFamily="34" charset="0"/>
              </a:rPr>
            </a:br>
            <a:r>
              <a:rPr lang="en-GB" sz="4000" dirty="0" smtClean="0">
                <a:latin typeface="Tahoma" pitchFamily="34" charset="0"/>
                <a:ea typeface="Tahoma" pitchFamily="34" charset="0"/>
                <a:cs typeface="Tahoma" pitchFamily="34" charset="0"/>
              </a:rPr>
              <a:t>lead?</a:t>
            </a:r>
            <a:endParaRPr lang="en-GB" sz="4000" dirty="0">
              <a:latin typeface="Tahoma" pitchFamily="34" charset="0"/>
              <a:ea typeface="Tahoma" pitchFamily="34" charset="0"/>
              <a:cs typeface="Tahoma" pitchFamily="34" charset="0"/>
            </a:endParaRPr>
          </a:p>
        </p:txBody>
      </p:sp>
      <p:sp>
        <p:nvSpPr>
          <p:cNvPr id="10" name="Content Placeholder 9"/>
          <p:cNvSpPr>
            <a:spLocks noGrp="1"/>
          </p:cNvSpPr>
          <p:nvPr>
            <p:ph idx="1"/>
          </p:nvPr>
        </p:nvSpPr>
        <p:spPr/>
        <p:txBody>
          <a:bodyPr>
            <a:noAutofit/>
          </a:bodyPr>
          <a:lstStyle/>
          <a:p>
            <a:pPr fontAlgn="base"/>
            <a:r>
              <a:rPr lang="en-GB" sz="2400" dirty="0" smtClean="0">
                <a:latin typeface="Tahoma" pitchFamily="34" charset="0"/>
                <a:ea typeface="Tahoma" pitchFamily="34" charset="0"/>
                <a:cs typeface="Tahoma" pitchFamily="34" charset="0"/>
              </a:rPr>
              <a:t>Most apprentices are kept on by their employer as they have invested a great deal in their training. </a:t>
            </a:r>
          </a:p>
          <a:p>
            <a:pPr fontAlgn="base"/>
            <a:r>
              <a:rPr lang="en-GB" sz="2400" dirty="0" smtClean="0">
                <a:latin typeface="Tahoma" pitchFamily="34" charset="0"/>
                <a:ea typeface="Tahoma" pitchFamily="34" charset="0"/>
                <a:cs typeface="Tahoma" pitchFamily="34" charset="0"/>
              </a:rPr>
              <a:t>It is possible to move on to the next level of apprenticeship and those who have completed an  Advanced or Higher level apprenticeship could move on to Higher Education and study at degree level.</a:t>
            </a: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pPr algn="l"/>
            <a:r>
              <a:rPr lang="en-GB" sz="4000" dirty="0" smtClean="0">
                <a:latin typeface="Tahoma" pitchFamily="34" charset="0"/>
                <a:ea typeface="Tahoma" pitchFamily="34" charset="0"/>
                <a:cs typeface="Tahoma" pitchFamily="34" charset="0"/>
              </a:rPr>
              <a:t>Why university?</a:t>
            </a:r>
            <a:endParaRPr lang="en-GB" sz="4000" dirty="0">
              <a:latin typeface="Tahoma" pitchFamily="34" charset="0"/>
              <a:ea typeface="Tahoma" pitchFamily="34" charset="0"/>
              <a:cs typeface="Tahoma" pitchFamily="34" charset="0"/>
            </a:endParaRPr>
          </a:p>
        </p:txBody>
      </p:sp>
      <p:sp>
        <p:nvSpPr>
          <p:cNvPr id="10" name="Content Placeholder 9"/>
          <p:cNvSpPr>
            <a:spLocks noGrp="1"/>
          </p:cNvSpPr>
          <p:nvPr>
            <p:ph idx="1"/>
          </p:nvPr>
        </p:nvSpPr>
        <p:spPr/>
        <p:txBody>
          <a:bodyPr>
            <a:noAutofit/>
          </a:bodyPr>
          <a:lstStyle/>
          <a:p>
            <a:r>
              <a:rPr lang="en-GB" sz="2400" dirty="0" smtClean="0">
                <a:latin typeface="Tahoma" pitchFamily="34" charset="0"/>
                <a:ea typeface="Tahoma" pitchFamily="34" charset="0"/>
                <a:cs typeface="Tahoma" pitchFamily="34" charset="0"/>
              </a:rPr>
              <a:t>Develop knowledge and expertise in a subject they enjoy</a:t>
            </a:r>
          </a:p>
          <a:p>
            <a:r>
              <a:rPr lang="en-GB" sz="2400" dirty="0" smtClean="0">
                <a:latin typeface="Tahoma" pitchFamily="34" charset="0"/>
                <a:ea typeface="Tahoma" pitchFamily="34" charset="0"/>
                <a:cs typeface="Tahoma" pitchFamily="34" charset="0"/>
              </a:rPr>
              <a:t>Pursue a career they are passionate about</a:t>
            </a:r>
          </a:p>
          <a:p>
            <a:r>
              <a:rPr lang="en-GB" sz="2400" dirty="0" smtClean="0">
                <a:latin typeface="Tahoma" pitchFamily="34" charset="0"/>
                <a:ea typeface="Tahoma" pitchFamily="34" charset="0"/>
                <a:cs typeface="Tahoma" pitchFamily="34" charset="0"/>
              </a:rPr>
              <a:t>Improve their career prospects and give themselves an opportunity to earn more money</a:t>
            </a:r>
          </a:p>
          <a:p>
            <a:r>
              <a:rPr lang="en-GB" sz="2400" dirty="0" smtClean="0">
                <a:latin typeface="Tahoma" pitchFamily="34" charset="0"/>
                <a:ea typeface="Tahoma" pitchFamily="34" charset="0"/>
                <a:cs typeface="Tahoma" pitchFamily="34" charset="0"/>
              </a:rPr>
              <a:t>Studying at degree level develops transferable skills</a:t>
            </a:r>
          </a:p>
          <a:p>
            <a:r>
              <a:rPr lang="en-GB" sz="2400" dirty="0" smtClean="0">
                <a:latin typeface="Tahoma" pitchFamily="34" charset="0"/>
                <a:ea typeface="Tahoma" pitchFamily="34" charset="0"/>
                <a:cs typeface="Tahoma" pitchFamily="34" charset="0"/>
              </a:rPr>
              <a:t>Work experience, 66% of graduates gained some form of work experience during their degree.</a:t>
            </a:r>
          </a:p>
          <a:p>
            <a:r>
              <a:rPr lang="en-GB" sz="2400" dirty="0" smtClean="0">
                <a:latin typeface="Tahoma" pitchFamily="34" charset="0"/>
                <a:ea typeface="Tahoma" pitchFamily="34" charset="0"/>
                <a:cs typeface="Tahoma" pitchFamily="34" charset="0"/>
              </a:rPr>
              <a:t>A graduate is more likely to start at a higher level or progress faster within a company than a non-graduate.</a:t>
            </a:r>
          </a:p>
          <a:p>
            <a:pPr marL="0" indent="0">
              <a:buNone/>
            </a:pPr>
            <a:endParaRPr lang="en-GB" sz="2400" dirty="0">
              <a:latin typeface="Tahoma" pitchFamily="34" charset="0"/>
              <a:ea typeface="Tahoma" pitchFamily="34" charset="0"/>
              <a:cs typeface="Tahoma" pitchFamily="34" charset="0"/>
            </a:endParaRP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pPr algn="l"/>
            <a:r>
              <a:rPr lang="en-GB" sz="4000" dirty="0" smtClean="0">
                <a:latin typeface="Tahoma" pitchFamily="34" charset="0"/>
                <a:ea typeface="Tahoma" pitchFamily="34" charset="0"/>
                <a:cs typeface="Tahoma" pitchFamily="34" charset="0"/>
              </a:rPr>
              <a:t>Independent careers advice and guidance</a:t>
            </a:r>
            <a:endParaRPr lang="en-GB" sz="4000" dirty="0">
              <a:latin typeface="Tahoma" pitchFamily="34" charset="0"/>
              <a:ea typeface="Tahoma" pitchFamily="34" charset="0"/>
              <a:cs typeface="Tahoma" pitchFamily="34" charset="0"/>
            </a:endParaRPr>
          </a:p>
        </p:txBody>
      </p:sp>
      <p:sp>
        <p:nvSpPr>
          <p:cNvPr id="10" name="Content Placeholder 9"/>
          <p:cNvSpPr>
            <a:spLocks noGrp="1"/>
          </p:cNvSpPr>
          <p:nvPr>
            <p:ph sz="half" idx="1"/>
          </p:nvPr>
        </p:nvSpPr>
        <p:spPr>
          <a:xfrm>
            <a:off x="228600" y="1600200"/>
            <a:ext cx="6477000" cy="4525963"/>
          </a:xfrm>
        </p:spPr>
        <p:txBody>
          <a:bodyPr>
            <a:noAutofit/>
          </a:bodyPr>
          <a:lstStyle/>
          <a:p>
            <a:r>
              <a:rPr lang="en-GB" sz="2400" dirty="0" smtClean="0">
                <a:latin typeface="Tahoma" pitchFamily="34" charset="0"/>
                <a:ea typeface="Tahoma" pitchFamily="34" charset="0"/>
                <a:cs typeface="Tahoma" pitchFamily="34" charset="0"/>
              </a:rPr>
              <a:t>Rose is located in room 910 (off of Library) and is here either on a Tuesday or Thursday throughout the year.</a:t>
            </a:r>
          </a:p>
          <a:p>
            <a:r>
              <a:rPr lang="en-GB" sz="2400" dirty="0" smtClean="0">
                <a:latin typeface="Tahoma" pitchFamily="34" charset="0"/>
                <a:ea typeface="Tahoma" pitchFamily="34" charset="0"/>
                <a:cs typeface="Tahoma" pitchFamily="34" charset="0"/>
              </a:rPr>
              <a:t>Students can book with Individual 1:1 appointments or group sessions if they have similarity with others. Rose is able to give advice and guidance on:</a:t>
            </a:r>
          </a:p>
          <a:p>
            <a:pPr lvl="1"/>
            <a:r>
              <a:rPr lang="en-GB" dirty="0" smtClean="0">
                <a:latin typeface="Tahoma" pitchFamily="34" charset="0"/>
                <a:ea typeface="Tahoma" pitchFamily="34" charset="0"/>
                <a:cs typeface="Tahoma" pitchFamily="34" charset="0"/>
              </a:rPr>
              <a:t>Career path exploration</a:t>
            </a:r>
          </a:p>
          <a:p>
            <a:pPr lvl="1"/>
            <a:r>
              <a:rPr lang="en-GB" dirty="0" smtClean="0">
                <a:latin typeface="Tahoma" pitchFamily="34" charset="0"/>
                <a:ea typeface="Tahoma" pitchFamily="34" charset="0"/>
                <a:cs typeface="Tahoma" pitchFamily="34" charset="0"/>
              </a:rPr>
              <a:t>Information, Advice and Guidance</a:t>
            </a: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pic>
        <p:nvPicPr>
          <p:cNvPr id="13" name="Content Placeholder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29400" y="2362200"/>
            <a:ext cx="2171700" cy="28956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4724400"/>
            <a:ext cx="1066800" cy="113221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pPr algn="l"/>
            <a:r>
              <a:rPr lang="en-GB" sz="4000" dirty="0" smtClean="0">
                <a:latin typeface="Tahoma" pitchFamily="34" charset="0"/>
                <a:ea typeface="Tahoma" pitchFamily="34" charset="0"/>
                <a:cs typeface="Tahoma" pitchFamily="34" charset="0"/>
              </a:rPr>
              <a:t>Independent careers advice and guidance</a:t>
            </a:r>
            <a:endParaRPr lang="en-GB" sz="4000" dirty="0">
              <a:latin typeface="Tahoma" pitchFamily="34" charset="0"/>
              <a:ea typeface="Tahoma" pitchFamily="34" charset="0"/>
              <a:cs typeface="Tahoma" pitchFamily="34" charset="0"/>
            </a:endParaRPr>
          </a:p>
        </p:txBody>
      </p:sp>
      <p:sp>
        <p:nvSpPr>
          <p:cNvPr id="10" name="Content Placeholder 9"/>
          <p:cNvSpPr>
            <a:spLocks noGrp="1"/>
          </p:cNvSpPr>
          <p:nvPr>
            <p:ph sz="half" idx="1"/>
          </p:nvPr>
        </p:nvSpPr>
        <p:spPr>
          <a:xfrm>
            <a:off x="228600" y="1600200"/>
            <a:ext cx="6553200" cy="4525963"/>
          </a:xfrm>
        </p:spPr>
        <p:txBody>
          <a:bodyPr>
            <a:noAutofit/>
          </a:bodyPr>
          <a:lstStyle/>
          <a:p>
            <a:r>
              <a:rPr lang="en-GB" sz="2400" dirty="0" smtClean="0">
                <a:latin typeface="Tahoma" pitchFamily="34" charset="0"/>
                <a:ea typeface="Tahoma" pitchFamily="34" charset="0"/>
                <a:cs typeface="Tahoma" pitchFamily="34" charset="0"/>
              </a:rPr>
              <a:t>Booking to see Rose is through the Parent Review Evening Booking System on the website:</a:t>
            </a:r>
          </a:p>
          <a:p>
            <a:pPr>
              <a:buNone/>
            </a:pPr>
            <a:endParaRPr lang="en-GB" sz="2400" dirty="0" smtClean="0">
              <a:latin typeface="Tahoma" pitchFamily="34" charset="0"/>
              <a:ea typeface="Tahoma" pitchFamily="34" charset="0"/>
              <a:cs typeface="Tahoma" pitchFamily="34" charset="0"/>
              <a:hlinkClick r:id="rId2"/>
            </a:endParaRPr>
          </a:p>
          <a:p>
            <a:pPr>
              <a:buNone/>
            </a:pPr>
            <a:r>
              <a:rPr lang="en-GB" sz="2400" dirty="0" smtClean="0">
                <a:latin typeface="Tahoma" pitchFamily="34" charset="0"/>
                <a:ea typeface="Tahoma" pitchFamily="34" charset="0"/>
                <a:cs typeface="Tahoma" pitchFamily="34" charset="0"/>
                <a:hlinkClick r:id="rId2"/>
              </a:rPr>
              <a:t>https://samwhit.parentseveningsystem.co.uk</a:t>
            </a:r>
            <a:endParaRPr lang="en-GB" sz="2400" dirty="0" smtClean="0">
              <a:latin typeface="Tahoma" pitchFamily="34" charset="0"/>
              <a:ea typeface="Tahoma" pitchFamily="34" charset="0"/>
              <a:cs typeface="Tahoma" pitchFamily="34" charset="0"/>
            </a:endParaRPr>
          </a:p>
          <a:p>
            <a:pPr>
              <a:buNone/>
            </a:pPr>
            <a:endParaRPr lang="en-GB" sz="2400" dirty="0" smtClean="0">
              <a:latin typeface="Tahoma" pitchFamily="34" charset="0"/>
              <a:ea typeface="Tahoma" pitchFamily="34" charset="0"/>
              <a:cs typeface="Tahoma" pitchFamily="34" charset="0"/>
            </a:endParaRPr>
          </a:p>
          <a:p>
            <a:r>
              <a:rPr lang="en-GB" sz="2400" dirty="0" smtClean="0">
                <a:latin typeface="Tahoma" pitchFamily="34" charset="0"/>
                <a:ea typeface="Tahoma" pitchFamily="34" charset="0"/>
                <a:cs typeface="Tahoma" pitchFamily="34" charset="0"/>
              </a:rPr>
              <a:t>CV writing</a:t>
            </a:r>
          </a:p>
          <a:p>
            <a:r>
              <a:rPr lang="en-GB" sz="2400" dirty="0" smtClean="0">
                <a:latin typeface="Tahoma" pitchFamily="34" charset="0"/>
                <a:ea typeface="Tahoma" pitchFamily="34" charset="0"/>
                <a:cs typeface="Tahoma" pitchFamily="34" charset="0"/>
              </a:rPr>
              <a:t>Application Forms</a:t>
            </a:r>
          </a:p>
          <a:p>
            <a:r>
              <a:rPr lang="en-GB" sz="2400" dirty="0" smtClean="0">
                <a:latin typeface="Tahoma" pitchFamily="34" charset="0"/>
                <a:ea typeface="Tahoma" pitchFamily="34" charset="0"/>
                <a:cs typeface="Tahoma" pitchFamily="34" charset="0"/>
              </a:rPr>
              <a:t>Interview Techniques</a:t>
            </a:r>
          </a:p>
          <a:p>
            <a:r>
              <a:rPr lang="en-GB" sz="2400" dirty="0" smtClean="0">
                <a:latin typeface="Tahoma" pitchFamily="34" charset="0"/>
                <a:ea typeface="Tahoma" pitchFamily="34" charset="0"/>
                <a:cs typeface="Tahoma" pitchFamily="34" charset="0"/>
              </a:rPr>
              <a:t>Options Advice</a:t>
            </a:r>
          </a:p>
          <a:p>
            <a:endParaRPr lang="en-GB" sz="2400" dirty="0" smtClean="0">
              <a:latin typeface="Tahoma" pitchFamily="34" charset="0"/>
              <a:ea typeface="Tahoma" pitchFamily="34" charset="0"/>
              <a:cs typeface="Tahoma" pitchFamily="34" charset="0"/>
            </a:endParaRPr>
          </a:p>
          <a:p>
            <a:pPr>
              <a:buNone/>
            </a:pPr>
            <a:endParaRPr lang="en-GB" sz="2400" dirty="0" smtClean="0">
              <a:latin typeface="Tahoma" pitchFamily="34" charset="0"/>
              <a:ea typeface="Tahoma" pitchFamily="34" charset="0"/>
              <a:cs typeface="Tahoma" pitchFamily="34" charset="0"/>
            </a:endParaRPr>
          </a:p>
          <a:p>
            <a:pPr>
              <a:buNone/>
            </a:pPr>
            <a:endParaRPr lang="en-GB" sz="2400" dirty="0" smtClean="0">
              <a:latin typeface="Tahoma" pitchFamily="34" charset="0"/>
              <a:ea typeface="Tahoma" pitchFamily="34" charset="0"/>
              <a:cs typeface="Tahoma" pitchFamily="34" charset="0"/>
            </a:endParaRP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3" cstate="print"/>
          <a:srcRect/>
          <a:stretch>
            <a:fillRect/>
          </a:stretch>
        </p:blipFill>
        <p:spPr bwMode="auto">
          <a:xfrm>
            <a:off x="7848600" y="228600"/>
            <a:ext cx="1097280" cy="1143000"/>
          </a:xfrm>
          <a:prstGeom prst="rect">
            <a:avLst/>
          </a:prstGeom>
          <a:noFill/>
        </p:spPr>
      </p:pic>
      <p:pic>
        <p:nvPicPr>
          <p:cNvPr id="13" name="Content Placeholder 12"/>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629400" y="2362200"/>
            <a:ext cx="2171700" cy="28956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4735183"/>
            <a:ext cx="1066800" cy="113221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7"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31" t="35495" r="58082" b="18841"/>
          <a:stretch/>
        </p:blipFill>
        <p:spPr bwMode="auto">
          <a:xfrm>
            <a:off x="457200" y="762000"/>
            <a:ext cx="8280602"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819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a:blip r:embed="rId2" cstate="print"/>
          <a:srcRect l="25389" t="21887" r="24443" b="9085"/>
          <a:stretch>
            <a:fillRect/>
          </a:stretch>
        </p:blipFill>
        <p:spPr bwMode="auto">
          <a:xfrm>
            <a:off x="152400" y="304800"/>
            <a:ext cx="8458200" cy="6543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a:blip r:embed="rId2" cstate="print"/>
          <a:srcRect l="22549" t="21887" r="21603" b="9085"/>
          <a:stretch>
            <a:fillRect/>
          </a:stretch>
        </p:blipFill>
        <p:spPr bwMode="auto">
          <a:xfrm>
            <a:off x="381000" y="381000"/>
            <a:ext cx="8534400" cy="5930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a:blip r:embed="rId2" cstate="print"/>
          <a:srcRect l="25389" t="21887" r="30122" b="22554"/>
          <a:stretch>
            <a:fillRect/>
          </a:stretch>
        </p:blipFill>
        <p:spPr bwMode="auto">
          <a:xfrm>
            <a:off x="381000" y="533400"/>
            <a:ext cx="8382000" cy="5885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Required qualifications for jobs in Central Beds Jan-May 2018</a:t>
            </a:r>
            <a:endParaRPr lang="en-GB" dirty="0"/>
          </a:p>
        </p:txBody>
      </p:sp>
      <p:graphicFrame>
        <p:nvGraphicFramePr>
          <p:cNvPr id="4" name="Chart 3"/>
          <p:cNvGraphicFramePr/>
          <p:nvPr/>
        </p:nvGraphicFramePr>
        <p:xfrm>
          <a:off x="1447800" y="19812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28600"/>
            <a:ext cx="8229600" cy="1143000"/>
          </a:xfrm>
        </p:spPr>
        <p:txBody>
          <a:bodyPr>
            <a:normAutofit fontScale="90000"/>
          </a:bodyPr>
          <a:lstStyle/>
          <a:p>
            <a:pPr algn="l"/>
            <a:r>
              <a:rPr lang="en-GB" dirty="0" smtClean="0">
                <a:latin typeface="Tahoma" pitchFamily="34" charset="0"/>
                <a:ea typeface="Tahoma" pitchFamily="34" charset="0"/>
                <a:cs typeface="Tahoma" pitchFamily="34" charset="0"/>
              </a:rPr>
              <a:t>How can I support my child to choose a career path?</a:t>
            </a:r>
            <a:endParaRPr lang="en-GB"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Autofit/>
          </a:bodyPr>
          <a:lstStyle/>
          <a:p>
            <a:r>
              <a:rPr lang="en-GB" sz="2400" b="1" dirty="0" smtClean="0">
                <a:latin typeface="Tahoma" pitchFamily="34" charset="0"/>
                <a:ea typeface="Tahoma" pitchFamily="34" charset="0"/>
                <a:cs typeface="Tahoma" pitchFamily="34" charset="0"/>
              </a:rPr>
              <a:t>Reflecting </a:t>
            </a:r>
            <a:r>
              <a:rPr lang="en-GB" sz="2400" dirty="0" smtClean="0">
                <a:latin typeface="Tahoma" pitchFamily="34" charset="0"/>
                <a:ea typeface="Tahoma" pitchFamily="34" charset="0"/>
                <a:cs typeface="Tahoma" pitchFamily="34" charset="0"/>
              </a:rPr>
              <a:t>– help your teen to think about what makes them tick, identify what they are curious about, what skills they enjoy developing and using and what motivates them. </a:t>
            </a:r>
          </a:p>
          <a:p>
            <a:r>
              <a:rPr lang="en-GB" sz="2400" b="1" dirty="0" smtClean="0">
                <a:latin typeface="Tahoma" pitchFamily="34" charset="0"/>
                <a:ea typeface="Tahoma" pitchFamily="34" charset="0"/>
                <a:cs typeface="Tahoma" pitchFamily="34" charset="0"/>
              </a:rPr>
              <a:t>Exploring </a:t>
            </a:r>
            <a:r>
              <a:rPr lang="en-GB" sz="2400" dirty="0" smtClean="0">
                <a:latin typeface="Tahoma" pitchFamily="34" charset="0"/>
                <a:ea typeface="Tahoma" pitchFamily="34" charset="0"/>
                <a:cs typeface="Tahoma" pitchFamily="34" charset="0"/>
              </a:rPr>
              <a:t>– support them as they find out about the different courses, training schemes and jobs that they are interested in.</a:t>
            </a:r>
          </a:p>
          <a:p>
            <a:r>
              <a:rPr lang="en-GB" sz="2400" b="1" dirty="0" smtClean="0">
                <a:latin typeface="Tahoma" pitchFamily="34" charset="0"/>
                <a:ea typeface="Tahoma" pitchFamily="34" charset="0"/>
                <a:cs typeface="Tahoma" pitchFamily="34" charset="0"/>
              </a:rPr>
              <a:t>Planning </a:t>
            </a:r>
            <a:r>
              <a:rPr lang="en-GB" sz="2400" dirty="0" smtClean="0">
                <a:latin typeface="Tahoma" pitchFamily="34" charset="0"/>
                <a:ea typeface="Tahoma" pitchFamily="34" charset="0"/>
                <a:cs typeface="Tahoma" pitchFamily="34" charset="0"/>
              </a:rPr>
              <a:t>– work with them to sort the different options open to them into priority order so they can decide what steps they need to take to move forward effectively.</a:t>
            </a: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28600"/>
            <a:ext cx="8229600" cy="1143000"/>
          </a:xfrm>
        </p:spPr>
        <p:txBody>
          <a:bodyPr>
            <a:normAutofit fontScale="90000"/>
          </a:bodyPr>
          <a:lstStyle/>
          <a:p>
            <a:pPr algn="l"/>
            <a:r>
              <a:rPr lang="en-GB" dirty="0" smtClean="0">
                <a:latin typeface="Tahoma" pitchFamily="34" charset="0"/>
                <a:ea typeface="Tahoma" pitchFamily="34" charset="0"/>
                <a:cs typeface="Tahoma" pitchFamily="34" charset="0"/>
              </a:rPr>
              <a:t>Why is parental support</a:t>
            </a:r>
            <a:br>
              <a:rPr lang="en-GB" dirty="0" smtClean="0">
                <a:latin typeface="Tahoma" pitchFamily="34" charset="0"/>
                <a:ea typeface="Tahoma" pitchFamily="34" charset="0"/>
                <a:cs typeface="Tahoma" pitchFamily="34" charset="0"/>
              </a:rPr>
            </a:br>
            <a:r>
              <a:rPr lang="en-GB" dirty="0" smtClean="0">
                <a:latin typeface="Tahoma" pitchFamily="34" charset="0"/>
                <a:ea typeface="Tahoma" pitchFamily="34" charset="0"/>
                <a:cs typeface="Tahoma" pitchFamily="34" charset="0"/>
              </a:rPr>
              <a:t>important?</a:t>
            </a:r>
            <a:endParaRPr lang="en-GB"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Autofit/>
          </a:bodyPr>
          <a:lstStyle/>
          <a:p>
            <a:r>
              <a:rPr lang="en-GB" sz="2400" dirty="0" smtClean="0">
                <a:latin typeface="Tahoma" pitchFamily="34" charset="0"/>
                <a:ea typeface="Tahoma" pitchFamily="34" charset="0"/>
                <a:cs typeface="Tahoma" pitchFamily="34" charset="0"/>
              </a:rPr>
              <a:t>Psychologists have calculated that when high expectations are only come from teachers, they will only help a minority of students </a:t>
            </a:r>
          </a:p>
          <a:p>
            <a:r>
              <a:rPr lang="en-GB" sz="2400" dirty="0" smtClean="0">
                <a:latin typeface="Tahoma" pitchFamily="34" charset="0"/>
                <a:ea typeface="Tahoma" pitchFamily="34" charset="0"/>
                <a:cs typeface="Tahoma" pitchFamily="34" charset="0"/>
              </a:rPr>
              <a:t>Parents play a huge role in shaping how young people see themselves.</a:t>
            </a:r>
          </a:p>
          <a:p>
            <a:r>
              <a:rPr lang="en-GB" sz="2400" dirty="0" smtClean="0">
                <a:latin typeface="Tahoma" pitchFamily="34" charset="0"/>
                <a:ea typeface="Tahoma" pitchFamily="34" charset="0"/>
                <a:cs typeface="Tahoma" pitchFamily="34" charset="0"/>
              </a:rPr>
              <a:t>A recent review on how parents can help their children succeed at school found that high expectations had the greatest impact.</a:t>
            </a:r>
          </a:p>
          <a:p>
            <a:r>
              <a:rPr lang="en-GB" sz="2400" dirty="0" smtClean="0">
                <a:latin typeface="Tahoma" pitchFamily="34" charset="0"/>
                <a:ea typeface="Tahoma" pitchFamily="34" charset="0"/>
                <a:cs typeface="Tahoma" pitchFamily="34" charset="0"/>
              </a:rPr>
              <a:t>Valuing education and expecting children to succeed, conveys the importance and likelihood of success in school.</a:t>
            </a: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2"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4478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28600"/>
            <a:ext cx="8229600" cy="1143000"/>
          </a:xfrm>
        </p:spPr>
        <p:txBody>
          <a:bodyPr>
            <a:normAutofit/>
          </a:bodyPr>
          <a:lstStyle/>
          <a:p>
            <a:pPr algn="l"/>
            <a:r>
              <a:rPr lang="en-GB" sz="4000" dirty="0" smtClean="0">
                <a:latin typeface="Tahoma" pitchFamily="34" charset="0"/>
                <a:ea typeface="Tahoma" pitchFamily="34" charset="0"/>
                <a:cs typeface="Tahoma" pitchFamily="34" charset="0"/>
              </a:rPr>
              <a:t>Where can you begin?</a:t>
            </a:r>
            <a:endParaRPr lang="en-GB" sz="40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noAutofit/>
          </a:bodyPr>
          <a:lstStyle/>
          <a:p>
            <a:pPr marL="0" indent="0">
              <a:buNone/>
            </a:pPr>
            <a:r>
              <a:rPr lang="en-GB" sz="2400" b="1" dirty="0" smtClean="0">
                <a:latin typeface="Tahoma" pitchFamily="34" charset="0"/>
                <a:ea typeface="Tahoma" pitchFamily="34" charset="0"/>
                <a:cs typeface="Tahoma" pitchFamily="34" charset="0"/>
              </a:rPr>
              <a:t>Step 1 </a:t>
            </a:r>
            <a:r>
              <a:rPr lang="en-GB" sz="2400" dirty="0" smtClean="0">
                <a:latin typeface="Tahoma" pitchFamily="34" charset="0"/>
                <a:ea typeface="Tahoma" pitchFamily="34" charset="0"/>
                <a:cs typeface="Tahoma" pitchFamily="34" charset="0"/>
              </a:rPr>
              <a:t>— Reflecting about themselves</a:t>
            </a:r>
          </a:p>
          <a:p>
            <a:pPr marL="0" indent="0">
              <a:buNone/>
            </a:pPr>
            <a:endParaRPr lang="en-GB" sz="2400" dirty="0" smtClean="0">
              <a:latin typeface="Tahoma" pitchFamily="34" charset="0"/>
              <a:ea typeface="Tahoma" pitchFamily="34" charset="0"/>
              <a:cs typeface="Tahoma" pitchFamily="34" charset="0"/>
            </a:endParaRPr>
          </a:p>
          <a:p>
            <a:pPr marL="0" indent="0">
              <a:buNone/>
            </a:pPr>
            <a:r>
              <a:rPr lang="en-GB" sz="2400" dirty="0" smtClean="0">
                <a:latin typeface="Tahoma" pitchFamily="34" charset="0"/>
                <a:ea typeface="Tahoma" pitchFamily="34" charset="0"/>
                <a:cs typeface="Tahoma" pitchFamily="34" charset="0"/>
              </a:rPr>
              <a:t>To help them begin to choose a career path, your child can start by asking questions like the ones below:</a:t>
            </a:r>
          </a:p>
          <a:p>
            <a:r>
              <a:rPr lang="en-GB" sz="2400" dirty="0" smtClean="0">
                <a:latin typeface="Tahoma" pitchFamily="34" charset="0"/>
                <a:ea typeface="Tahoma" pitchFamily="34" charset="0"/>
                <a:cs typeface="Tahoma" pitchFamily="34" charset="0"/>
              </a:rPr>
              <a:t>What are their interests? </a:t>
            </a:r>
          </a:p>
          <a:p>
            <a:r>
              <a:rPr lang="en-GB" sz="2400" dirty="0" smtClean="0">
                <a:latin typeface="Tahoma" pitchFamily="34" charset="0"/>
                <a:ea typeface="Tahoma" pitchFamily="34" charset="0"/>
                <a:cs typeface="Tahoma" pitchFamily="34" charset="0"/>
              </a:rPr>
              <a:t>What are their skills? </a:t>
            </a:r>
          </a:p>
          <a:p>
            <a:r>
              <a:rPr lang="en-GB" sz="2400" dirty="0" smtClean="0">
                <a:latin typeface="Tahoma" pitchFamily="34" charset="0"/>
                <a:ea typeface="Tahoma" pitchFamily="34" charset="0"/>
                <a:cs typeface="Tahoma" pitchFamily="34" charset="0"/>
              </a:rPr>
              <a:t>What are their personal qualities? </a:t>
            </a:r>
          </a:p>
          <a:p>
            <a:r>
              <a:rPr lang="en-GB" sz="2400" dirty="0" smtClean="0">
                <a:latin typeface="Tahoma" pitchFamily="34" charset="0"/>
                <a:ea typeface="Tahoma" pitchFamily="34" charset="0"/>
                <a:cs typeface="Tahoma" pitchFamily="34" charset="0"/>
              </a:rPr>
              <a:t>How do they like to learn</a:t>
            </a:r>
            <a:r>
              <a:rPr lang="en-GB" sz="2400" dirty="0" smtClean="0">
                <a:latin typeface="Tahoma" pitchFamily="34" charset="0"/>
                <a:ea typeface="Tahoma" pitchFamily="34" charset="0"/>
                <a:cs typeface="Tahoma" pitchFamily="34" charset="0"/>
              </a:rPr>
              <a:t>?</a:t>
            </a:r>
          </a:p>
          <a:p>
            <a:endParaRPr lang="en-GB" sz="2400" dirty="0">
              <a:latin typeface="Tahoma" pitchFamily="34" charset="0"/>
              <a:ea typeface="Tahoma" pitchFamily="34" charset="0"/>
              <a:cs typeface="Tahoma" pitchFamily="34" charset="0"/>
            </a:endParaRPr>
          </a:p>
          <a:p>
            <a:pPr marL="0" indent="0">
              <a:buNone/>
            </a:pPr>
            <a:r>
              <a:rPr lang="en-GB" sz="2400" dirty="0">
                <a:latin typeface="Tahoma" pitchFamily="34" charset="0"/>
                <a:ea typeface="Tahoma" pitchFamily="34" charset="0"/>
                <a:cs typeface="Tahoma" pitchFamily="34" charset="0"/>
                <a:hlinkClick r:id="rId2"/>
              </a:rPr>
              <a:t>https://icould.com/buzz</a:t>
            </a:r>
            <a:r>
              <a:rPr lang="en-GB" sz="2400" dirty="0" smtClean="0">
                <a:latin typeface="Tahoma" pitchFamily="34" charset="0"/>
                <a:ea typeface="Tahoma" pitchFamily="34" charset="0"/>
                <a:cs typeface="Tahoma" pitchFamily="34" charset="0"/>
                <a:hlinkClick r:id="rId2"/>
              </a:rPr>
              <a:t>/</a:t>
            </a:r>
            <a:r>
              <a:rPr lang="en-GB" sz="2400" dirty="0" smtClean="0">
                <a:latin typeface="Tahoma" pitchFamily="34" charset="0"/>
                <a:ea typeface="Tahoma" pitchFamily="34" charset="0"/>
                <a:cs typeface="Tahoma" pitchFamily="34" charset="0"/>
              </a:rPr>
              <a:t> </a:t>
            </a:r>
            <a:endParaRPr lang="en-GB" sz="2400" dirty="0">
              <a:latin typeface="Tahoma" pitchFamily="34" charset="0"/>
              <a:ea typeface="Tahoma" pitchFamily="34" charset="0"/>
              <a:cs typeface="Tahoma" pitchFamily="34" charset="0"/>
            </a:endParaRPr>
          </a:p>
        </p:txBody>
      </p:sp>
      <p:sp>
        <p:nvSpPr>
          <p:cNvPr id="6" name="Rectangle 5"/>
          <p:cNvSpPr/>
          <p:nvPr/>
        </p:nvSpPr>
        <p:spPr>
          <a:xfrm>
            <a:off x="0" y="6096000"/>
            <a:ext cx="9144000" cy="762000"/>
          </a:xfrm>
          <a:prstGeom prst="rect">
            <a:avLst/>
          </a:prstGeom>
          <a:solidFill>
            <a:srgbClr val="FFD833"/>
          </a:solidFill>
          <a:ln>
            <a:solidFill>
              <a:srgbClr val="FFD8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Samuel Whitbread Academy"/>
          <p:cNvPicPr>
            <a:picLocks noChangeAspect="1" noChangeArrowheads="1"/>
          </p:cNvPicPr>
          <p:nvPr/>
        </p:nvPicPr>
        <p:blipFill>
          <a:blip r:embed="rId3" cstate="print"/>
          <a:srcRect/>
          <a:stretch>
            <a:fillRect/>
          </a:stretch>
        </p:blipFill>
        <p:spPr bwMode="auto">
          <a:xfrm>
            <a:off x="7848600" y="228600"/>
            <a:ext cx="1097280" cy="1143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964</Words>
  <Application>Microsoft Office PowerPoint</Application>
  <PresentationFormat>On-screen Show (4:3)</PresentationFormat>
  <Paragraphs>113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Supporting your child’s career aspirations</vt:lpstr>
      <vt:lpstr>PowerPoint Presentation</vt:lpstr>
      <vt:lpstr>PowerPoint Presentation</vt:lpstr>
      <vt:lpstr>PowerPoint Presentation</vt:lpstr>
      <vt:lpstr>PowerPoint Presentation</vt:lpstr>
      <vt:lpstr>Required qualifications for jobs in Central Beds Jan-May 2018</vt:lpstr>
      <vt:lpstr>How can I support my child to choose a career path?</vt:lpstr>
      <vt:lpstr>Why is parental support important?</vt:lpstr>
      <vt:lpstr>Where can you begin?</vt:lpstr>
      <vt:lpstr>Where can you begin?</vt:lpstr>
      <vt:lpstr>Where can you begin?</vt:lpstr>
      <vt:lpstr>Where can you begin?</vt:lpstr>
      <vt:lpstr>Where can you begin?</vt:lpstr>
      <vt:lpstr>Apprenticeships</vt:lpstr>
      <vt:lpstr>How do apprenticeships work?</vt:lpstr>
      <vt:lpstr>Apprenticeships</vt:lpstr>
      <vt:lpstr>What qualifications are awarded at the end of an apprenticeship?</vt:lpstr>
      <vt:lpstr>What qualifications are awarded at the end of an apprenticeship?</vt:lpstr>
      <vt:lpstr>What level of apprenticeship could your child study?</vt:lpstr>
      <vt:lpstr>What level of apprenticeship could your child study?</vt:lpstr>
      <vt:lpstr>Where can an apprenticeship lead?</vt:lpstr>
      <vt:lpstr>Why university?</vt:lpstr>
      <vt:lpstr>Independent careers advice and guidance</vt:lpstr>
      <vt:lpstr>Independent careers advice and guidance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Emma Foreman</dc:creator>
  <cp:lastModifiedBy>emma foreman</cp:lastModifiedBy>
  <cp:revision>26</cp:revision>
  <dcterms:created xsi:type="dcterms:W3CDTF">2017-09-10T18:28:48Z</dcterms:created>
  <dcterms:modified xsi:type="dcterms:W3CDTF">2018-09-12T06:15:10Z</dcterms:modified>
</cp:coreProperties>
</file>