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257" r:id="rId4"/>
    <p:sldId id="258" r:id="rId5"/>
    <p:sldId id="259"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3" r:id="rId19"/>
    <p:sldId id="274" r:id="rId20"/>
    <p:sldId id="275" r:id="rId21"/>
    <p:sldId id="280" r:id="rId22"/>
    <p:sldId id="276" r:id="rId23"/>
    <p:sldId id="277"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5" d="100"/>
          <a:sy n="85" d="100"/>
        </p:scale>
        <p:origin x="-71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15F86-01DA-4C68-84DE-DDB590A2A587}" type="datetimeFigureOut">
              <a:rPr lang="en-GB" smtClean="0"/>
              <a:t>12/09/2017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3F4531-E663-41C6-9A2E-BD285A171EB3}" type="slidenum">
              <a:rPr lang="en-GB" smtClean="0"/>
              <a:t>‹#›</a:t>
            </a:fld>
            <a:endParaRPr lang="en-GB"/>
          </a:p>
        </p:txBody>
      </p:sp>
    </p:spTree>
    <p:extLst>
      <p:ext uri="{BB962C8B-B14F-4D97-AF65-F5344CB8AC3E}">
        <p14:creationId xmlns:p14="http://schemas.microsoft.com/office/powerpoint/2010/main" val="1429714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DD91E7-5683-4A56-B500-401CEA984F1C}" type="slidenum">
              <a:rPr lang="en-GB" smtClean="0"/>
              <a:t>11</a:t>
            </a:fld>
            <a:endParaRPr lang="en-GB"/>
          </a:p>
        </p:txBody>
      </p:sp>
    </p:spTree>
    <p:extLst>
      <p:ext uri="{BB962C8B-B14F-4D97-AF65-F5344CB8AC3E}">
        <p14:creationId xmlns:p14="http://schemas.microsoft.com/office/powerpoint/2010/main" val="1660826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DD91E7-5683-4A56-B500-401CEA984F1C}" type="slidenum">
              <a:rPr lang="en-GB" smtClean="0"/>
              <a:t>14</a:t>
            </a:fld>
            <a:endParaRPr lang="en-GB"/>
          </a:p>
        </p:txBody>
      </p:sp>
    </p:spTree>
    <p:extLst>
      <p:ext uri="{BB962C8B-B14F-4D97-AF65-F5344CB8AC3E}">
        <p14:creationId xmlns:p14="http://schemas.microsoft.com/office/powerpoint/2010/main" val="166082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AutoShape 4" descr="Image result for maths equipment"/>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07167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3393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27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8039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4566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2475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AutoShape 2" descr="Image result for maths equipment"/>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maths equipment"/>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98146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68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527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6106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907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43548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www.vlemathswatch.co.uk/"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qa.org.uk/subjects/english/gcse/english-language-870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aqa.org.uk/subjects/english/gcse/english-literature-870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309" y="2450811"/>
            <a:ext cx="7772400" cy="1470025"/>
          </a:xfrm>
        </p:spPr>
        <p:txBody>
          <a:bodyPr/>
          <a:lstStyle/>
          <a:p>
            <a:r>
              <a:rPr lang="en-GB" dirty="0" smtClean="0"/>
              <a:t>A guide to English</a:t>
            </a:r>
            <a:endParaRPr lang="en-GB" dirty="0"/>
          </a:p>
        </p:txBody>
      </p:sp>
      <p:sp>
        <p:nvSpPr>
          <p:cNvPr id="3" name="Subtitle 2"/>
          <p:cNvSpPr>
            <a:spLocks noGrp="1"/>
          </p:cNvSpPr>
          <p:nvPr>
            <p:ph type="subTitle" idx="1"/>
          </p:nvPr>
        </p:nvSpPr>
        <p:spPr>
          <a:xfrm>
            <a:off x="1359910" y="4648200"/>
            <a:ext cx="6400800" cy="1752600"/>
          </a:xfrm>
        </p:spPr>
        <p:txBody>
          <a:bodyPr>
            <a:normAutofit fontScale="85000" lnSpcReduction="20000"/>
          </a:bodyPr>
          <a:lstStyle/>
          <a:p>
            <a:r>
              <a:rPr lang="en-GB" dirty="0" smtClean="0"/>
              <a:t>Class of 2020!</a:t>
            </a:r>
          </a:p>
          <a:p>
            <a:r>
              <a:rPr lang="en-GB" dirty="0" smtClean="0"/>
              <a:t>8 ½ terms</a:t>
            </a:r>
          </a:p>
          <a:p>
            <a:r>
              <a:rPr lang="en-GB" dirty="0" smtClean="0"/>
              <a:t>34 months</a:t>
            </a:r>
          </a:p>
          <a:p>
            <a:r>
              <a:rPr lang="en-GB" dirty="0" smtClean="0"/>
              <a:t>488 lessons (</a:t>
            </a:r>
            <a:r>
              <a:rPr lang="en-GB" dirty="0" err="1" smtClean="0"/>
              <a:t>ish</a:t>
            </a:r>
            <a:r>
              <a:rPr lang="en-GB" dirty="0" smtClean="0"/>
              <a:t>)</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5683">
            <a:off x="586888" y="463260"/>
            <a:ext cx="1241738"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34114">
            <a:off x="4434241" y="539911"/>
            <a:ext cx="1382739" cy="1869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127" y="319307"/>
            <a:ext cx="153679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912" y="298525"/>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637" y="4161559"/>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3927" y="4028209"/>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283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Science curriculum GCSE 9-1</a:t>
            </a:r>
            <a:endParaRPr lang="en-GB" u="sng" dirty="0"/>
          </a:p>
        </p:txBody>
      </p:sp>
      <p:sp>
        <p:nvSpPr>
          <p:cNvPr id="3" name="Content Placeholder 2"/>
          <p:cNvSpPr>
            <a:spLocks noGrp="1"/>
          </p:cNvSpPr>
          <p:nvPr>
            <p:ph idx="1"/>
          </p:nvPr>
        </p:nvSpPr>
        <p:spPr/>
        <p:txBody>
          <a:bodyPr/>
          <a:lstStyle/>
          <a:p>
            <a:pPr marL="0" indent="0">
              <a:buNone/>
            </a:pPr>
            <a:r>
              <a:rPr lang="en-GB" dirty="0" smtClean="0"/>
              <a:t>Examining body:  AQA</a:t>
            </a:r>
          </a:p>
          <a:p>
            <a:pPr marL="0" indent="0">
              <a:buNone/>
            </a:pPr>
            <a:endParaRPr lang="en-GB" dirty="0" smtClean="0"/>
          </a:p>
          <a:p>
            <a:pPr marL="0" indent="0">
              <a:buNone/>
            </a:pPr>
            <a:r>
              <a:rPr lang="en-GB" dirty="0" smtClean="0"/>
              <a:t>Combined Science : Trilogy (8684)</a:t>
            </a:r>
          </a:p>
          <a:p>
            <a:pPr marL="0" indent="0">
              <a:buNone/>
            </a:pPr>
            <a:r>
              <a:rPr lang="en-GB" dirty="0" smtClean="0"/>
              <a:t>Biology (8461)</a:t>
            </a:r>
          </a:p>
          <a:p>
            <a:pPr marL="0" indent="0">
              <a:buNone/>
            </a:pPr>
            <a:r>
              <a:rPr lang="en-GB" dirty="0" smtClean="0"/>
              <a:t>Chemistry (4402)</a:t>
            </a:r>
          </a:p>
          <a:p>
            <a:pPr marL="0" indent="0">
              <a:buNone/>
            </a:pPr>
            <a:r>
              <a:rPr lang="en-GB" dirty="0" smtClean="0"/>
              <a:t>Physics (8463)</a:t>
            </a:r>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1663827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26" y="0"/>
            <a:ext cx="8229600" cy="1143000"/>
          </a:xfrm>
        </p:spPr>
        <p:txBody>
          <a:bodyPr/>
          <a:lstStyle/>
          <a:p>
            <a:r>
              <a:rPr lang="en-GB" u="sng" dirty="0" smtClean="0"/>
              <a:t>Combined Science: Trilogy (8684)</a:t>
            </a:r>
            <a:endParaRPr lang="en-GB" u="sng" dirty="0"/>
          </a:p>
        </p:txBody>
      </p:sp>
      <p:sp>
        <p:nvSpPr>
          <p:cNvPr id="4" name="Rectangle 3"/>
          <p:cNvSpPr/>
          <p:nvPr/>
        </p:nvSpPr>
        <p:spPr>
          <a:xfrm>
            <a:off x="107504" y="1268760"/>
            <a:ext cx="2880320" cy="51125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b="1" u="sng" dirty="0" smtClean="0"/>
              <a:t>Biology subject content</a:t>
            </a:r>
          </a:p>
          <a:p>
            <a:pPr algn="ctr"/>
            <a:r>
              <a:rPr lang="en-GB" dirty="0" smtClean="0"/>
              <a:t>Cell Biology </a:t>
            </a:r>
          </a:p>
          <a:p>
            <a:pPr algn="ctr"/>
            <a:r>
              <a:rPr lang="en-GB" dirty="0" smtClean="0"/>
              <a:t>Organisation</a:t>
            </a:r>
          </a:p>
          <a:p>
            <a:pPr algn="ctr"/>
            <a:r>
              <a:rPr lang="en-GB" dirty="0" smtClean="0"/>
              <a:t>Infection and response</a:t>
            </a:r>
          </a:p>
          <a:p>
            <a:pPr algn="ctr"/>
            <a:r>
              <a:rPr lang="en-GB" dirty="0" smtClean="0"/>
              <a:t>Bioenergetics </a:t>
            </a:r>
          </a:p>
          <a:p>
            <a:pPr algn="ctr"/>
            <a:r>
              <a:rPr lang="en-GB" dirty="0" smtClean="0"/>
              <a:t>Homeostasis and response</a:t>
            </a:r>
          </a:p>
          <a:p>
            <a:pPr algn="ctr"/>
            <a:r>
              <a:rPr lang="en-GB" dirty="0" smtClean="0"/>
              <a:t>Inheritance, variation and evolution</a:t>
            </a:r>
          </a:p>
          <a:p>
            <a:pPr algn="ctr"/>
            <a:r>
              <a:rPr lang="en-GB" dirty="0" smtClean="0"/>
              <a:t>Ecology</a:t>
            </a:r>
          </a:p>
          <a:p>
            <a:pPr algn="ctr"/>
            <a:r>
              <a:rPr lang="en-GB" dirty="0" smtClean="0"/>
              <a:t>Key ideas</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5" name="Rectangle 4"/>
          <p:cNvSpPr/>
          <p:nvPr/>
        </p:nvSpPr>
        <p:spPr>
          <a:xfrm>
            <a:off x="3092066" y="1293418"/>
            <a:ext cx="2880320" cy="511256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b="1" u="sng" dirty="0" smtClean="0"/>
              <a:t>Chemistry subject content </a:t>
            </a:r>
          </a:p>
          <a:p>
            <a:pPr algn="ctr"/>
            <a:r>
              <a:rPr lang="en-GB" dirty="0" smtClean="0"/>
              <a:t>Atomic structure and the periodic table </a:t>
            </a:r>
          </a:p>
          <a:p>
            <a:pPr algn="ctr"/>
            <a:r>
              <a:rPr lang="en-GB" dirty="0" smtClean="0"/>
              <a:t>Bonding, structure and the properties of matter</a:t>
            </a:r>
          </a:p>
          <a:p>
            <a:pPr algn="ctr"/>
            <a:r>
              <a:rPr lang="en-GB" dirty="0" smtClean="0"/>
              <a:t>Chemical changes </a:t>
            </a:r>
          </a:p>
          <a:p>
            <a:pPr algn="ctr"/>
            <a:r>
              <a:rPr lang="en-GB" dirty="0" smtClean="0"/>
              <a:t>Energy changes</a:t>
            </a:r>
          </a:p>
          <a:p>
            <a:pPr algn="ctr"/>
            <a:r>
              <a:rPr lang="en-GB" dirty="0" smtClean="0"/>
              <a:t>The rate and extent of chemical change </a:t>
            </a:r>
          </a:p>
          <a:p>
            <a:pPr algn="ctr"/>
            <a:r>
              <a:rPr lang="en-GB" dirty="0" smtClean="0"/>
              <a:t>Organic chemistry </a:t>
            </a:r>
          </a:p>
          <a:p>
            <a:pPr algn="ctr"/>
            <a:r>
              <a:rPr lang="en-GB" dirty="0" smtClean="0"/>
              <a:t>Chemistry of the atmosphere</a:t>
            </a:r>
          </a:p>
          <a:p>
            <a:pPr algn="ctr"/>
            <a:r>
              <a:rPr lang="en-GB" dirty="0" smtClean="0"/>
              <a:t>Using resources </a:t>
            </a:r>
          </a:p>
          <a:p>
            <a:pPr algn="ctr"/>
            <a:r>
              <a:rPr lang="en-GB" dirty="0" smtClean="0"/>
              <a:t>Key ideas</a:t>
            </a:r>
          </a:p>
          <a:p>
            <a:pPr algn="ctr"/>
            <a:endParaRPr lang="en-GB" dirty="0"/>
          </a:p>
          <a:p>
            <a:pPr algn="ctr"/>
            <a:endParaRPr lang="en-GB" dirty="0" smtClean="0"/>
          </a:p>
          <a:p>
            <a:pPr algn="ctr"/>
            <a:endParaRPr lang="en-GB" dirty="0"/>
          </a:p>
          <a:p>
            <a:pPr algn="ctr"/>
            <a:endParaRPr lang="en-GB" dirty="0"/>
          </a:p>
        </p:txBody>
      </p:sp>
      <p:sp>
        <p:nvSpPr>
          <p:cNvPr id="6" name="Rectangle 5"/>
          <p:cNvSpPr/>
          <p:nvPr/>
        </p:nvSpPr>
        <p:spPr>
          <a:xfrm>
            <a:off x="6121742" y="1293417"/>
            <a:ext cx="2880320" cy="50948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b="1" u="sng" dirty="0" smtClean="0"/>
              <a:t>Physics subject content</a:t>
            </a:r>
          </a:p>
          <a:p>
            <a:pPr algn="ctr"/>
            <a:r>
              <a:rPr lang="en-GB" dirty="0" smtClean="0"/>
              <a:t>Energy</a:t>
            </a:r>
          </a:p>
          <a:p>
            <a:pPr algn="ctr"/>
            <a:r>
              <a:rPr lang="en-GB" dirty="0" smtClean="0"/>
              <a:t>Electricity </a:t>
            </a:r>
          </a:p>
          <a:p>
            <a:pPr algn="ctr"/>
            <a:r>
              <a:rPr lang="en-GB" dirty="0" smtClean="0"/>
              <a:t>Particle model of matter </a:t>
            </a:r>
          </a:p>
          <a:p>
            <a:pPr algn="ctr"/>
            <a:r>
              <a:rPr lang="en-GB" dirty="0" smtClean="0"/>
              <a:t>Atomic structure </a:t>
            </a:r>
          </a:p>
          <a:p>
            <a:pPr algn="ctr"/>
            <a:r>
              <a:rPr lang="en-GB" dirty="0" smtClean="0"/>
              <a:t>Forces</a:t>
            </a:r>
          </a:p>
          <a:p>
            <a:pPr algn="ctr"/>
            <a:r>
              <a:rPr lang="en-GB" dirty="0" smtClean="0"/>
              <a:t>Waves</a:t>
            </a:r>
          </a:p>
          <a:p>
            <a:pPr algn="ctr"/>
            <a:r>
              <a:rPr lang="en-GB" dirty="0" smtClean="0"/>
              <a:t>Magnetism and electromagnetism</a:t>
            </a:r>
          </a:p>
          <a:p>
            <a:pPr algn="ctr"/>
            <a:r>
              <a:rPr lang="en-GB" dirty="0" smtClean="0"/>
              <a:t>Key ideas </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8" name="Rectangle 7"/>
          <p:cNvSpPr/>
          <p:nvPr/>
        </p:nvSpPr>
        <p:spPr>
          <a:xfrm>
            <a:off x="84947" y="6502312"/>
            <a:ext cx="8894558" cy="33538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http://filestore.aqa.org.uk/resources/science/specifications/AQA-8464-SP-2016.PDF</a:t>
            </a:r>
            <a:endParaRPr lang="en-GB" dirty="0"/>
          </a:p>
        </p:txBody>
      </p:sp>
    </p:spTree>
    <p:extLst>
      <p:ext uri="{BB962C8B-B14F-4D97-AF65-F5344CB8AC3E}">
        <p14:creationId xmlns:p14="http://schemas.microsoft.com/office/powerpoint/2010/main" val="3073527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u="sng" dirty="0" smtClean="0"/>
              <a:t>Assessment weightings </a:t>
            </a:r>
            <a:endParaRPr lang="en-GB"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974344"/>
              </p:ext>
            </p:extLst>
          </p:nvPr>
        </p:nvGraphicFramePr>
        <p:xfrm>
          <a:off x="284543" y="1412776"/>
          <a:ext cx="8574913" cy="3235960"/>
        </p:xfrm>
        <a:graphic>
          <a:graphicData uri="http://schemas.openxmlformats.org/drawingml/2006/table">
            <a:tbl>
              <a:tblPr firstRow="1" bandRow="1">
                <a:tableStyleId>{5C22544A-7EE6-4342-B048-85BDC9FD1C3A}</a:tableStyleId>
              </a:tblPr>
              <a:tblGrid>
                <a:gridCol w="1991233"/>
                <a:gridCol w="1645920"/>
                <a:gridCol w="1645920"/>
                <a:gridCol w="1645920"/>
                <a:gridCol w="1645920"/>
              </a:tblGrid>
              <a:tr h="370840">
                <a:tc>
                  <a:txBody>
                    <a:bodyPr/>
                    <a:lstStyle/>
                    <a:p>
                      <a:r>
                        <a:rPr lang="en-GB" dirty="0" smtClean="0"/>
                        <a:t>Paper </a:t>
                      </a:r>
                      <a:endParaRPr lang="en-GB" dirty="0"/>
                    </a:p>
                  </a:txBody>
                  <a:tcPr/>
                </a:tc>
                <a:tc>
                  <a:txBody>
                    <a:bodyPr/>
                    <a:lstStyle/>
                    <a:p>
                      <a:r>
                        <a:rPr lang="en-GB" dirty="0" smtClean="0"/>
                        <a:t>Ti</a:t>
                      </a:r>
                      <a:r>
                        <a:rPr lang="en-GB" sz="1800" b="1" kern="1200" dirty="0" smtClean="0">
                          <a:solidFill>
                            <a:schemeClr val="lt1"/>
                          </a:solidFill>
                          <a:latin typeface="+mn-lt"/>
                          <a:ea typeface="+mn-ea"/>
                          <a:cs typeface="+mn-cs"/>
                        </a:rPr>
                        <a:t>me</a:t>
                      </a:r>
                      <a:endParaRPr lang="en-GB" dirty="0"/>
                    </a:p>
                  </a:txBody>
                  <a:tcPr/>
                </a:tc>
                <a:tc>
                  <a:txBody>
                    <a:bodyPr/>
                    <a:lstStyle/>
                    <a:p>
                      <a:r>
                        <a:rPr lang="en-GB" dirty="0" smtClean="0"/>
                        <a:t>Raw mark </a:t>
                      </a:r>
                      <a:endParaRPr lang="en-GB" dirty="0"/>
                    </a:p>
                  </a:txBody>
                  <a:tcPr/>
                </a:tc>
                <a:tc>
                  <a:txBody>
                    <a:bodyPr/>
                    <a:lstStyle/>
                    <a:p>
                      <a:r>
                        <a:rPr lang="en-GB" dirty="0" smtClean="0"/>
                        <a:t>Scaling factor</a:t>
                      </a:r>
                      <a:endParaRPr lang="en-GB" dirty="0"/>
                    </a:p>
                  </a:txBody>
                  <a:tcPr/>
                </a:tc>
                <a:tc>
                  <a:txBody>
                    <a:bodyPr/>
                    <a:lstStyle/>
                    <a:p>
                      <a:r>
                        <a:rPr lang="en-GB" dirty="0" smtClean="0"/>
                        <a:t>Maximum scaled mark</a:t>
                      </a:r>
                      <a:endParaRPr lang="en-GB" dirty="0"/>
                    </a:p>
                  </a:txBody>
                  <a:tcPr/>
                </a:tc>
              </a:tr>
              <a:tr h="370840">
                <a:tc>
                  <a:txBody>
                    <a:bodyPr/>
                    <a:lstStyle/>
                    <a:p>
                      <a:r>
                        <a:rPr lang="en-GB" dirty="0" smtClean="0"/>
                        <a:t>Biology paper 1 </a:t>
                      </a:r>
                      <a:endParaRPr lang="en-GB" dirty="0"/>
                    </a:p>
                  </a:txBody>
                  <a:tcPr/>
                </a:tc>
                <a:tc>
                  <a:txBody>
                    <a:bodyPr/>
                    <a:lstStyle/>
                    <a:p>
                      <a:r>
                        <a:rPr lang="en-GB" dirty="0" smtClean="0"/>
                        <a:t>1 hr</a:t>
                      </a:r>
                      <a:r>
                        <a:rPr lang="en-GB" baseline="0" dirty="0" smtClean="0"/>
                        <a:t> 15 </a:t>
                      </a:r>
                      <a:r>
                        <a:rPr lang="en-GB" dirty="0" smtClean="0"/>
                        <a:t>m</a:t>
                      </a:r>
                      <a:r>
                        <a:rPr lang="en-GB" baseline="0" dirty="0" smtClean="0"/>
                        <a:t>in </a:t>
                      </a:r>
                      <a:endParaRPr lang="en-GB" dirty="0"/>
                    </a:p>
                  </a:txBody>
                  <a:tcPr/>
                </a:tc>
                <a:tc>
                  <a:txBody>
                    <a:bodyPr/>
                    <a:lstStyle/>
                    <a:p>
                      <a:r>
                        <a:rPr lang="en-GB" dirty="0" smtClean="0"/>
                        <a:t>70</a:t>
                      </a:r>
                      <a:endParaRPr lang="en-GB" dirty="0"/>
                    </a:p>
                  </a:txBody>
                  <a:tcPr/>
                </a:tc>
                <a:tc>
                  <a:txBody>
                    <a:bodyPr/>
                    <a:lstStyle/>
                    <a:p>
                      <a:r>
                        <a:rPr lang="en-GB" dirty="0" smtClean="0"/>
                        <a:t>x1</a:t>
                      </a:r>
                      <a:endParaRPr lang="en-GB" dirty="0"/>
                    </a:p>
                  </a:txBody>
                  <a:tcPr/>
                </a:tc>
                <a:tc>
                  <a:txBody>
                    <a:bodyPr/>
                    <a:lstStyle/>
                    <a:p>
                      <a:r>
                        <a:rPr lang="en-GB" dirty="0" smtClean="0"/>
                        <a:t>70</a:t>
                      </a:r>
                      <a:endParaRPr lang="en-GB" dirty="0"/>
                    </a:p>
                  </a:txBody>
                  <a:tcPr/>
                </a:tc>
              </a:tr>
              <a:tr h="370840">
                <a:tc>
                  <a:txBody>
                    <a:bodyPr/>
                    <a:lstStyle/>
                    <a:p>
                      <a:r>
                        <a:rPr lang="en-GB" dirty="0" smtClean="0"/>
                        <a:t>Biology paper</a:t>
                      </a:r>
                      <a:r>
                        <a:rPr lang="en-GB" baseline="0" dirty="0" smtClean="0"/>
                        <a:t> 2</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 hr</a:t>
                      </a:r>
                      <a:r>
                        <a:rPr lang="en-GB" baseline="0" dirty="0" smtClean="0"/>
                        <a:t> 15 </a:t>
                      </a:r>
                      <a:r>
                        <a:rPr lang="en-GB" dirty="0" smtClean="0"/>
                        <a:t>m</a:t>
                      </a:r>
                      <a:r>
                        <a:rPr lang="en-GB" baseline="0" dirty="0" smtClean="0"/>
                        <a:t>in </a:t>
                      </a:r>
                      <a:endParaRPr lang="en-GB" dirty="0" smtClean="0"/>
                    </a:p>
                  </a:txBody>
                  <a:tcPr/>
                </a:tc>
                <a:tc>
                  <a:txBody>
                    <a:bodyPr/>
                    <a:lstStyle/>
                    <a:p>
                      <a:r>
                        <a:rPr lang="en-GB" dirty="0" smtClean="0"/>
                        <a:t>70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x1</a:t>
                      </a:r>
                    </a:p>
                  </a:txBody>
                  <a:tcPr/>
                </a:tc>
                <a:tc>
                  <a:txBody>
                    <a:bodyPr/>
                    <a:lstStyle/>
                    <a:p>
                      <a:r>
                        <a:rPr lang="en-GB" dirty="0" smtClean="0"/>
                        <a:t>70</a:t>
                      </a:r>
                      <a:endParaRPr lang="en-GB" dirty="0"/>
                    </a:p>
                  </a:txBody>
                  <a:tcPr/>
                </a:tc>
              </a:tr>
              <a:tr h="370840">
                <a:tc>
                  <a:txBody>
                    <a:bodyPr/>
                    <a:lstStyle/>
                    <a:p>
                      <a:r>
                        <a:rPr lang="en-GB" dirty="0" smtClean="0"/>
                        <a:t>Chemistry paper 1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 hr</a:t>
                      </a:r>
                      <a:r>
                        <a:rPr lang="en-GB" baseline="0" dirty="0" smtClean="0"/>
                        <a:t> 15 </a:t>
                      </a:r>
                      <a:r>
                        <a:rPr lang="en-GB" dirty="0" smtClean="0"/>
                        <a:t>m</a:t>
                      </a:r>
                      <a:r>
                        <a:rPr lang="en-GB" baseline="0" dirty="0" smtClean="0"/>
                        <a:t>in </a:t>
                      </a:r>
                      <a:endParaRPr lang="en-GB" dirty="0" smtClean="0"/>
                    </a:p>
                  </a:txBody>
                  <a:tcPr/>
                </a:tc>
                <a:tc>
                  <a:txBody>
                    <a:bodyPr/>
                    <a:lstStyle/>
                    <a:p>
                      <a:r>
                        <a:rPr lang="en-GB" dirty="0" smtClean="0"/>
                        <a:t>70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x1</a:t>
                      </a:r>
                    </a:p>
                  </a:txBody>
                  <a:tcPr/>
                </a:tc>
                <a:tc>
                  <a:txBody>
                    <a:bodyPr/>
                    <a:lstStyle/>
                    <a:p>
                      <a:r>
                        <a:rPr lang="en-GB" dirty="0" smtClean="0"/>
                        <a:t>70</a:t>
                      </a:r>
                      <a:endParaRPr lang="en-GB" dirty="0"/>
                    </a:p>
                  </a:txBody>
                  <a:tcPr/>
                </a:tc>
              </a:tr>
              <a:tr h="370840">
                <a:tc>
                  <a:txBody>
                    <a:bodyPr/>
                    <a:lstStyle/>
                    <a:p>
                      <a:r>
                        <a:rPr lang="en-GB" dirty="0" smtClean="0"/>
                        <a:t>Chemistry paper</a:t>
                      </a:r>
                      <a:r>
                        <a:rPr lang="en-GB" baseline="0" dirty="0" smtClean="0"/>
                        <a:t> 2</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 hr</a:t>
                      </a:r>
                      <a:r>
                        <a:rPr lang="en-GB" baseline="0" dirty="0" smtClean="0"/>
                        <a:t> 15 </a:t>
                      </a:r>
                      <a:r>
                        <a:rPr lang="en-GB" dirty="0" smtClean="0"/>
                        <a:t>m</a:t>
                      </a:r>
                      <a:r>
                        <a:rPr lang="en-GB" baseline="0" dirty="0" smtClean="0"/>
                        <a:t>in </a:t>
                      </a:r>
                    </a:p>
                  </a:txBody>
                  <a:tcPr/>
                </a:tc>
                <a:tc>
                  <a:txBody>
                    <a:bodyPr/>
                    <a:lstStyle/>
                    <a:p>
                      <a:r>
                        <a:rPr lang="en-GB" dirty="0" smtClean="0"/>
                        <a:t>70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x1</a:t>
                      </a:r>
                    </a:p>
                  </a:txBody>
                  <a:tcPr/>
                </a:tc>
                <a:tc>
                  <a:txBody>
                    <a:bodyPr/>
                    <a:lstStyle/>
                    <a:p>
                      <a:r>
                        <a:rPr lang="en-GB" dirty="0" smtClean="0"/>
                        <a:t>70</a:t>
                      </a:r>
                      <a:endParaRPr lang="en-GB" dirty="0"/>
                    </a:p>
                  </a:txBody>
                  <a:tcPr/>
                </a:tc>
              </a:tr>
              <a:tr h="370840">
                <a:tc>
                  <a:txBody>
                    <a:bodyPr/>
                    <a:lstStyle/>
                    <a:p>
                      <a:r>
                        <a:rPr lang="en-GB" dirty="0" smtClean="0"/>
                        <a:t>Physics paper 1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 hr</a:t>
                      </a:r>
                      <a:r>
                        <a:rPr lang="en-GB" baseline="0" dirty="0" smtClean="0"/>
                        <a:t> 15 </a:t>
                      </a:r>
                      <a:r>
                        <a:rPr lang="en-GB" dirty="0" smtClean="0"/>
                        <a:t>m</a:t>
                      </a:r>
                      <a:r>
                        <a:rPr lang="en-GB" baseline="0" dirty="0" smtClean="0"/>
                        <a:t>in </a:t>
                      </a:r>
                      <a:endParaRPr lang="en-GB" dirty="0" smtClean="0"/>
                    </a:p>
                  </a:txBody>
                  <a:tcPr/>
                </a:tc>
                <a:tc>
                  <a:txBody>
                    <a:bodyPr/>
                    <a:lstStyle/>
                    <a:p>
                      <a:r>
                        <a:rPr lang="en-GB" dirty="0" smtClean="0"/>
                        <a:t>70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x1</a:t>
                      </a:r>
                    </a:p>
                  </a:txBody>
                  <a:tcPr/>
                </a:tc>
                <a:tc>
                  <a:txBody>
                    <a:bodyPr/>
                    <a:lstStyle/>
                    <a:p>
                      <a:r>
                        <a:rPr lang="en-GB" dirty="0" smtClean="0"/>
                        <a:t>70</a:t>
                      </a:r>
                      <a:endParaRPr lang="en-GB" dirty="0"/>
                    </a:p>
                  </a:txBody>
                  <a:tcPr/>
                </a:tc>
              </a:tr>
              <a:tr h="370840">
                <a:tc>
                  <a:txBody>
                    <a:bodyPr/>
                    <a:lstStyle/>
                    <a:p>
                      <a:r>
                        <a:rPr lang="en-GB" dirty="0" smtClean="0"/>
                        <a:t>Physics</a:t>
                      </a:r>
                      <a:r>
                        <a:rPr lang="en-GB" baseline="0" dirty="0" smtClean="0"/>
                        <a:t> paper 2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 hr</a:t>
                      </a:r>
                      <a:r>
                        <a:rPr lang="en-GB" baseline="0" dirty="0" smtClean="0"/>
                        <a:t> 15 </a:t>
                      </a:r>
                      <a:r>
                        <a:rPr lang="en-GB" dirty="0" smtClean="0"/>
                        <a:t>m</a:t>
                      </a:r>
                      <a:r>
                        <a:rPr lang="en-GB" baseline="0" dirty="0" smtClean="0"/>
                        <a:t>in </a:t>
                      </a:r>
                      <a:endParaRPr lang="en-GB" dirty="0" smtClean="0"/>
                    </a:p>
                  </a:txBody>
                  <a:tcPr/>
                </a:tc>
                <a:tc>
                  <a:txBody>
                    <a:bodyPr/>
                    <a:lstStyle/>
                    <a:p>
                      <a:r>
                        <a:rPr lang="en-GB" dirty="0" smtClean="0"/>
                        <a:t>70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x1</a:t>
                      </a:r>
                    </a:p>
                  </a:txBody>
                  <a:tcPr/>
                </a:tc>
                <a:tc>
                  <a:txBody>
                    <a:bodyPr/>
                    <a:lstStyle/>
                    <a:p>
                      <a:r>
                        <a:rPr lang="en-GB" dirty="0" smtClean="0"/>
                        <a:t>70</a:t>
                      </a:r>
                      <a:endParaRPr lang="en-GB" dirty="0"/>
                    </a:p>
                  </a:txBody>
                  <a:tcPr/>
                </a:tc>
              </a:tr>
              <a:tr h="370840">
                <a:tc>
                  <a:txBody>
                    <a:bodyPr/>
                    <a:lstStyle/>
                    <a:p>
                      <a:r>
                        <a:rPr lang="en-GB" dirty="0" smtClean="0"/>
                        <a:t>Total </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420</a:t>
                      </a:r>
                      <a:endParaRPr lang="en-GB" dirty="0"/>
                    </a:p>
                  </a:txBody>
                  <a:tcPr/>
                </a:tc>
              </a:tr>
            </a:tbl>
          </a:graphicData>
        </a:graphic>
      </p:graphicFrame>
      <p:sp>
        <p:nvSpPr>
          <p:cNvPr id="6" name="Rectangle 5"/>
          <p:cNvSpPr/>
          <p:nvPr/>
        </p:nvSpPr>
        <p:spPr>
          <a:xfrm>
            <a:off x="251520" y="4869160"/>
            <a:ext cx="8640960" cy="144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Please note that practical skills are no longer assessed as controlled assessments.  These skills will now be assessed as part of the written paper.  </a:t>
            </a:r>
            <a:endParaRPr lang="en-GB" dirty="0"/>
          </a:p>
        </p:txBody>
      </p:sp>
    </p:spTree>
    <p:extLst>
      <p:ext uri="{BB962C8B-B14F-4D97-AF65-F5344CB8AC3E}">
        <p14:creationId xmlns:p14="http://schemas.microsoft.com/office/powerpoint/2010/main" val="4011332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Entries and awarding grades</a:t>
            </a:r>
            <a:endParaRPr lang="en-GB" u="sng" dirty="0"/>
          </a:p>
        </p:txBody>
      </p:sp>
      <p:sp>
        <p:nvSpPr>
          <p:cNvPr id="3" name="Content Placeholder 2"/>
          <p:cNvSpPr>
            <a:spLocks noGrp="1"/>
          </p:cNvSpPr>
          <p:nvPr>
            <p:ph idx="1"/>
          </p:nvPr>
        </p:nvSpPr>
        <p:spPr/>
        <p:txBody>
          <a:bodyPr>
            <a:normAutofit fontScale="92500" lnSpcReduction="20000"/>
          </a:bodyPr>
          <a:lstStyle/>
          <a:p>
            <a:r>
              <a:rPr lang="en-GB" dirty="0" smtClean="0"/>
              <a:t>Students have to sit all foundation tier or all higher tier as part of the award. </a:t>
            </a:r>
          </a:p>
          <a:p>
            <a:r>
              <a:rPr lang="en-GB" dirty="0" smtClean="0"/>
              <a:t>The qualification will be graded on a 17 point scale; 1-1 to 9-9 where 9-9 is the best grade. </a:t>
            </a:r>
          </a:p>
          <a:p>
            <a:r>
              <a:rPr lang="en-GB" dirty="0" smtClean="0"/>
              <a:t>A student taking foundation tier will be able to achieve between 1-1 and 5-5</a:t>
            </a:r>
          </a:p>
          <a:p>
            <a:r>
              <a:rPr lang="en-GB" dirty="0" smtClean="0"/>
              <a:t>A student taking higher tier will be awarded a grade within the range 4-4 and 9-9 </a:t>
            </a:r>
          </a:p>
          <a:p>
            <a:r>
              <a:rPr lang="en-GB" dirty="0" smtClean="0"/>
              <a:t>Students who </a:t>
            </a:r>
            <a:r>
              <a:rPr lang="en-GB" u="sng" dirty="0" smtClean="0"/>
              <a:t>just</a:t>
            </a:r>
            <a:r>
              <a:rPr lang="en-GB" dirty="0" smtClean="0"/>
              <a:t> fail to reach the minimum standard for the for higher will be awarded a 4-3 any thing lower will be grade U (unclassified) </a:t>
            </a:r>
            <a:endParaRPr lang="en-GB" dirty="0"/>
          </a:p>
        </p:txBody>
      </p:sp>
    </p:spTree>
    <p:extLst>
      <p:ext uri="{BB962C8B-B14F-4D97-AF65-F5344CB8AC3E}">
        <p14:creationId xmlns:p14="http://schemas.microsoft.com/office/powerpoint/2010/main" val="85706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u="sng" dirty="0" smtClean="0"/>
              <a:t>Separate Science: Biology, Chemistry and </a:t>
            </a:r>
            <a:br>
              <a:rPr lang="en-GB" u="sng" dirty="0" smtClean="0"/>
            </a:br>
            <a:r>
              <a:rPr lang="en-GB" u="sng" dirty="0" smtClean="0"/>
              <a:t>Physics </a:t>
            </a:r>
            <a:endParaRPr lang="en-GB" u="sng" dirty="0"/>
          </a:p>
        </p:txBody>
      </p:sp>
      <p:sp>
        <p:nvSpPr>
          <p:cNvPr id="4" name="Rectangle 3"/>
          <p:cNvSpPr/>
          <p:nvPr/>
        </p:nvSpPr>
        <p:spPr>
          <a:xfrm>
            <a:off x="107504" y="1268760"/>
            <a:ext cx="2880320" cy="43204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b="1" u="sng" dirty="0" smtClean="0"/>
          </a:p>
          <a:p>
            <a:pPr algn="ctr"/>
            <a:endParaRPr lang="en-GB" b="1" u="sng" dirty="0"/>
          </a:p>
          <a:p>
            <a:pPr algn="ctr"/>
            <a:endParaRPr lang="en-GB" b="1" u="sng" dirty="0" smtClean="0"/>
          </a:p>
          <a:p>
            <a:pPr algn="ctr"/>
            <a:r>
              <a:rPr lang="en-GB" b="1" u="sng" dirty="0" smtClean="0"/>
              <a:t>Biology subject content</a:t>
            </a:r>
          </a:p>
          <a:p>
            <a:pPr algn="ctr"/>
            <a:r>
              <a:rPr lang="en-GB" dirty="0" smtClean="0"/>
              <a:t>Cell Biology </a:t>
            </a:r>
          </a:p>
          <a:p>
            <a:pPr algn="ctr"/>
            <a:r>
              <a:rPr lang="en-GB" dirty="0" smtClean="0"/>
              <a:t>Organisation</a:t>
            </a:r>
          </a:p>
          <a:p>
            <a:pPr algn="ctr"/>
            <a:r>
              <a:rPr lang="en-GB" dirty="0" smtClean="0"/>
              <a:t>Infection and response</a:t>
            </a:r>
          </a:p>
          <a:p>
            <a:pPr algn="ctr"/>
            <a:r>
              <a:rPr lang="en-GB" dirty="0" smtClean="0"/>
              <a:t>Bioenergetics </a:t>
            </a:r>
          </a:p>
          <a:p>
            <a:pPr algn="ctr"/>
            <a:r>
              <a:rPr lang="en-GB" dirty="0" smtClean="0"/>
              <a:t>Homeostasis and response</a:t>
            </a:r>
          </a:p>
          <a:p>
            <a:pPr algn="ctr"/>
            <a:r>
              <a:rPr lang="en-GB" dirty="0" smtClean="0"/>
              <a:t>Inheritance, variation and evolution</a:t>
            </a:r>
          </a:p>
          <a:p>
            <a:pPr algn="ctr"/>
            <a:r>
              <a:rPr lang="en-GB" dirty="0" smtClean="0"/>
              <a:t>Ecology</a:t>
            </a:r>
          </a:p>
          <a:p>
            <a:pPr algn="ctr"/>
            <a:r>
              <a:rPr lang="en-GB" dirty="0" smtClean="0"/>
              <a:t>Key ideas</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5" name="Rectangle 4"/>
          <p:cNvSpPr/>
          <p:nvPr/>
        </p:nvSpPr>
        <p:spPr>
          <a:xfrm>
            <a:off x="3092066" y="1293418"/>
            <a:ext cx="2880320" cy="429582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b="1" u="sng" dirty="0" smtClean="0"/>
          </a:p>
          <a:p>
            <a:pPr algn="ctr"/>
            <a:endParaRPr lang="en-GB" b="1" u="sng" dirty="0"/>
          </a:p>
          <a:p>
            <a:pPr algn="ctr"/>
            <a:endParaRPr lang="en-GB" b="1" u="sng" dirty="0" smtClean="0"/>
          </a:p>
          <a:p>
            <a:pPr algn="ctr"/>
            <a:r>
              <a:rPr lang="en-GB" b="1" u="sng" dirty="0" smtClean="0"/>
              <a:t>Chemistry subject content </a:t>
            </a:r>
          </a:p>
          <a:p>
            <a:pPr algn="ctr"/>
            <a:r>
              <a:rPr lang="en-GB" dirty="0" smtClean="0"/>
              <a:t>Atomic structure and the periodic table </a:t>
            </a:r>
          </a:p>
          <a:p>
            <a:pPr algn="ctr"/>
            <a:r>
              <a:rPr lang="en-GB" dirty="0" smtClean="0"/>
              <a:t>Bonding, structure and the properties of matter</a:t>
            </a:r>
          </a:p>
          <a:p>
            <a:pPr algn="ctr"/>
            <a:r>
              <a:rPr lang="en-GB" dirty="0" smtClean="0"/>
              <a:t>Chemical changes </a:t>
            </a:r>
          </a:p>
          <a:p>
            <a:pPr algn="ctr"/>
            <a:r>
              <a:rPr lang="en-GB" dirty="0" smtClean="0"/>
              <a:t>Energy changes</a:t>
            </a:r>
          </a:p>
          <a:p>
            <a:pPr algn="ctr"/>
            <a:r>
              <a:rPr lang="en-GB" dirty="0" smtClean="0"/>
              <a:t>The rate and extent of chemical change </a:t>
            </a:r>
          </a:p>
          <a:p>
            <a:pPr algn="ctr"/>
            <a:r>
              <a:rPr lang="en-GB" dirty="0" smtClean="0"/>
              <a:t>Organic chemistry </a:t>
            </a:r>
          </a:p>
          <a:p>
            <a:pPr algn="ctr"/>
            <a:r>
              <a:rPr lang="en-GB" dirty="0" smtClean="0"/>
              <a:t>Chemistry of the atmosphere</a:t>
            </a:r>
          </a:p>
          <a:p>
            <a:pPr algn="ctr"/>
            <a:r>
              <a:rPr lang="en-GB" dirty="0" smtClean="0"/>
              <a:t>Using resources </a:t>
            </a:r>
          </a:p>
          <a:p>
            <a:pPr algn="ctr"/>
            <a:r>
              <a:rPr lang="en-GB" dirty="0" smtClean="0"/>
              <a:t>Key ideas</a:t>
            </a:r>
          </a:p>
          <a:p>
            <a:pPr algn="ctr"/>
            <a:endParaRPr lang="en-GB" dirty="0"/>
          </a:p>
          <a:p>
            <a:pPr algn="ctr"/>
            <a:endParaRPr lang="en-GB" dirty="0" smtClean="0"/>
          </a:p>
          <a:p>
            <a:pPr algn="ctr"/>
            <a:endParaRPr lang="en-GB" dirty="0"/>
          </a:p>
          <a:p>
            <a:pPr algn="ctr"/>
            <a:endParaRPr lang="en-GB" dirty="0"/>
          </a:p>
        </p:txBody>
      </p:sp>
      <p:sp>
        <p:nvSpPr>
          <p:cNvPr id="6" name="Rectangle 5"/>
          <p:cNvSpPr/>
          <p:nvPr/>
        </p:nvSpPr>
        <p:spPr>
          <a:xfrm>
            <a:off x="6121742" y="1293417"/>
            <a:ext cx="2880320" cy="42958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b="1" u="sng" dirty="0"/>
          </a:p>
          <a:p>
            <a:pPr algn="ctr"/>
            <a:endParaRPr lang="en-GB" b="1" u="sng" dirty="0" smtClean="0"/>
          </a:p>
          <a:p>
            <a:pPr algn="ctr"/>
            <a:endParaRPr lang="en-GB" b="1" u="sng" dirty="0" smtClean="0"/>
          </a:p>
          <a:p>
            <a:pPr algn="ctr"/>
            <a:endParaRPr lang="en-GB" b="1" u="sng" dirty="0"/>
          </a:p>
          <a:p>
            <a:pPr algn="ctr"/>
            <a:endParaRPr lang="en-GB" b="1" u="sng" dirty="0" smtClean="0"/>
          </a:p>
          <a:p>
            <a:pPr algn="ctr"/>
            <a:r>
              <a:rPr lang="en-GB" b="1" u="sng" dirty="0" smtClean="0"/>
              <a:t>Physics subject content</a:t>
            </a:r>
          </a:p>
          <a:p>
            <a:pPr algn="ctr"/>
            <a:r>
              <a:rPr lang="en-GB" dirty="0" smtClean="0"/>
              <a:t>Energy</a:t>
            </a:r>
          </a:p>
          <a:p>
            <a:pPr algn="ctr"/>
            <a:r>
              <a:rPr lang="en-GB" dirty="0" smtClean="0"/>
              <a:t>Electricity </a:t>
            </a:r>
          </a:p>
          <a:p>
            <a:pPr algn="ctr"/>
            <a:r>
              <a:rPr lang="en-GB" dirty="0" smtClean="0"/>
              <a:t>Particle model of matter </a:t>
            </a:r>
          </a:p>
          <a:p>
            <a:pPr algn="ctr"/>
            <a:r>
              <a:rPr lang="en-GB" dirty="0" smtClean="0"/>
              <a:t>Atomic structure </a:t>
            </a:r>
          </a:p>
          <a:p>
            <a:pPr algn="ctr"/>
            <a:r>
              <a:rPr lang="en-GB" dirty="0" smtClean="0"/>
              <a:t>Forces</a:t>
            </a:r>
          </a:p>
          <a:p>
            <a:pPr algn="ctr"/>
            <a:r>
              <a:rPr lang="en-GB" dirty="0" smtClean="0"/>
              <a:t>Waves</a:t>
            </a:r>
          </a:p>
          <a:p>
            <a:pPr algn="ctr"/>
            <a:r>
              <a:rPr lang="en-GB" dirty="0" smtClean="0"/>
              <a:t>Magnetism and electromagnetism</a:t>
            </a:r>
          </a:p>
          <a:p>
            <a:pPr algn="ctr"/>
            <a:r>
              <a:rPr lang="en-GB" dirty="0" smtClean="0"/>
              <a:t>Space physics (separate only)</a:t>
            </a:r>
          </a:p>
          <a:p>
            <a:pPr algn="ctr"/>
            <a:r>
              <a:rPr lang="en-GB" dirty="0" smtClean="0"/>
              <a:t>Key ideas </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sp>
        <p:nvSpPr>
          <p:cNvPr id="8" name="Rectangle 7"/>
          <p:cNvSpPr/>
          <p:nvPr/>
        </p:nvSpPr>
        <p:spPr>
          <a:xfrm>
            <a:off x="84947" y="6502312"/>
            <a:ext cx="8894558" cy="33538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http://filestore.aqa.org.uk/resources/science/specifications</a:t>
            </a:r>
            <a:endParaRPr lang="en-GB" dirty="0"/>
          </a:p>
        </p:txBody>
      </p:sp>
      <p:sp>
        <p:nvSpPr>
          <p:cNvPr id="3" name="Rectangle 2"/>
          <p:cNvSpPr/>
          <p:nvPr/>
        </p:nvSpPr>
        <p:spPr>
          <a:xfrm>
            <a:off x="84947" y="5589240"/>
            <a:ext cx="8894558" cy="913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The topics are mostly the same with the expectation of Physics where there is an additional topic.  The depth of understanding is increased and the way in which it is assessed in to greater depth</a:t>
            </a:r>
            <a:endParaRPr lang="en-GB" dirty="0"/>
          </a:p>
        </p:txBody>
      </p:sp>
    </p:spTree>
    <p:extLst>
      <p:ext uri="{BB962C8B-B14F-4D97-AF65-F5344CB8AC3E}">
        <p14:creationId xmlns:p14="http://schemas.microsoft.com/office/powerpoint/2010/main" val="403206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u="sng" dirty="0" smtClean="0"/>
              <a:t>Assessment weightings </a:t>
            </a:r>
            <a:endParaRPr lang="en-GB"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8526343"/>
              </p:ext>
            </p:extLst>
          </p:nvPr>
        </p:nvGraphicFramePr>
        <p:xfrm>
          <a:off x="260690" y="1340768"/>
          <a:ext cx="8574913" cy="3235960"/>
        </p:xfrm>
        <a:graphic>
          <a:graphicData uri="http://schemas.openxmlformats.org/drawingml/2006/table">
            <a:tbl>
              <a:tblPr firstRow="1" bandRow="1">
                <a:tableStyleId>{5C22544A-7EE6-4342-B048-85BDC9FD1C3A}</a:tableStyleId>
              </a:tblPr>
              <a:tblGrid>
                <a:gridCol w="1991233"/>
                <a:gridCol w="1645920"/>
                <a:gridCol w="1645920"/>
                <a:gridCol w="1645920"/>
                <a:gridCol w="1645920"/>
              </a:tblGrid>
              <a:tr h="370840">
                <a:tc>
                  <a:txBody>
                    <a:bodyPr/>
                    <a:lstStyle/>
                    <a:p>
                      <a:r>
                        <a:rPr lang="en-GB" dirty="0" smtClean="0"/>
                        <a:t>Paper </a:t>
                      </a:r>
                      <a:endParaRPr lang="en-GB" dirty="0"/>
                    </a:p>
                  </a:txBody>
                  <a:tcPr/>
                </a:tc>
                <a:tc>
                  <a:txBody>
                    <a:bodyPr/>
                    <a:lstStyle/>
                    <a:p>
                      <a:r>
                        <a:rPr lang="en-GB" dirty="0" smtClean="0"/>
                        <a:t>Time </a:t>
                      </a:r>
                      <a:endParaRPr lang="en-GB" dirty="0"/>
                    </a:p>
                  </a:txBody>
                  <a:tcPr/>
                </a:tc>
                <a:tc>
                  <a:txBody>
                    <a:bodyPr/>
                    <a:lstStyle/>
                    <a:p>
                      <a:r>
                        <a:rPr lang="en-GB" dirty="0" smtClean="0"/>
                        <a:t>Raw mark </a:t>
                      </a:r>
                      <a:endParaRPr lang="en-GB" dirty="0"/>
                    </a:p>
                  </a:txBody>
                  <a:tcPr/>
                </a:tc>
                <a:tc>
                  <a:txBody>
                    <a:bodyPr/>
                    <a:lstStyle/>
                    <a:p>
                      <a:r>
                        <a:rPr lang="en-GB" dirty="0" smtClean="0"/>
                        <a:t>Scaling factor</a:t>
                      </a:r>
                      <a:endParaRPr lang="en-GB" dirty="0"/>
                    </a:p>
                  </a:txBody>
                  <a:tcPr/>
                </a:tc>
                <a:tc>
                  <a:txBody>
                    <a:bodyPr/>
                    <a:lstStyle/>
                    <a:p>
                      <a:r>
                        <a:rPr lang="en-GB" dirty="0" smtClean="0"/>
                        <a:t>Maximum scaled mark</a:t>
                      </a:r>
                      <a:endParaRPr lang="en-GB" dirty="0"/>
                    </a:p>
                  </a:txBody>
                  <a:tcPr/>
                </a:tc>
              </a:tr>
              <a:tr h="370840">
                <a:tc>
                  <a:txBody>
                    <a:bodyPr/>
                    <a:lstStyle/>
                    <a:p>
                      <a:r>
                        <a:rPr lang="en-GB" dirty="0" smtClean="0"/>
                        <a:t>Biology paper 1 </a:t>
                      </a:r>
                      <a:endParaRPr lang="en-GB" dirty="0"/>
                    </a:p>
                  </a:txBody>
                  <a:tcPr/>
                </a:tc>
                <a:tc>
                  <a:txBody>
                    <a:bodyPr/>
                    <a:lstStyle/>
                    <a:p>
                      <a:r>
                        <a:rPr lang="en-GB" dirty="0" smtClean="0"/>
                        <a:t>1hr 45 min</a:t>
                      </a:r>
                      <a:endParaRPr lang="en-GB" dirty="0"/>
                    </a:p>
                  </a:txBody>
                  <a:tcPr/>
                </a:tc>
                <a:tc>
                  <a:txBody>
                    <a:bodyPr/>
                    <a:lstStyle/>
                    <a:p>
                      <a:r>
                        <a:rPr lang="en-GB" dirty="0" smtClean="0"/>
                        <a:t>100</a:t>
                      </a:r>
                      <a:endParaRPr lang="en-GB" dirty="0"/>
                    </a:p>
                  </a:txBody>
                  <a:tcPr/>
                </a:tc>
                <a:tc>
                  <a:txBody>
                    <a:bodyPr/>
                    <a:lstStyle/>
                    <a:p>
                      <a:r>
                        <a:rPr lang="en-GB" dirty="0" smtClean="0"/>
                        <a:t>x1</a:t>
                      </a:r>
                      <a:endParaRPr lang="en-GB" dirty="0"/>
                    </a:p>
                  </a:txBody>
                  <a:tcPr/>
                </a:tc>
                <a:tc>
                  <a:txBody>
                    <a:bodyPr/>
                    <a:lstStyle/>
                    <a:p>
                      <a:r>
                        <a:rPr lang="en-GB" dirty="0" smtClean="0"/>
                        <a:t>100</a:t>
                      </a:r>
                      <a:endParaRPr lang="en-GB" dirty="0"/>
                    </a:p>
                  </a:txBody>
                  <a:tcPr/>
                </a:tc>
              </a:tr>
              <a:tr h="370840">
                <a:tc>
                  <a:txBody>
                    <a:bodyPr/>
                    <a:lstStyle/>
                    <a:p>
                      <a:r>
                        <a:rPr lang="en-GB" dirty="0" smtClean="0"/>
                        <a:t>Biology paper</a:t>
                      </a:r>
                      <a:r>
                        <a:rPr lang="en-GB" baseline="0" dirty="0" smtClean="0"/>
                        <a:t> 2</a:t>
                      </a:r>
                      <a:endParaRPr lang="en-GB" dirty="0"/>
                    </a:p>
                  </a:txBody>
                  <a:tcPr/>
                </a:tc>
                <a:tc>
                  <a:txBody>
                    <a:bodyPr/>
                    <a:lstStyle/>
                    <a:p>
                      <a:r>
                        <a:rPr lang="en-GB" dirty="0" smtClean="0"/>
                        <a:t>1hr 45 min</a:t>
                      </a:r>
                      <a:endParaRPr lang="en-GB" dirty="0"/>
                    </a:p>
                  </a:txBody>
                  <a:tcPr/>
                </a:tc>
                <a:tc>
                  <a:txBody>
                    <a:bodyPr/>
                    <a:lstStyle/>
                    <a:p>
                      <a:r>
                        <a:rPr lang="en-GB" dirty="0" smtClean="0"/>
                        <a:t>100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x1</a:t>
                      </a:r>
                    </a:p>
                  </a:txBody>
                  <a:tcPr/>
                </a:tc>
                <a:tc>
                  <a:txBody>
                    <a:bodyPr/>
                    <a:lstStyle/>
                    <a:p>
                      <a:r>
                        <a:rPr lang="en-GB" dirty="0" smtClean="0"/>
                        <a:t>100</a:t>
                      </a:r>
                      <a:endParaRPr lang="en-GB" dirty="0"/>
                    </a:p>
                  </a:txBody>
                  <a:tcPr/>
                </a:tc>
              </a:tr>
              <a:tr h="370840">
                <a:tc>
                  <a:txBody>
                    <a:bodyPr/>
                    <a:lstStyle/>
                    <a:p>
                      <a:r>
                        <a:rPr lang="en-GB" dirty="0" smtClean="0"/>
                        <a:t>Chemistry paper 1 </a:t>
                      </a:r>
                      <a:endParaRPr lang="en-GB" dirty="0"/>
                    </a:p>
                  </a:txBody>
                  <a:tcPr/>
                </a:tc>
                <a:tc>
                  <a:txBody>
                    <a:bodyPr/>
                    <a:lstStyle/>
                    <a:p>
                      <a:r>
                        <a:rPr lang="en-GB" dirty="0" smtClean="0"/>
                        <a:t>1hr 45 min</a:t>
                      </a:r>
                      <a:endParaRPr lang="en-GB" dirty="0"/>
                    </a:p>
                  </a:txBody>
                  <a:tcPr/>
                </a:tc>
                <a:tc>
                  <a:txBody>
                    <a:bodyPr/>
                    <a:lstStyle/>
                    <a:p>
                      <a:r>
                        <a:rPr lang="en-GB" dirty="0" smtClean="0"/>
                        <a:t>100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x1</a:t>
                      </a:r>
                    </a:p>
                  </a:txBody>
                  <a:tcPr/>
                </a:tc>
                <a:tc>
                  <a:txBody>
                    <a:bodyPr/>
                    <a:lstStyle/>
                    <a:p>
                      <a:r>
                        <a:rPr lang="en-GB" dirty="0" smtClean="0"/>
                        <a:t>100</a:t>
                      </a:r>
                      <a:endParaRPr lang="en-GB" dirty="0"/>
                    </a:p>
                  </a:txBody>
                  <a:tcPr/>
                </a:tc>
              </a:tr>
              <a:tr h="370840">
                <a:tc>
                  <a:txBody>
                    <a:bodyPr/>
                    <a:lstStyle/>
                    <a:p>
                      <a:r>
                        <a:rPr lang="en-GB" dirty="0" smtClean="0"/>
                        <a:t>Chemistry paper</a:t>
                      </a:r>
                      <a:r>
                        <a:rPr lang="en-GB" baseline="0" dirty="0" smtClean="0"/>
                        <a:t> 2</a:t>
                      </a:r>
                      <a:endParaRPr lang="en-GB" dirty="0"/>
                    </a:p>
                  </a:txBody>
                  <a:tcPr/>
                </a:tc>
                <a:tc>
                  <a:txBody>
                    <a:bodyPr/>
                    <a:lstStyle/>
                    <a:p>
                      <a:r>
                        <a:rPr lang="en-GB" dirty="0" smtClean="0"/>
                        <a:t>1hr 45 min</a:t>
                      </a:r>
                      <a:endParaRPr lang="en-GB" dirty="0"/>
                    </a:p>
                  </a:txBody>
                  <a:tcPr/>
                </a:tc>
                <a:tc>
                  <a:txBody>
                    <a:bodyPr/>
                    <a:lstStyle/>
                    <a:p>
                      <a:r>
                        <a:rPr lang="en-GB" dirty="0" smtClean="0"/>
                        <a:t>100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x1</a:t>
                      </a:r>
                    </a:p>
                  </a:txBody>
                  <a:tcPr/>
                </a:tc>
                <a:tc>
                  <a:txBody>
                    <a:bodyPr/>
                    <a:lstStyle/>
                    <a:p>
                      <a:r>
                        <a:rPr lang="en-GB" dirty="0" smtClean="0"/>
                        <a:t>100</a:t>
                      </a:r>
                      <a:endParaRPr lang="en-GB" dirty="0"/>
                    </a:p>
                  </a:txBody>
                  <a:tcPr/>
                </a:tc>
              </a:tr>
              <a:tr h="370840">
                <a:tc>
                  <a:txBody>
                    <a:bodyPr/>
                    <a:lstStyle/>
                    <a:p>
                      <a:r>
                        <a:rPr lang="en-GB" dirty="0" smtClean="0"/>
                        <a:t>Physics paper 1 </a:t>
                      </a:r>
                      <a:endParaRPr lang="en-GB" dirty="0"/>
                    </a:p>
                  </a:txBody>
                  <a:tcPr/>
                </a:tc>
                <a:tc>
                  <a:txBody>
                    <a:bodyPr/>
                    <a:lstStyle/>
                    <a:p>
                      <a:r>
                        <a:rPr lang="en-GB" dirty="0" smtClean="0"/>
                        <a:t>1hr 45 min</a:t>
                      </a:r>
                      <a:endParaRPr lang="en-GB" dirty="0"/>
                    </a:p>
                  </a:txBody>
                  <a:tcPr/>
                </a:tc>
                <a:tc>
                  <a:txBody>
                    <a:bodyPr/>
                    <a:lstStyle/>
                    <a:p>
                      <a:r>
                        <a:rPr lang="en-GB" dirty="0" smtClean="0"/>
                        <a:t>100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x1</a:t>
                      </a:r>
                    </a:p>
                  </a:txBody>
                  <a:tcPr/>
                </a:tc>
                <a:tc>
                  <a:txBody>
                    <a:bodyPr/>
                    <a:lstStyle/>
                    <a:p>
                      <a:r>
                        <a:rPr lang="en-GB" dirty="0" smtClean="0"/>
                        <a:t>100</a:t>
                      </a:r>
                      <a:endParaRPr lang="en-GB" dirty="0"/>
                    </a:p>
                  </a:txBody>
                  <a:tcPr/>
                </a:tc>
              </a:tr>
              <a:tr h="370840">
                <a:tc>
                  <a:txBody>
                    <a:bodyPr/>
                    <a:lstStyle/>
                    <a:p>
                      <a:r>
                        <a:rPr lang="en-GB" dirty="0" smtClean="0"/>
                        <a:t>Physics</a:t>
                      </a:r>
                      <a:r>
                        <a:rPr lang="en-GB" baseline="0" dirty="0" smtClean="0"/>
                        <a:t> paper 2 </a:t>
                      </a:r>
                      <a:endParaRPr lang="en-GB" dirty="0"/>
                    </a:p>
                  </a:txBody>
                  <a:tcPr/>
                </a:tc>
                <a:tc>
                  <a:txBody>
                    <a:bodyPr/>
                    <a:lstStyle/>
                    <a:p>
                      <a:r>
                        <a:rPr lang="en-GB" dirty="0" smtClean="0"/>
                        <a:t>1hr 45 min</a:t>
                      </a:r>
                      <a:endParaRPr lang="en-GB" dirty="0"/>
                    </a:p>
                  </a:txBody>
                  <a:tcPr/>
                </a:tc>
                <a:tc>
                  <a:txBody>
                    <a:bodyPr/>
                    <a:lstStyle/>
                    <a:p>
                      <a:r>
                        <a:rPr lang="en-GB" dirty="0" smtClean="0"/>
                        <a:t>100</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x1</a:t>
                      </a:r>
                    </a:p>
                  </a:txBody>
                  <a:tcPr/>
                </a:tc>
                <a:tc>
                  <a:txBody>
                    <a:bodyPr/>
                    <a:lstStyle/>
                    <a:p>
                      <a:r>
                        <a:rPr lang="en-GB" dirty="0" smtClean="0"/>
                        <a:t>100</a:t>
                      </a:r>
                      <a:endParaRPr lang="en-GB" dirty="0"/>
                    </a:p>
                  </a:txBody>
                  <a:tcPr/>
                </a:tc>
              </a:tr>
              <a:tr h="370840">
                <a:tc>
                  <a:txBody>
                    <a:bodyPr/>
                    <a:lstStyle/>
                    <a:p>
                      <a:r>
                        <a:rPr lang="en-GB" dirty="0" smtClean="0"/>
                        <a:t>Total </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r>
                        <a:rPr lang="en-GB" dirty="0" smtClean="0"/>
                        <a:t>200</a:t>
                      </a:r>
                      <a:r>
                        <a:rPr lang="en-GB" baseline="0" dirty="0" smtClean="0"/>
                        <a:t> per subject </a:t>
                      </a:r>
                      <a:endParaRPr lang="en-GB" dirty="0"/>
                    </a:p>
                  </a:txBody>
                  <a:tcPr/>
                </a:tc>
              </a:tr>
            </a:tbl>
          </a:graphicData>
        </a:graphic>
      </p:graphicFrame>
      <p:sp>
        <p:nvSpPr>
          <p:cNvPr id="6" name="Rectangle 5"/>
          <p:cNvSpPr/>
          <p:nvPr/>
        </p:nvSpPr>
        <p:spPr>
          <a:xfrm>
            <a:off x="226899" y="6165304"/>
            <a:ext cx="8640960" cy="576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Please note that practical skill are no longer assessed as controlled assessments.  These skills will now be assessed as part of the written paper.  </a:t>
            </a:r>
            <a:endParaRPr lang="en-GB" dirty="0"/>
          </a:p>
        </p:txBody>
      </p:sp>
    </p:spTree>
    <p:extLst>
      <p:ext uri="{BB962C8B-B14F-4D97-AF65-F5344CB8AC3E}">
        <p14:creationId xmlns:p14="http://schemas.microsoft.com/office/powerpoint/2010/main" val="3563886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Entries and awarding grades</a:t>
            </a:r>
            <a:endParaRPr lang="en-GB" u="sng" dirty="0"/>
          </a:p>
        </p:txBody>
      </p:sp>
      <p:sp>
        <p:nvSpPr>
          <p:cNvPr id="3" name="Content Placeholder 2"/>
          <p:cNvSpPr>
            <a:spLocks noGrp="1"/>
          </p:cNvSpPr>
          <p:nvPr>
            <p:ph idx="1"/>
          </p:nvPr>
        </p:nvSpPr>
        <p:spPr/>
        <p:txBody>
          <a:bodyPr>
            <a:normAutofit fontScale="92500" lnSpcReduction="20000"/>
          </a:bodyPr>
          <a:lstStyle/>
          <a:p>
            <a:r>
              <a:rPr lang="en-GB" dirty="0" smtClean="0"/>
              <a:t>Students have to sit all foundation tier or all higher tier as part of the award. </a:t>
            </a:r>
          </a:p>
          <a:p>
            <a:r>
              <a:rPr lang="en-GB" dirty="0" smtClean="0"/>
              <a:t>The qualification will be graded on a 9 point scale; 1-9 where 9 is the best grade. </a:t>
            </a:r>
          </a:p>
          <a:p>
            <a:r>
              <a:rPr lang="en-GB" dirty="0" smtClean="0"/>
              <a:t>A student taking foundation tier will be able to achieve between 1-5 </a:t>
            </a:r>
          </a:p>
          <a:p>
            <a:r>
              <a:rPr lang="en-GB" dirty="0" smtClean="0"/>
              <a:t>A student taking higher tier will be awarded a grade within the range 4-9</a:t>
            </a:r>
          </a:p>
          <a:p>
            <a:r>
              <a:rPr lang="en-GB" dirty="0" smtClean="0"/>
              <a:t>Students who </a:t>
            </a:r>
            <a:r>
              <a:rPr lang="en-GB" u="sng" dirty="0" smtClean="0"/>
              <a:t>just</a:t>
            </a:r>
            <a:r>
              <a:rPr lang="en-GB" dirty="0" smtClean="0"/>
              <a:t> fail to reach the minimum standard for the for higher will be awarded a 3 any thing lower will be grade U (unclassified) </a:t>
            </a:r>
            <a:endParaRPr lang="en-GB" dirty="0"/>
          </a:p>
        </p:txBody>
      </p:sp>
    </p:spTree>
    <p:extLst>
      <p:ext uri="{BB962C8B-B14F-4D97-AF65-F5344CB8AC3E}">
        <p14:creationId xmlns:p14="http://schemas.microsoft.com/office/powerpoint/2010/main" val="1568448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309" y="2450811"/>
            <a:ext cx="7772400" cy="1470025"/>
          </a:xfrm>
        </p:spPr>
        <p:txBody>
          <a:bodyPr/>
          <a:lstStyle/>
          <a:p>
            <a:r>
              <a:rPr lang="en-GB" dirty="0" smtClean="0"/>
              <a:t>A guide to Maths</a:t>
            </a:r>
            <a:endParaRPr lang="en-GB" dirty="0"/>
          </a:p>
        </p:txBody>
      </p:sp>
      <p:sp>
        <p:nvSpPr>
          <p:cNvPr id="3" name="Subtitle 2"/>
          <p:cNvSpPr>
            <a:spLocks noGrp="1"/>
          </p:cNvSpPr>
          <p:nvPr>
            <p:ph type="subTitle" idx="1"/>
          </p:nvPr>
        </p:nvSpPr>
        <p:spPr>
          <a:xfrm>
            <a:off x="1359910" y="4648200"/>
            <a:ext cx="6400800" cy="1752600"/>
          </a:xfrm>
        </p:spPr>
        <p:txBody>
          <a:bodyPr>
            <a:normAutofit/>
          </a:bodyPr>
          <a:lstStyle/>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048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5063"/>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135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p:txBody>
          <a:bodyPr/>
          <a:lstStyle/>
          <a:p>
            <a:r>
              <a:rPr lang="en-GB" dirty="0" smtClean="0"/>
              <a:t>76 % students achieved Grade 9-4</a:t>
            </a:r>
          </a:p>
          <a:p>
            <a:r>
              <a:rPr lang="en-GB" dirty="0" smtClean="0"/>
              <a:t>12.4 % achieved Grade 9-8</a:t>
            </a:r>
          </a:p>
          <a:p>
            <a:r>
              <a:rPr lang="en-GB" dirty="0" smtClean="0"/>
              <a:t>90+ students enrolled on A level maths / mathematical studies</a:t>
            </a:r>
          </a:p>
          <a:p>
            <a:r>
              <a:rPr lang="en-GB" dirty="0" smtClean="0"/>
              <a:t>30+ students enrolled on A level further maths </a:t>
            </a:r>
          </a:p>
          <a:p>
            <a:pPr marL="0" indent="0">
              <a:buNone/>
            </a:pPr>
            <a:endParaRPr lang="en-GB" dirty="0"/>
          </a:p>
        </p:txBody>
      </p:sp>
    </p:spTree>
    <p:extLst>
      <p:ext uri="{BB962C8B-B14F-4D97-AF65-F5344CB8AC3E}">
        <p14:creationId xmlns:p14="http://schemas.microsoft.com/office/powerpoint/2010/main" val="1092077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GB" dirty="0" smtClean="0"/>
              <a:t>Maths GCSE</a:t>
            </a:r>
            <a:endParaRPr lang="en-GB" dirty="0"/>
          </a:p>
        </p:txBody>
      </p:sp>
      <p:sp>
        <p:nvSpPr>
          <p:cNvPr id="3" name="Content Placeholder 2"/>
          <p:cNvSpPr>
            <a:spLocks noGrp="1"/>
          </p:cNvSpPr>
          <p:nvPr>
            <p:ph idx="1"/>
          </p:nvPr>
        </p:nvSpPr>
        <p:spPr>
          <a:xfrm>
            <a:off x="457200" y="1371600"/>
            <a:ext cx="8229600" cy="5059363"/>
          </a:xfrm>
        </p:spPr>
        <p:txBody>
          <a:bodyPr>
            <a:normAutofit fontScale="92500" lnSpcReduction="20000"/>
          </a:bodyPr>
          <a:lstStyle/>
          <a:p>
            <a:r>
              <a:rPr lang="en-GB" dirty="0" smtClean="0"/>
              <a:t>Paper </a:t>
            </a:r>
            <a:r>
              <a:rPr lang="en-GB" dirty="0"/>
              <a:t>1 = </a:t>
            </a:r>
            <a:r>
              <a:rPr lang="en-GB" i="1" dirty="0" smtClean="0"/>
              <a:t>Non - calculator (80 marks)</a:t>
            </a:r>
          </a:p>
          <a:p>
            <a:r>
              <a:rPr lang="en-GB" dirty="0" smtClean="0"/>
              <a:t>Paper </a:t>
            </a:r>
            <a:r>
              <a:rPr lang="en-GB" dirty="0"/>
              <a:t>2 = </a:t>
            </a:r>
            <a:r>
              <a:rPr lang="en-GB" dirty="0" smtClean="0"/>
              <a:t>C</a:t>
            </a:r>
            <a:r>
              <a:rPr lang="en-GB" i="1" dirty="0" smtClean="0"/>
              <a:t>alculator (80 marks)</a:t>
            </a:r>
          </a:p>
          <a:p>
            <a:r>
              <a:rPr lang="en-GB" dirty="0" smtClean="0"/>
              <a:t>Paper 3 = C</a:t>
            </a:r>
            <a:r>
              <a:rPr lang="en-GB" i="1" dirty="0" smtClean="0"/>
              <a:t>alculator (80 marks)</a:t>
            </a:r>
          </a:p>
          <a:p>
            <a:endParaRPr lang="en-GB" i="1" dirty="0"/>
          </a:p>
          <a:p>
            <a:r>
              <a:rPr lang="en-GB" i="1" dirty="0" smtClean="0"/>
              <a:t>Foundation = grades 5 - 1 </a:t>
            </a:r>
          </a:p>
          <a:p>
            <a:pPr lvl="1"/>
            <a:r>
              <a:rPr lang="en-GB" i="1" dirty="0" smtClean="0"/>
              <a:t>Core </a:t>
            </a:r>
            <a:r>
              <a:rPr lang="en-GB" i="1" dirty="0" smtClean="0"/>
              <a:t>maths that students will require for the </a:t>
            </a:r>
            <a:r>
              <a:rPr lang="en-GB" i="1" dirty="0" smtClean="0"/>
              <a:t>future and building skills for transition to higher </a:t>
            </a:r>
            <a:endParaRPr lang="en-GB" i="1" dirty="0" smtClean="0"/>
          </a:p>
          <a:p>
            <a:r>
              <a:rPr lang="en-GB" i="1" dirty="0" smtClean="0"/>
              <a:t>Higher = grades 9 </a:t>
            </a:r>
            <a:r>
              <a:rPr lang="en-GB" i="1" dirty="0" smtClean="0"/>
              <a:t>– 4</a:t>
            </a:r>
          </a:p>
          <a:p>
            <a:pPr lvl="1"/>
            <a:r>
              <a:rPr lang="en-GB" i="1" dirty="0" smtClean="0"/>
              <a:t>Extension </a:t>
            </a:r>
            <a:r>
              <a:rPr lang="en-GB" i="1" dirty="0" smtClean="0"/>
              <a:t>topics, ideal for students wishing to stay in further education </a:t>
            </a:r>
            <a:r>
              <a:rPr lang="en-GB" i="1" dirty="0" smtClean="0"/>
              <a:t>studying maths related subjects  </a:t>
            </a:r>
          </a:p>
          <a:p>
            <a:r>
              <a:rPr lang="en-GB" i="1" dirty="0" smtClean="0"/>
              <a:t>Decisions on tiers are made in year 11</a:t>
            </a:r>
            <a:endParaRPr lang="en-GB" dirty="0" smtClean="0"/>
          </a:p>
        </p:txBody>
      </p:sp>
    </p:spTree>
    <p:extLst>
      <p:ext uri="{BB962C8B-B14F-4D97-AF65-F5344CB8AC3E}">
        <p14:creationId xmlns:p14="http://schemas.microsoft.com/office/powerpoint/2010/main" val="1771354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p:txBody>
          <a:bodyPr/>
          <a:lstStyle/>
          <a:p>
            <a:r>
              <a:rPr lang="en-GB" dirty="0" smtClean="0"/>
              <a:t>53.1% students achieved Grade 9-5</a:t>
            </a:r>
          </a:p>
          <a:p>
            <a:r>
              <a:rPr lang="en-GB" dirty="0" smtClean="0"/>
              <a:t>8.25% achieved Grade 9-8</a:t>
            </a:r>
          </a:p>
          <a:p>
            <a:r>
              <a:rPr lang="en-GB" dirty="0" smtClean="0"/>
              <a:t>9 students achieved Double Grade 9!</a:t>
            </a:r>
          </a:p>
          <a:p>
            <a:endParaRPr lang="en-GB"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91000"/>
            <a:ext cx="7135586"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0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smtClean="0"/>
              <a:t>Revision guides</a:t>
            </a:r>
            <a:endParaRPr lang="en-GB"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599" y="1162050"/>
            <a:ext cx="33623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62050"/>
            <a:ext cx="2971800" cy="381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438400"/>
            <a:ext cx="2895600" cy="40051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0245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smtClean="0"/>
              <a:t>Scheme of Learning</a:t>
            </a:r>
            <a:endParaRPr lang="en-GB" dirty="0"/>
          </a:p>
        </p:txBody>
      </p:sp>
      <p:sp>
        <p:nvSpPr>
          <p:cNvPr id="3" name="Content Placeholder 2"/>
          <p:cNvSpPr>
            <a:spLocks noGrp="1"/>
          </p:cNvSpPr>
          <p:nvPr>
            <p:ph idx="1"/>
          </p:nvPr>
        </p:nvSpPr>
        <p:spPr>
          <a:xfrm>
            <a:off x="457200" y="1066800"/>
            <a:ext cx="8229600" cy="685800"/>
          </a:xfrm>
        </p:spPr>
        <p:txBody>
          <a:bodyPr/>
          <a:lstStyle/>
          <a:p>
            <a:r>
              <a:rPr lang="en-GB" dirty="0" smtClean="0"/>
              <a:t>3 year scheme</a:t>
            </a:r>
            <a:endParaRPr lang="en-GB"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458200" cy="482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36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and Mathswatch</a:t>
            </a:r>
            <a:endParaRPr lang="en-GB" dirty="0"/>
          </a:p>
        </p:txBody>
      </p:sp>
      <p:sp>
        <p:nvSpPr>
          <p:cNvPr id="3" name="Content Placeholder 2"/>
          <p:cNvSpPr>
            <a:spLocks noGrp="1"/>
          </p:cNvSpPr>
          <p:nvPr>
            <p:ph idx="1"/>
          </p:nvPr>
        </p:nvSpPr>
        <p:spPr>
          <a:xfrm>
            <a:off x="457200" y="1600201"/>
            <a:ext cx="8229600" cy="4648199"/>
          </a:xfrm>
        </p:spPr>
        <p:txBody>
          <a:bodyPr>
            <a:normAutofit/>
          </a:bodyPr>
          <a:lstStyle/>
          <a:p>
            <a:r>
              <a:rPr lang="en-GB" dirty="0" smtClean="0"/>
              <a:t>Star sheets</a:t>
            </a:r>
          </a:p>
          <a:p>
            <a:r>
              <a:rPr lang="en-GB" dirty="0" smtClean="0"/>
              <a:t>Mathswatch – videos and follow up quiz</a:t>
            </a:r>
          </a:p>
          <a:p>
            <a:r>
              <a:rPr lang="en-GB" dirty="0" smtClean="0"/>
              <a:t>How to log on</a:t>
            </a:r>
          </a:p>
          <a:p>
            <a:pPr lvl="1"/>
            <a:r>
              <a:rPr lang="en-GB" dirty="0" smtClean="0">
                <a:hlinkClick r:id="rId2"/>
              </a:rPr>
              <a:t>www.vlemathswatch.co.uk</a:t>
            </a:r>
            <a:endParaRPr lang="en-GB" dirty="0" smtClean="0"/>
          </a:p>
          <a:p>
            <a:pPr lvl="1"/>
            <a:r>
              <a:rPr lang="en-GB" dirty="0" err="1" smtClean="0"/>
              <a:t>user@samuelwhitbread</a:t>
            </a:r>
            <a:endParaRPr lang="en-GB" dirty="0" smtClean="0"/>
          </a:p>
          <a:p>
            <a:pPr lvl="1"/>
            <a:r>
              <a:rPr lang="en-GB" dirty="0" smtClean="0"/>
              <a:t>grape1</a:t>
            </a:r>
            <a:endParaRPr lang="en-GB" dirty="0" smtClean="0"/>
          </a:p>
        </p:txBody>
      </p:sp>
    </p:spTree>
    <p:extLst>
      <p:ext uri="{BB962C8B-B14F-4D97-AF65-F5344CB8AC3E}">
        <p14:creationId xmlns:p14="http://schemas.microsoft.com/office/powerpoint/2010/main" val="609988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309" y="2450811"/>
            <a:ext cx="7772400" cy="1470025"/>
          </a:xfrm>
        </p:spPr>
        <p:txBody>
          <a:bodyPr/>
          <a:lstStyle/>
          <a:p>
            <a:r>
              <a:rPr lang="en-GB" dirty="0" smtClean="0"/>
              <a:t>Any questions?</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6711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Language</a:t>
            </a:r>
            <a:endParaRPr lang="en-GB" dirty="0"/>
          </a:p>
        </p:txBody>
      </p:sp>
      <p:sp>
        <p:nvSpPr>
          <p:cNvPr id="3" name="Content Placeholder 2"/>
          <p:cNvSpPr>
            <a:spLocks noGrp="1"/>
          </p:cNvSpPr>
          <p:nvPr>
            <p:ph idx="1"/>
          </p:nvPr>
        </p:nvSpPr>
        <p:spPr>
          <a:xfrm>
            <a:off x="457200" y="2057400"/>
            <a:ext cx="8229600" cy="4525963"/>
          </a:xfrm>
        </p:spPr>
        <p:txBody>
          <a:bodyPr>
            <a:normAutofit fontScale="92500"/>
          </a:bodyPr>
          <a:lstStyle/>
          <a:p>
            <a:r>
              <a:rPr lang="en-GB" dirty="0" smtClean="0"/>
              <a:t>Paper </a:t>
            </a:r>
            <a:r>
              <a:rPr lang="en-GB" dirty="0"/>
              <a:t>1 = </a:t>
            </a:r>
            <a:r>
              <a:rPr lang="en-GB" i="1" dirty="0" smtClean="0"/>
              <a:t>Explorations </a:t>
            </a:r>
            <a:r>
              <a:rPr lang="en-GB" i="1" dirty="0"/>
              <a:t>in creative reading and </a:t>
            </a:r>
            <a:r>
              <a:rPr lang="en-GB" i="1" dirty="0" smtClean="0"/>
              <a:t>writing (80 marks)</a:t>
            </a:r>
          </a:p>
          <a:p>
            <a:pPr lvl="1"/>
            <a:r>
              <a:rPr lang="en-GB" dirty="0" smtClean="0"/>
              <a:t>Section A (40 marks) reading response and analysis to a fiction text </a:t>
            </a:r>
          </a:p>
          <a:p>
            <a:pPr lvl="1"/>
            <a:r>
              <a:rPr lang="en-GB" dirty="0" smtClean="0"/>
              <a:t>Section B ( 40 marks) Creative writing</a:t>
            </a:r>
          </a:p>
          <a:p>
            <a:r>
              <a:rPr lang="en-GB" dirty="0"/>
              <a:t>Paper 2 = </a:t>
            </a:r>
            <a:r>
              <a:rPr lang="en-GB" i="1" dirty="0"/>
              <a:t>Writers’ viewpoints and </a:t>
            </a:r>
            <a:r>
              <a:rPr lang="en-GB" i="1" dirty="0" smtClean="0"/>
              <a:t>perspectives</a:t>
            </a:r>
          </a:p>
          <a:p>
            <a:pPr lvl="1"/>
            <a:r>
              <a:rPr lang="en-GB" dirty="0" smtClean="0"/>
              <a:t>Section A  (40 marks) reading response, analysis and comparison to two non-fiction texts </a:t>
            </a:r>
          </a:p>
          <a:p>
            <a:pPr lvl="1"/>
            <a:r>
              <a:rPr lang="en-GB" dirty="0" smtClean="0"/>
              <a:t>Section B (40 marks) Non-fiction writing</a:t>
            </a:r>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0836"/>
            <a:ext cx="1295400" cy="1734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78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Language</a:t>
            </a:r>
            <a:endParaRPr lang="en-GB" dirty="0"/>
          </a:p>
        </p:txBody>
      </p:sp>
      <p:sp>
        <p:nvSpPr>
          <p:cNvPr id="3" name="Content Placeholder 2"/>
          <p:cNvSpPr>
            <a:spLocks noGrp="1"/>
          </p:cNvSpPr>
          <p:nvPr>
            <p:ph idx="1"/>
          </p:nvPr>
        </p:nvSpPr>
        <p:spPr>
          <a:xfrm>
            <a:off x="457200" y="1905000"/>
            <a:ext cx="8229600" cy="4525963"/>
          </a:xfrm>
        </p:spPr>
        <p:txBody>
          <a:bodyPr/>
          <a:lstStyle/>
          <a:p>
            <a:r>
              <a:rPr lang="en-GB" dirty="0" smtClean="0"/>
              <a:t>Speaking and Listening</a:t>
            </a:r>
          </a:p>
          <a:p>
            <a:r>
              <a:rPr lang="en-GB" dirty="0" smtClean="0"/>
              <a:t>Graded as PASS, MERIT, DISTINCTION</a:t>
            </a:r>
          </a:p>
          <a:p>
            <a:r>
              <a:rPr lang="en-GB" dirty="0" smtClean="0"/>
              <a:t>Is printed on results page but does not contribute to marks</a:t>
            </a:r>
          </a:p>
          <a:p>
            <a:r>
              <a:rPr lang="en-GB" dirty="0" smtClean="0"/>
              <a:t>Individual presentation 5-10 minutes</a:t>
            </a:r>
          </a:p>
          <a:p>
            <a:r>
              <a:rPr lang="en-GB" dirty="0" smtClean="0"/>
              <a:t>Usually completed in Y10</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129857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43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Literature</a:t>
            </a:r>
            <a:endParaRPr lang="en-GB" dirty="0"/>
          </a:p>
        </p:txBody>
      </p:sp>
      <p:sp>
        <p:nvSpPr>
          <p:cNvPr id="3" name="Content Placeholder 2"/>
          <p:cNvSpPr>
            <a:spLocks noGrp="1"/>
          </p:cNvSpPr>
          <p:nvPr>
            <p:ph idx="1"/>
          </p:nvPr>
        </p:nvSpPr>
        <p:spPr>
          <a:xfrm>
            <a:off x="457200" y="1600201"/>
            <a:ext cx="8229600" cy="2133600"/>
          </a:xfrm>
        </p:spPr>
        <p:txBody>
          <a:bodyPr/>
          <a:lstStyle/>
          <a:p>
            <a:r>
              <a:rPr lang="en-GB" dirty="0"/>
              <a:t>Paper 1 = </a:t>
            </a:r>
            <a:r>
              <a:rPr lang="en-GB" i="1" dirty="0"/>
              <a:t>Shakespeare and the 19th-century </a:t>
            </a:r>
            <a:r>
              <a:rPr lang="en-GB" i="1" dirty="0" smtClean="0"/>
              <a:t>novel 1h45</a:t>
            </a:r>
          </a:p>
          <a:p>
            <a:pPr lvl="1"/>
            <a:r>
              <a:rPr lang="en-GB" dirty="0" smtClean="0"/>
              <a:t>Section A = Romeo and Juliet (34 marks)</a:t>
            </a:r>
          </a:p>
          <a:p>
            <a:pPr lvl="1"/>
            <a:r>
              <a:rPr lang="en-GB" dirty="0" smtClean="0"/>
              <a:t>Section B = A Christmas Carol (30 marks)</a:t>
            </a:r>
          </a:p>
        </p:txBody>
      </p:sp>
      <p:sp>
        <p:nvSpPr>
          <p:cNvPr id="4" name="Content Placeholder 2"/>
          <p:cNvSpPr txBox="1">
            <a:spLocks/>
          </p:cNvSpPr>
          <p:nvPr/>
        </p:nvSpPr>
        <p:spPr>
          <a:xfrm>
            <a:off x="581891" y="4114800"/>
            <a:ext cx="8229600"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Paper </a:t>
            </a:r>
            <a:r>
              <a:rPr lang="en-GB" dirty="0"/>
              <a:t>2 </a:t>
            </a:r>
            <a:r>
              <a:rPr lang="en-GB" dirty="0" smtClean="0"/>
              <a:t>= </a:t>
            </a:r>
            <a:r>
              <a:rPr lang="en-GB" i="1" dirty="0" smtClean="0"/>
              <a:t>Modern </a:t>
            </a:r>
            <a:r>
              <a:rPr lang="en-GB" i="1" dirty="0"/>
              <a:t>texts and poetry </a:t>
            </a:r>
            <a:r>
              <a:rPr lang="en-GB" i="1" dirty="0" smtClean="0"/>
              <a:t>2h15</a:t>
            </a:r>
          </a:p>
          <a:p>
            <a:pPr lvl="1"/>
            <a:r>
              <a:rPr lang="en-GB" dirty="0" smtClean="0"/>
              <a:t>Section A = An Inspector Calls (34 marks)</a:t>
            </a:r>
          </a:p>
          <a:p>
            <a:pPr lvl="1"/>
            <a:r>
              <a:rPr lang="en-GB" dirty="0" smtClean="0"/>
              <a:t>Section B = Poetry Anthology (30 marks)</a:t>
            </a:r>
          </a:p>
          <a:p>
            <a:pPr lvl="1"/>
            <a:r>
              <a:rPr lang="en-GB" dirty="0" smtClean="0"/>
              <a:t>Section C = Unseen Poetry (32 marks)</a:t>
            </a:r>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
            <a:ext cx="12382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75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9</a:t>
            </a:r>
            <a:endParaRPr lang="en-GB" dirty="0"/>
          </a:p>
        </p:txBody>
      </p:sp>
      <p:sp>
        <p:nvSpPr>
          <p:cNvPr id="3" name="Content Placeholder 2"/>
          <p:cNvSpPr>
            <a:spLocks noGrp="1"/>
          </p:cNvSpPr>
          <p:nvPr>
            <p:ph idx="1"/>
          </p:nvPr>
        </p:nvSpPr>
        <p:spPr/>
        <p:txBody>
          <a:bodyPr/>
          <a:lstStyle/>
          <a:p>
            <a:r>
              <a:rPr lang="en-GB" dirty="0" smtClean="0"/>
              <a:t>Language and Literature not taught separately.</a:t>
            </a:r>
          </a:p>
          <a:p>
            <a:r>
              <a:rPr lang="en-GB" dirty="0" smtClean="0"/>
              <a:t>Reading, writing and speaking and listening skills embedded into all Schemes of Work.</a:t>
            </a:r>
          </a:p>
          <a:p>
            <a:r>
              <a:rPr lang="en-GB" dirty="0" smtClean="0"/>
              <a:t>Students will be equipped with all the skills necessary to tackle GCSE in Y10.</a:t>
            </a:r>
          </a:p>
          <a:p>
            <a:r>
              <a:rPr lang="en-GB" dirty="0" smtClean="0"/>
              <a:t>Enrichment and independent learning encouraged throughout Y9 and KS4.</a:t>
            </a:r>
          </a:p>
          <a:p>
            <a:endParaRPr lang="en-GB" dirty="0"/>
          </a:p>
        </p:txBody>
      </p:sp>
    </p:spTree>
    <p:extLst>
      <p:ext uri="{BB962C8B-B14F-4D97-AF65-F5344CB8AC3E}">
        <p14:creationId xmlns:p14="http://schemas.microsoft.com/office/powerpoint/2010/main" val="374075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7309" y="2450811"/>
            <a:ext cx="7772400" cy="1470025"/>
          </a:xfrm>
        </p:spPr>
        <p:txBody>
          <a:bodyPr/>
          <a:lstStyle/>
          <a:p>
            <a:r>
              <a:rPr lang="en-GB" dirty="0" smtClean="0"/>
              <a:t>Any questions?</a:t>
            </a:r>
            <a:endParaRPr lang="en-GB" dirty="0"/>
          </a:p>
        </p:txBody>
      </p:sp>
      <p:sp>
        <p:nvSpPr>
          <p:cNvPr id="3" name="Subtitle 2"/>
          <p:cNvSpPr>
            <a:spLocks noGrp="1"/>
          </p:cNvSpPr>
          <p:nvPr>
            <p:ph type="subTitle" idx="1"/>
          </p:nvPr>
        </p:nvSpPr>
        <p:spPr>
          <a:xfrm>
            <a:off x="1359910" y="4648200"/>
            <a:ext cx="6400800" cy="1752600"/>
          </a:xfrm>
        </p:spPr>
        <p:txBody>
          <a:bodyPr>
            <a:normAutofit fontScale="85000" lnSpcReduction="20000"/>
          </a:bodyPr>
          <a:lstStyle/>
          <a:p>
            <a:r>
              <a:rPr lang="en-GB" dirty="0" smtClean="0"/>
              <a:t>Class of 2020!</a:t>
            </a:r>
          </a:p>
          <a:p>
            <a:r>
              <a:rPr lang="en-GB" dirty="0" smtClean="0"/>
              <a:t>8 ½ terms</a:t>
            </a:r>
          </a:p>
          <a:p>
            <a:r>
              <a:rPr lang="en-GB" dirty="0" smtClean="0"/>
              <a:t>34 months</a:t>
            </a:r>
          </a:p>
          <a:p>
            <a:r>
              <a:rPr lang="en-GB" dirty="0" smtClean="0"/>
              <a:t>488 lessons (</a:t>
            </a:r>
            <a:r>
              <a:rPr lang="en-GB" dirty="0" err="1" smtClean="0"/>
              <a:t>ish</a:t>
            </a:r>
            <a:r>
              <a:rPr lang="en-GB" dirty="0" smtClean="0"/>
              <a:t>)</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75683">
            <a:off x="586888" y="463260"/>
            <a:ext cx="1241738"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34114">
            <a:off x="4434241" y="539911"/>
            <a:ext cx="1382739" cy="1869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127" y="319307"/>
            <a:ext cx="153679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912" y="298525"/>
            <a:ext cx="180022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637" y="4161559"/>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3927" y="4028209"/>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3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63527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Science Curriculum 2017-18 </a:t>
            </a:r>
            <a:endParaRPr lang="en-GB" dirty="0"/>
          </a:p>
        </p:txBody>
      </p:sp>
      <p:sp>
        <p:nvSpPr>
          <p:cNvPr id="3" name="Subtitle 2"/>
          <p:cNvSpPr>
            <a:spLocks noGrp="1"/>
          </p:cNvSpPr>
          <p:nvPr>
            <p:ph type="subTitle" idx="1"/>
          </p:nvPr>
        </p:nvSpPr>
        <p:spPr/>
        <p:txBody>
          <a:bodyPr/>
          <a:lstStyle/>
          <a:p>
            <a:r>
              <a:rPr lang="en-GB" dirty="0" smtClean="0"/>
              <a:t>Robert Graves </a:t>
            </a:r>
          </a:p>
          <a:p>
            <a:r>
              <a:rPr lang="en-GB" dirty="0" smtClean="0"/>
              <a:t>Head of Science </a:t>
            </a:r>
            <a:endParaRPr lang="en-GB" dirty="0"/>
          </a:p>
        </p:txBody>
      </p:sp>
    </p:spTree>
    <p:extLst>
      <p:ext uri="{BB962C8B-B14F-4D97-AF65-F5344CB8AC3E}">
        <p14:creationId xmlns:p14="http://schemas.microsoft.com/office/powerpoint/2010/main" val="3251935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1057</Words>
  <Application>Microsoft Office PowerPoint</Application>
  <PresentationFormat>On-screen Show (4:3)</PresentationFormat>
  <Paragraphs>271</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A guide to English</vt:lpstr>
      <vt:lpstr>Results</vt:lpstr>
      <vt:lpstr>English Language</vt:lpstr>
      <vt:lpstr>English Language</vt:lpstr>
      <vt:lpstr>English Literature</vt:lpstr>
      <vt:lpstr>Year 9</vt:lpstr>
      <vt:lpstr>Any questions?</vt:lpstr>
      <vt:lpstr>PowerPoint Presentation</vt:lpstr>
      <vt:lpstr>Science Curriculum 2017-18 </vt:lpstr>
      <vt:lpstr>Science curriculum GCSE 9-1</vt:lpstr>
      <vt:lpstr>Combined Science: Trilogy (8684)</vt:lpstr>
      <vt:lpstr>Assessment weightings </vt:lpstr>
      <vt:lpstr>Entries and awarding grades</vt:lpstr>
      <vt:lpstr>Separate Science: Biology, Chemistry and  Physics </vt:lpstr>
      <vt:lpstr>Assessment weightings </vt:lpstr>
      <vt:lpstr>Entries and awarding grades</vt:lpstr>
      <vt:lpstr>A guide to Maths</vt:lpstr>
      <vt:lpstr>Results</vt:lpstr>
      <vt:lpstr>Maths GCSE</vt:lpstr>
      <vt:lpstr>Revision guides</vt:lpstr>
      <vt:lpstr>Scheme of Learning</vt:lpstr>
      <vt:lpstr>Homework and Mathswatch</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 to English</dc:title>
  <dc:creator>Laura Jonson</dc:creator>
  <cp:lastModifiedBy>Georgina Beard</cp:lastModifiedBy>
  <cp:revision>12</cp:revision>
  <dcterms:created xsi:type="dcterms:W3CDTF">2006-08-16T00:00:00Z</dcterms:created>
  <dcterms:modified xsi:type="dcterms:W3CDTF">2017-09-12T15:34:42Z</dcterms:modified>
</cp:coreProperties>
</file>