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6" r:id="rId3"/>
    <p:sldId id="269" r:id="rId4"/>
    <p:sldId id="267" r:id="rId5"/>
    <p:sldId id="270" r:id="rId6"/>
    <p:sldId id="263" r:id="rId7"/>
    <p:sldId id="268" r:id="rId8"/>
    <p:sldId id="260" r:id="rId9"/>
    <p:sldId id="264" r:id="rId10"/>
    <p:sldId id="265" r:id="rId11"/>
    <p:sldId id="273" r:id="rId12"/>
    <p:sldId id="271" r:id="rId13"/>
    <p:sldId id="272" r:id="rId14"/>
    <p:sldId id="261" r:id="rId15"/>
    <p:sldId id="259"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4660"/>
  </p:normalViewPr>
  <p:slideViewPr>
    <p:cSldViewPr>
      <p:cViewPr varScale="1">
        <p:scale>
          <a:sx n="73" d="100"/>
          <a:sy n="73" d="100"/>
        </p:scale>
        <p:origin x="-9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808DB-B811-4140-88C3-358DB50A9541}" type="datetimeFigureOut">
              <a:rPr lang="en-GB" smtClean="0"/>
              <a:t>12/09/2017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AF65C-8D5F-482C-AFD4-58C5BE77C790}" type="slidenum">
              <a:rPr lang="en-GB" smtClean="0"/>
              <a:t>‹#›</a:t>
            </a:fld>
            <a:endParaRPr lang="en-GB"/>
          </a:p>
        </p:txBody>
      </p:sp>
    </p:spTree>
    <p:extLst>
      <p:ext uri="{BB962C8B-B14F-4D97-AF65-F5344CB8AC3E}">
        <p14:creationId xmlns:p14="http://schemas.microsoft.com/office/powerpoint/2010/main" val="1457479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is intended to get the parents thinking about the purpose of assessment and feedback.  We won’t respond to it till later in the presentation.</a:t>
            </a:r>
            <a:endParaRPr lang="en-GB" dirty="0"/>
          </a:p>
        </p:txBody>
      </p:sp>
      <p:sp>
        <p:nvSpPr>
          <p:cNvPr id="4" name="Slide Number Placeholder 3"/>
          <p:cNvSpPr>
            <a:spLocks noGrp="1"/>
          </p:cNvSpPr>
          <p:nvPr>
            <p:ph type="sldNum" sz="quarter" idx="10"/>
          </p:nvPr>
        </p:nvSpPr>
        <p:spPr/>
        <p:txBody>
          <a:bodyPr/>
          <a:lstStyle/>
          <a:p>
            <a:fld id="{537AF65C-8D5F-482C-AFD4-58C5BE77C790}" type="slidenum">
              <a:rPr lang="en-GB" smtClean="0"/>
              <a:t>1</a:t>
            </a:fld>
            <a:endParaRPr lang="en-GB"/>
          </a:p>
        </p:txBody>
      </p:sp>
    </p:spTree>
    <p:extLst>
      <p:ext uri="{BB962C8B-B14F-4D97-AF65-F5344CB8AC3E}">
        <p14:creationId xmlns:p14="http://schemas.microsoft.com/office/powerpoint/2010/main" val="384476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a:t>
            </a:r>
            <a:r>
              <a:rPr lang="en-GB" baseline="0" dirty="0" smtClean="0"/>
              <a:t> with parents that marking will cover both of these over varying periods of time.  Explain teachers assess in two ways.</a:t>
            </a:r>
            <a:endParaRPr lang="en-GB" dirty="0"/>
          </a:p>
        </p:txBody>
      </p:sp>
      <p:sp>
        <p:nvSpPr>
          <p:cNvPr id="4" name="Slide Number Placeholder 3"/>
          <p:cNvSpPr>
            <a:spLocks noGrp="1"/>
          </p:cNvSpPr>
          <p:nvPr>
            <p:ph type="sldNum" sz="quarter" idx="10"/>
          </p:nvPr>
        </p:nvSpPr>
        <p:spPr/>
        <p:txBody>
          <a:bodyPr/>
          <a:lstStyle/>
          <a:p>
            <a:fld id="{537AF65C-8D5F-482C-AFD4-58C5BE77C790}" type="slidenum">
              <a:rPr lang="en-GB" smtClean="0"/>
              <a:t>4</a:t>
            </a:fld>
            <a:endParaRPr lang="en-GB"/>
          </a:p>
        </p:txBody>
      </p:sp>
    </p:spTree>
    <p:extLst>
      <p:ext uri="{BB962C8B-B14F-4D97-AF65-F5344CB8AC3E}">
        <p14:creationId xmlns:p14="http://schemas.microsoft.com/office/powerpoint/2010/main" val="1129690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back to the starter.  Use the example</a:t>
            </a:r>
            <a:r>
              <a:rPr lang="en-GB" baseline="0" dirty="0" smtClean="0"/>
              <a:t> of Andy Murray – while playing a match, his coach might say ‘you played really well today; good job!’.  But this is not feedback, it’s a value judgement.  What Andy Murray would want to know is what did he do that was good and what area does he need to develop to get even better.  He would then want his coach to develop activities to help him to improve upon this area.  This is what is involved in feedback and </a:t>
            </a:r>
            <a:r>
              <a:rPr lang="en-GB" baseline="0" dirty="0" err="1" smtClean="0"/>
              <a:t>mri</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537AF65C-8D5F-482C-AFD4-58C5BE77C790}" type="slidenum">
              <a:rPr lang="en-GB" smtClean="0"/>
              <a:t>11</a:t>
            </a:fld>
            <a:endParaRPr lang="en-GB"/>
          </a:p>
        </p:txBody>
      </p:sp>
    </p:spTree>
    <p:extLst>
      <p:ext uri="{BB962C8B-B14F-4D97-AF65-F5344CB8AC3E}">
        <p14:creationId xmlns:p14="http://schemas.microsoft.com/office/powerpoint/2010/main" val="122136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 slide to show the responsibility of the pupil to engage with MRI.</a:t>
            </a:r>
            <a:endParaRPr lang="en-GB" dirty="0"/>
          </a:p>
        </p:txBody>
      </p:sp>
      <p:sp>
        <p:nvSpPr>
          <p:cNvPr id="4" name="Slide Number Placeholder 3"/>
          <p:cNvSpPr>
            <a:spLocks noGrp="1"/>
          </p:cNvSpPr>
          <p:nvPr>
            <p:ph type="sldNum" sz="quarter" idx="10"/>
          </p:nvPr>
        </p:nvSpPr>
        <p:spPr/>
        <p:txBody>
          <a:bodyPr/>
          <a:lstStyle/>
          <a:p>
            <a:fld id="{537AF65C-8D5F-482C-AFD4-58C5BE77C790}" type="slidenum">
              <a:rPr lang="en-GB" smtClean="0"/>
              <a:t>13</a:t>
            </a:fld>
            <a:endParaRPr lang="en-GB"/>
          </a:p>
        </p:txBody>
      </p:sp>
    </p:spTree>
    <p:extLst>
      <p:ext uri="{BB962C8B-B14F-4D97-AF65-F5344CB8AC3E}">
        <p14:creationId xmlns:p14="http://schemas.microsoft.com/office/powerpoint/2010/main" val="247803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is aping the starter but using the information from the presentation.</a:t>
            </a:r>
            <a:endParaRPr lang="en-GB" dirty="0"/>
          </a:p>
        </p:txBody>
      </p:sp>
      <p:sp>
        <p:nvSpPr>
          <p:cNvPr id="4" name="Slide Number Placeholder 3"/>
          <p:cNvSpPr>
            <a:spLocks noGrp="1"/>
          </p:cNvSpPr>
          <p:nvPr>
            <p:ph type="sldNum" sz="quarter" idx="10"/>
          </p:nvPr>
        </p:nvSpPr>
        <p:spPr/>
        <p:txBody>
          <a:bodyPr/>
          <a:lstStyle/>
          <a:p>
            <a:fld id="{537AF65C-8D5F-482C-AFD4-58C5BE77C790}" type="slidenum">
              <a:rPr lang="en-GB" smtClean="0"/>
              <a:t>16</a:t>
            </a:fld>
            <a:endParaRPr lang="en-GB"/>
          </a:p>
        </p:txBody>
      </p:sp>
    </p:spTree>
    <p:extLst>
      <p:ext uri="{BB962C8B-B14F-4D97-AF65-F5344CB8AC3E}">
        <p14:creationId xmlns:p14="http://schemas.microsoft.com/office/powerpoint/2010/main" val="384476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CCD167-123C-4371-BB7A-0BDB2D7A89FD}"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9549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CCD167-123C-4371-BB7A-0BDB2D7A89FD}"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18501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CCD167-123C-4371-BB7A-0BDB2D7A89FD}"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98606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CCD167-123C-4371-BB7A-0BDB2D7A89FD}"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426126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CD167-123C-4371-BB7A-0BDB2D7A89FD}" type="datetimeFigureOut">
              <a:rPr lang="en-GB" smtClean="0"/>
              <a:t>12/09/2017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195137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CCD167-123C-4371-BB7A-0BDB2D7A89FD}"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7283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CCD167-123C-4371-BB7A-0BDB2D7A89FD}" type="datetimeFigureOut">
              <a:rPr lang="en-GB" smtClean="0"/>
              <a:t>12/09/2017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926243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CCD167-123C-4371-BB7A-0BDB2D7A89FD}" type="datetimeFigureOut">
              <a:rPr lang="en-GB" smtClean="0"/>
              <a:t>12/09/2017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391679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D167-123C-4371-BB7A-0BDB2D7A89FD}" type="datetimeFigureOut">
              <a:rPr lang="en-GB" smtClean="0"/>
              <a:t>12/09/2017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7388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CD167-123C-4371-BB7A-0BDB2D7A89FD}"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385944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CD167-123C-4371-BB7A-0BDB2D7A89FD}" type="datetimeFigureOut">
              <a:rPr lang="en-GB" smtClean="0"/>
              <a:t>12/09/2017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FE47F4-BD66-4558-ADCF-54ECD2A339CE}" type="slidenum">
              <a:rPr lang="en-GB" smtClean="0"/>
              <a:t>‹#›</a:t>
            </a:fld>
            <a:endParaRPr lang="en-GB"/>
          </a:p>
        </p:txBody>
      </p:sp>
    </p:spTree>
    <p:extLst>
      <p:ext uri="{BB962C8B-B14F-4D97-AF65-F5344CB8AC3E}">
        <p14:creationId xmlns:p14="http://schemas.microsoft.com/office/powerpoint/2010/main" val="71936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CD167-123C-4371-BB7A-0BDB2D7A89FD}" type="datetimeFigureOut">
              <a:rPr lang="en-GB" smtClean="0"/>
              <a:t>12/09/2017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E47F4-BD66-4558-ADCF-54ECD2A339CE}" type="slidenum">
              <a:rPr lang="en-GB" smtClean="0"/>
              <a:t>‹#›</a:t>
            </a:fld>
            <a:endParaRPr lang="en-GB"/>
          </a:p>
        </p:txBody>
      </p:sp>
    </p:spTree>
    <p:extLst>
      <p:ext uri="{BB962C8B-B14F-4D97-AF65-F5344CB8AC3E}">
        <p14:creationId xmlns:p14="http://schemas.microsoft.com/office/powerpoint/2010/main" val="621714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r>
              <a:rPr lang="en-GB" dirty="0" smtClean="0"/>
              <a:t>Think of a time when you have worked at something e.g. playing a sport, developing a hobby or working on a professional target/skill required at work…..</a:t>
            </a:r>
          </a:p>
          <a:p>
            <a:r>
              <a:rPr lang="en-GB" dirty="0"/>
              <a:t>Have you </a:t>
            </a:r>
            <a:r>
              <a:rPr lang="en-GB" dirty="0" smtClean="0"/>
              <a:t>received </a:t>
            </a:r>
            <a:r>
              <a:rPr lang="en-GB" dirty="0"/>
              <a:t>comments which have changed/ improved the way you do something</a:t>
            </a:r>
            <a:r>
              <a:rPr lang="en-GB" dirty="0" smtClean="0"/>
              <a:t>?</a:t>
            </a:r>
          </a:p>
          <a:p>
            <a:r>
              <a:rPr lang="en-GB" dirty="0" smtClean="0"/>
              <a:t>What was said to you that helped you to progress?</a:t>
            </a:r>
          </a:p>
          <a:p>
            <a:r>
              <a:rPr lang="en-GB" dirty="0" smtClean="0"/>
              <a:t>Was the feedback un/helpful?</a:t>
            </a:r>
          </a:p>
          <a:p>
            <a:r>
              <a:rPr lang="en-GB" dirty="0" smtClean="0"/>
              <a:t>Why?</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020" y="4149080"/>
            <a:ext cx="2416747" cy="2543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806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solidFill>
                  <a:schemeClr val="accent6">
                    <a:lumMod val="75000"/>
                  </a:schemeClr>
                </a:solidFill>
              </a:rPr>
              <a:t>How do teachers implement effective feedback at SWA?</a:t>
            </a:r>
            <a:endParaRPr lang="en-GB"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lvl="0"/>
            <a:r>
              <a:rPr lang="en-GB" dirty="0" smtClean="0"/>
              <a:t>According to the Assessment Schedule for each department, your child will </a:t>
            </a:r>
            <a:r>
              <a:rPr lang="en-GB" dirty="0"/>
              <a:t>receive regular </a:t>
            </a:r>
            <a:r>
              <a:rPr lang="en-GB" dirty="0">
                <a:solidFill>
                  <a:srgbClr val="FF0000"/>
                </a:solidFill>
              </a:rPr>
              <a:t>WWW (What Went Well) and EBI (Even Better If) </a:t>
            </a:r>
            <a:r>
              <a:rPr lang="en-GB" dirty="0" smtClean="0"/>
              <a:t>feedback from their teachers. </a:t>
            </a:r>
          </a:p>
          <a:p>
            <a:pPr lvl="0"/>
            <a:endParaRPr lang="en-GB" dirty="0" smtClean="0"/>
          </a:p>
          <a:p>
            <a:pPr lvl="0"/>
            <a:r>
              <a:rPr lang="en-GB" dirty="0" smtClean="0"/>
              <a:t>This </a:t>
            </a:r>
            <a:r>
              <a:rPr lang="en-GB" dirty="0"/>
              <a:t>feedback will enable </a:t>
            </a:r>
            <a:r>
              <a:rPr lang="en-GB" dirty="0" smtClean="0"/>
              <a:t>your son/daughter to </a:t>
            </a:r>
            <a:r>
              <a:rPr lang="en-GB" dirty="0"/>
              <a:t>recognise their next steps in learning and how to take them. </a:t>
            </a:r>
          </a:p>
          <a:p>
            <a:endParaRPr lang="en-GB" dirty="0"/>
          </a:p>
        </p:txBody>
      </p:sp>
    </p:spTree>
    <p:extLst>
      <p:ext uri="{BB962C8B-B14F-4D97-AF65-F5344CB8AC3E}">
        <p14:creationId xmlns:p14="http://schemas.microsoft.com/office/powerpoint/2010/main" val="2152854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solidFill>
                  <a:schemeClr val="accent6">
                    <a:lumMod val="75000"/>
                  </a:schemeClr>
                </a:solidFill>
              </a:rPr>
              <a:t>How do teachers implement effective feedback at SWA?</a:t>
            </a:r>
            <a:endParaRPr lang="en-GB" dirty="0">
              <a:solidFill>
                <a:schemeClr val="accent6">
                  <a:lumMod val="75000"/>
                </a:schemeClr>
              </a:solidFill>
            </a:endParaRPr>
          </a:p>
        </p:txBody>
      </p:sp>
      <p:sp>
        <p:nvSpPr>
          <p:cNvPr id="3" name="Content Placeholder 2"/>
          <p:cNvSpPr>
            <a:spLocks noGrp="1"/>
          </p:cNvSpPr>
          <p:nvPr>
            <p:ph idx="1"/>
          </p:nvPr>
        </p:nvSpPr>
        <p:spPr>
          <a:xfrm>
            <a:off x="467544" y="1484784"/>
            <a:ext cx="8229600" cy="4525963"/>
          </a:xfrm>
        </p:spPr>
        <p:txBody>
          <a:bodyPr>
            <a:normAutofit/>
          </a:bodyPr>
          <a:lstStyle/>
          <a:p>
            <a:pPr lvl="0"/>
            <a:r>
              <a:rPr lang="en-GB" dirty="0" smtClean="0"/>
              <a:t>During class feedback, your child will have the opportunity to respond to their teacher’s feedback and practise, develop and model improvement.  We call this </a:t>
            </a:r>
            <a:r>
              <a:rPr lang="en-GB" dirty="0" smtClean="0">
                <a:solidFill>
                  <a:srgbClr val="00B050"/>
                </a:solidFill>
              </a:rPr>
              <a:t>MRI – </a:t>
            </a:r>
            <a:r>
              <a:rPr lang="en-GB" i="1" dirty="0" smtClean="0">
                <a:solidFill>
                  <a:srgbClr val="00B050"/>
                </a:solidFill>
              </a:rPr>
              <a:t>My response is….</a:t>
            </a:r>
            <a:endParaRPr lang="en-GB" i="1" dirty="0">
              <a:solidFill>
                <a:srgbClr val="00B050"/>
              </a:solidFill>
            </a:endParaRPr>
          </a:p>
          <a:p>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574152"/>
            <a:ext cx="5927263" cy="3151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940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6600" dirty="0" smtClean="0">
                <a:solidFill>
                  <a:schemeClr val="accent6">
                    <a:lumMod val="75000"/>
                  </a:schemeClr>
                </a:solidFill>
              </a:rPr>
              <a:t>What is the role of my child in the assessment and feedback process?</a:t>
            </a:r>
            <a:endParaRPr lang="en-GB" sz="6600" dirty="0"/>
          </a:p>
        </p:txBody>
      </p:sp>
    </p:spTree>
    <p:extLst>
      <p:ext uri="{BB962C8B-B14F-4D97-AF65-F5344CB8AC3E}">
        <p14:creationId xmlns:p14="http://schemas.microsoft.com/office/powerpoint/2010/main" val="268621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8370"/>
            <a:ext cx="8712968" cy="1143000"/>
          </a:xfrm>
        </p:spPr>
        <p:txBody>
          <a:bodyPr>
            <a:normAutofit/>
          </a:bodyPr>
          <a:lstStyle/>
          <a:p>
            <a:r>
              <a:rPr lang="en-GB" sz="3600" dirty="0" smtClean="0"/>
              <a:t>1. Engaging with their teacher’s feedback?</a:t>
            </a:r>
            <a:endParaRPr lang="en-GB" sz="3600" dirty="0"/>
          </a:p>
        </p:txBody>
      </p:sp>
      <p:sp>
        <p:nvSpPr>
          <p:cNvPr id="3" name="Content Placeholder 2"/>
          <p:cNvSpPr>
            <a:spLocks noGrp="1"/>
          </p:cNvSpPr>
          <p:nvPr>
            <p:ph idx="1"/>
          </p:nvPr>
        </p:nvSpPr>
        <p:spPr/>
        <p:txBody>
          <a:bodyPr/>
          <a:lstStyle/>
          <a:p>
            <a:endParaRPr lang="en-GB"/>
          </a:p>
        </p:txBody>
      </p:sp>
      <p:pic>
        <p:nvPicPr>
          <p:cNvPr id="4100" name="3C6D6028-EAD9-45FD-8D7E-0F5B66D33A21" descr="3C6D6028-EAD9-45FD-8D7E-0F5B66D33A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54350" y="1730614"/>
            <a:ext cx="5537628" cy="43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1480560"/>
            <a:ext cx="5968756" cy="537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1480560"/>
            <a:ext cx="4753694" cy="4234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08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arn(inVertical)">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barn(inVertical)">
                                      <p:cBhvr>
                                        <p:cTn id="12" dur="500"/>
                                        <p:tgtEl>
                                          <p:spTgt spid="410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barn(inVertical)">
                                      <p:cBhvr>
                                        <p:cTn id="1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22114"/>
          </a:xfrm>
        </p:spPr>
        <p:txBody>
          <a:bodyPr>
            <a:normAutofit/>
          </a:bodyPr>
          <a:lstStyle/>
          <a:p>
            <a:r>
              <a:rPr lang="en-GB" sz="3600" dirty="0" smtClean="0"/>
              <a:t>2. Knowing ‘Their Big 6’</a:t>
            </a:r>
            <a:endParaRPr lang="en-GB"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2742638"/>
              </p:ext>
            </p:extLst>
          </p:nvPr>
        </p:nvGraphicFramePr>
        <p:xfrm>
          <a:off x="1043608" y="1052736"/>
          <a:ext cx="5998989" cy="5400606"/>
        </p:xfrm>
        <a:graphic>
          <a:graphicData uri="http://schemas.openxmlformats.org/drawingml/2006/table">
            <a:tbl>
              <a:tblPr firstRow="1" firstCol="1" bandRow="1">
                <a:tableStyleId>{93296810-A885-4BE3-A3E7-6D5BEEA58F35}</a:tableStyleId>
              </a:tblPr>
              <a:tblGrid>
                <a:gridCol w="504056"/>
                <a:gridCol w="5494933"/>
              </a:tblGrid>
              <a:tr h="900101">
                <a:tc>
                  <a:txBody>
                    <a:bodyPr/>
                    <a:lstStyle/>
                    <a:p>
                      <a:pPr>
                        <a:lnSpc>
                          <a:spcPct val="115000"/>
                        </a:lnSpc>
                        <a:spcAft>
                          <a:spcPts val="0"/>
                        </a:spcAft>
                      </a:pPr>
                      <a:r>
                        <a:rPr lang="en-GB" sz="2400" dirty="0">
                          <a:solidFill>
                            <a:schemeClr val="tx1"/>
                          </a:solidFill>
                          <a:effectLst/>
                        </a:rPr>
                        <a:t>1.</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b="0" dirty="0">
                          <a:solidFill>
                            <a:schemeClr val="tx1"/>
                          </a:solidFill>
                          <a:effectLst/>
                        </a:rPr>
                        <a:t>Pupils know their Target Grade </a:t>
                      </a:r>
                    </a:p>
                  </a:txBody>
                  <a:tcPr marL="68580" marR="68580" marT="0" marB="0" anchor="ctr">
                    <a:solidFill>
                      <a:schemeClr val="bg1"/>
                    </a:solidFill>
                  </a:tcPr>
                </a:tc>
              </a:tr>
              <a:tr h="900101">
                <a:tc>
                  <a:txBody>
                    <a:bodyPr/>
                    <a:lstStyle/>
                    <a:p>
                      <a:pPr>
                        <a:lnSpc>
                          <a:spcPct val="115000"/>
                        </a:lnSpc>
                        <a:spcAft>
                          <a:spcPts val="0"/>
                        </a:spcAft>
                      </a:pPr>
                      <a:r>
                        <a:rPr lang="en-GB" sz="2400" dirty="0">
                          <a:solidFill>
                            <a:schemeClr val="tx1"/>
                          </a:solidFill>
                          <a:effectLst/>
                        </a:rPr>
                        <a:t>2.</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dirty="0">
                          <a:effectLst/>
                        </a:rPr>
                        <a:t>Pupils understand their current attainment.   </a:t>
                      </a:r>
                    </a:p>
                  </a:txBody>
                  <a:tcPr marL="68580" marR="68580" marT="0" marB="0" anchor="ctr"/>
                </a:tc>
              </a:tr>
              <a:tr h="900101">
                <a:tc>
                  <a:txBody>
                    <a:bodyPr/>
                    <a:lstStyle/>
                    <a:p>
                      <a:pPr>
                        <a:lnSpc>
                          <a:spcPct val="115000"/>
                        </a:lnSpc>
                        <a:spcAft>
                          <a:spcPts val="0"/>
                        </a:spcAft>
                      </a:pPr>
                      <a:r>
                        <a:rPr lang="en-GB" sz="2400" dirty="0">
                          <a:solidFill>
                            <a:schemeClr val="tx1"/>
                          </a:solidFill>
                          <a:effectLst/>
                        </a:rPr>
                        <a:t>3.</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dirty="0">
                          <a:effectLst/>
                        </a:rPr>
                        <a:t>Pupils can explain what they need to do to improve.  </a:t>
                      </a:r>
                    </a:p>
                  </a:txBody>
                  <a:tcPr marL="68580" marR="68580" marT="0" marB="0" anchor="ctr"/>
                </a:tc>
              </a:tr>
              <a:tr h="900101">
                <a:tc>
                  <a:txBody>
                    <a:bodyPr/>
                    <a:lstStyle/>
                    <a:p>
                      <a:pPr>
                        <a:lnSpc>
                          <a:spcPct val="115000"/>
                        </a:lnSpc>
                        <a:spcAft>
                          <a:spcPts val="0"/>
                        </a:spcAft>
                      </a:pPr>
                      <a:r>
                        <a:rPr lang="en-GB" sz="2400" dirty="0">
                          <a:solidFill>
                            <a:schemeClr val="tx1"/>
                          </a:solidFill>
                          <a:effectLst/>
                        </a:rPr>
                        <a:t>4.</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dirty="0" smtClean="0">
                          <a:effectLst/>
                        </a:rPr>
                        <a:t>(In red) </a:t>
                      </a:r>
                      <a:r>
                        <a:rPr lang="en-GB" sz="2000" dirty="0" smtClean="0">
                          <a:solidFill>
                            <a:srgbClr val="FF0000"/>
                          </a:solidFill>
                          <a:effectLst/>
                        </a:rPr>
                        <a:t>Effective WWW &amp; EBI formative feedback on work.</a:t>
                      </a:r>
                      <a:endParaRPr lang="en-GB" sz="2000" dirty="0">
                        <a:solidFill>
                          <a:srgbClr val="FF0000"/>
                        </a:solidFill>
                        <a:effectLst/>
                        <a:latin typeface="+mn-lt"/>
                        <a:ea typeface="Calibri"/>
                        <a:cs typeface="Times New Roman"/>
                      </a:endParaRPr>
                    </a:p>
                  </a:txBody>
                  <a:tcPr marL="68580" marR="68580" marT="0" marB="0" anchor="ctr"/>
                </a:tc>
              </a:tr>
              <a:tr h="900101">
                <a:tc>
                  <a:txBody>
                    <a:bodyPr/>
                    <a:lstStyle/>
                    <a:p>
                      <a:pPr>
                        <a:lnSpc>
                          <a:spcPct val="115000"/>
                        </a:lnSpc>
                        <a:spcAft>
                          <a:spcPts val="0"/>
                        </a:spcAft>
                      </a:pPr>
                      <a:r>
                        <a:rPr lang="en-GB" sz="2400" dirty="0">
                          <a:solidFill>
                            <a:schemeClr val="tx1"/>
                          </a:solidFill>
                          <a:effectLst/>
                        </a:rPr>
                        <a:t>5.</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dirty="0">
                          <a:solidFill>
                            <a:srgbClr val="00B050"/>
                          </a:solidFill>
                          <a:effectLst/>
                        </a:rPr>
                        <a:t>High quality student MRI (</a:t>
                      </a:r>
                      <a:r>
                        <a:rPr lang="en-GB" sz="2000" u="sng" dirty="0">
                          <a:solidFill>
                            <a:srgbClr val="00B050"/>
                          </a:solidFill>
                          <a:effectLst/>
                        </a:rPr>
                        <a:t>in green pen</a:t>
                      </a:r>
                      <a:r>
                        <a:rPr lang="en-GB" sz="2000" dirty="0">
                          <a:solidFill>
                            <a:srgbClr val="00B050"/>
                          </a:solidFill>
                          <a:effectLst/>
                        </a:rPr>
                        <a:t>) in response to </a:t>
                      </a:r>
                      <a:r>
                        <a:rPr lang="en-GB" sz="2000" dirty="0" smtClean="0">
                          <a:solidFill>
                            <a:srgbClr val="00B050"/>
                          </a:solidFill>
                          <a:effectLst/>
                        </a:rPr>
                        <a:t>EBI showing improvement.  </a:t>
                      </a:r>
                      <a:endParaRPr lang="en-GB" sz="2000" dirty="0">
                        <a:solidFill>
                          <a:srgbClr val="00B050"/>
                        </a:solidFill>
                        <a:effectLst/>
                      </a:endParaRPr>
                    </a:p>
                  </a:txBody>
                  <a:tcPr marL="68580" marR="68580" marT="0" marB="0" anchor="ctr"/>
                </a:tc>
              </a:tr>
              <a:tr h="900101">
                <a:tc>
                  <a:txBody>
                    <a:bodyPr/>
                    <a:lstStyle/>
                    <a:p>
                      <a:pPr>
                        <a:lnSpc>
                          <a:spcPct val="115000"/>
                        </a:lnSpc>
                        <a:spcAft>
                          <a:spcPts val="0"/>
                        </a:spcAft>
                      </a:pPr>
                      <a:r>
                        <a:rPr lang="en-GB" sz="2400" dirty="0">
                          <a:solidFill>
                            <a:schemeClr val="tx1"/>
                          </a:solidFill>
                          <a:effectLst/>
                        </a:rPr>
                        <a:t>6.</a:t>
                      </a:r>
                      <a:endParaRPr lang="en-GB" sz="24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2000" dirty="0">
                          <a:effectLst/>
                        </a:rPr>
                        <a:t>Pupil work demonstrates ‘Pride in your Work’ principles.  </a:t>
                      </a:r>
                    </a:p>
                  </a:txBody>
                  <a:tcPr marL="68580" marR="68580" marT="0" marB="0" anchor="ctr"/>
                </a:tc>
              </a:tr>
            </a:tbl>
          </a:graphicData>
        </a:graphic>
      </p:graphicFrame>
    </p:spTree>
    <p:extLst>
      <p:ext uri="{BB962C8B-B14F-4D97-AF65-F5344CB8AC3E}">
        <p14:creationId xmlns:p14="http://schemas.microsoft.com/office/powerpoint/2010/main" val="98290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   3. Having Pride in their Work</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124744"/>
            <a:ext cx="6048672"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186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ctr">
              <a:buNone/>
            </a:pPr>
            <a:r>
              <a:rPr lang="en-GB" sz="4000" dirty="0" smtClean="0">
                <a:solidFill>
                  <a:schemeClr val="accent6">
                    <a:lumMod val="75000"/>
                  </a:schemeClr>
                </a:solidFill>
              </a:rPr>
              <a:t>What can you do to support your child?</a:t>
            </a:r>
          </a:p>
          <a:p>
            <a:pPr algn="ctr">
              <a:buFont typeface="Wingdings" panose="05000000000000000000" pitchFamily="2" charset="2"/>
              <a:buChar char="ü"/>
            </a:pPr>
            <a:r>
              <a:rPr lang="en-GB" dirty="0"/>
              <a:t> </a:t>
            </a:r>
            <a:r>
              <a:rPr lang="en-GB" dirty="0" smtClean="0"/>
              <a:t>praise effort and hard work</a:t>
            </a:r>
          </a:p>
          <a:p>
            <a:pPr algn="ctr">
              <a:buFont typeface="Wingdings" panose="05000000000000000000" pitchFamily="2" charset="2"/>
              <a:buChar char="ü"/>
            </a:pPr>
            <a:r>
              <a:rPr lang="en-GB" smtClean="0"/>
              <a:t>Ask </a:t>
            </a:r>
            <a:r>
              <a:rPr lang="en-GB" dirty="0" smtClean="0"/>
              <a:t>them what their target grade is</a:t>
            </a:r>
          </a:p>
          <a:p>
            <a:pPr algn="ctr">
              <a:buFont typeface="Wingdings" panose="05000000000000000000" pitchFamily="2" charset="2"/>
              <a:buChar char="ü"/>
            </a:pPr>
            <a:r>
              <a:rPr lang="en-GB" dirty="0" smtClean="0"/>
              <a:t>Ask them what they are doing well at and what skill they are developing before inquiring about their grade.</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470900"/>
            <a:ext cx="2267744" cy="2387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1893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style>
          <a:lnRef idx="2">
            <a:schemeClr val="accent6"/>
          </a:lnRef>
          <a:fillRef idx="1">
            <a:schemeClr val="lt1"/>
          </a:fillRef>
          <a:effectRef idx="0">
            <a:schemeClr val="accent6"/>
          </a:effectRef>
          <a:fontRef idx="minor">
            <a:schemeClr val="dk1"/>
          </a:fontRef>
        </p:style>
        <p:txBody>
          <a:bodyPr/>
          <a:lstStyle/>
          <a:p>
            <a:r>
              <a:rPr lang="en-GB" dirty="0" smtClean="0"/>
              <a:t>Marking Policy at SWA</a:t>
            </a:r>
            <a:endParaRPr lang="en-GB" dirty="0"/>
          </a:p>
        </p:txBody>
      </p:sp>
      <p:sp>
        <p:nvSpPr>
          <p:cNvPr id="3" name="Subtitle 2"/>
          <p:cNvSpPr>
            <a:spLocks noGrp="1"/>
          </p:cNvSpPr>
          <p:nvPr>
            <p:ph type="subTitle" idx="1"/>
          </p:nvPr>
        </p:nvSpPr>
        <p:spPr>
          <a:xfrm>
            <a:off x="1371600" y="2564904"/>
            <a:ext cx="6400800" cy="381642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GB" dirty="0" smtClean="0">
                <a:solidFill>
                  <a:schemeClr val="accent6">
                    <a:lumMod val="75000"/>
                  </a:schemeClr>
                </a:solidFill>
              </a:rPr>
              <a:t>What is marking, assessment and feedback?</a:t>
            </a:r>
          </a:p>
          <a:p>
            <a:r>
              <a:rPr lang="en-GB" dirty="0" smtClean="0">
                <a:solidFill>
                  <a:schemeClr val="accent6">
                    <a:lumMod val="75000"/>
                  </a:schemeClr>
                </a:solidFill>
              </a:rPr>
              <a:t>How often will teachers at SWA mark/assess my child’s work?</a:t>
            </a:r>
          </a:p>
          <a:p>
            <a:r>
              <a:rPr lang="en-GB" dirty="0" smtClean="0">
                <a:solidFill>
                  <a:schemeClr val="accent6">
                    <a:lumMod val="75000"/>
                  </a:schemeClr>
                </a:solidFill>
              </a:rPr>
              <a:t>How will this impact on my child’s progress?</a:t>
            </a:r>
          </a:p>
          <a:p>
            <a:r>
              <a:rPr lang="en-GB" dirty="0" smtClean="0">
                <a:solidFill>
                  <a:schemeClr val="accent6">
                    <a:lumMod val="75000"/>
                  </a:schemeClr>
                </a:solidFill>
              </a:rPr>
              <a:t>What is the role of my child in the assessment and feedback process?</a:t>
            </a:r>
            <a:endParaRPr lang="en-GB" dirty="0">
              <a:solidFill>
                <a:schemeClr val="accent6">
                  <a:lumMod val="75000"/>
                </a:schemeClr>
              </a:solidFill>
            </a:endParaRPr>
          </a:p>
        </p:txBody>
      </p:sp>
    </p:spTree>
    <p:extLst>
      <p:ext uri="{BB962C8B-B14F-4D97-AF65-F5344CB8AC3E}">
        <p14:creationId xmlns:p14="http://schemas.microsoft.com/office/powerpoint/2010/main" val="2596844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7200" dirty="0" smtClean="0">
                <a:solidFill>
                  <a:schemeClr val="accent6">
                    <a:lumMod val="75000"/>
                  </a:schemeClr>
                </a:solidFill>
              </a:rPr>
              <a:t>What is marking, assessment and feedback?</a:t>
            </a:r>
          </a:p>
        </p:txBody>
      </p:sp>
    </p:spTree>
    <p:extLst>
      <p:ext uri="{BB962C8B-B14F-4D97-AF65-F5344CB8AC3E}">
        <p14:creationId xmlns:p14="http://schemas.microsoft.com/office/powerpoint/2010/main" val="811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784976" cy="190821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200" b="1" dirty="0" smtClean="0"/>
              <a:t>Assessment</a:t>
            </a:r>
          </a:p>
          <a:p>
            <a:pPr algn="ctr"/>
            <a:r>
              <a:rPr lang="en-GB" sz="2000" dirty="0" smtClean="0"/>
              <a:t>“Assessment refers to all those activities undertaken by teachers and by their students in assessing themselves which provide information to be used as feedback to modify the teaching and learning activities in which they are engaged.”  </a:t>
            </a:r>
          </a:p>
          <a:p>
            <a:pPr algn="r"/>
            <a:r>
              <a:rPr lang="en-GB" i="1" dirty="0" smtClean="0"/>
              <a:t>Black &amp; William, Inside the Black Box, 1998 </a:t>
            </a:r>
          </a:p>
          <a:p>
            <a:endParaRPr lang="en-GB" dirty="0"/>
          </a:p>
        </p:txBody>
      </p:sp>
      <p:sp>
        <p:nvSpPr>
          <p:cNvPr id="5" name="TextBox 4"/>
          <p:cNvSpPr txBox="1"/>
          <p:nvPr/>
        </p:nvSpPr>
        <p:spPr>
          <a:xfrm>
            <a:off x="220479" y="3514141"/>
            <a:ext cx="4207505" cy="135421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2200" b="1" dirty="0" smtClean="0"/>
              <a:t>Assessment of Learning</a:t>
            </a:r>
          </a:p>
          <a:p>
            <a:pPr algn="ctr"/>
            <a:r>
              <a:rPr lang="en-GB" sz="2000" dirty="0" smtClean="0"/>
              <a:t>A snapshot of what has been learned- it is here that your child will be given a mark or grade.</a:t>
            </a:r>
            <a:endParaRPr lang="en-GB" sz="2000" dirty="0"/>
          </a:p>
        </p:txBody>
      </p:sp>
      <p:sp>
        <p:nvSpPr>
          <p:cNvPr id="6" name="TextBox 5"/>
          <p:cNvSpPr txBox="1"/>
          <p:nvPr/>
        </p:nvSpPr>
        <p:spPr>
          <a:xfrm>
            <a:off x="4859497" y="3514141"/>
            <a:ext cx="410445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200" b="1" dirty="0" smtClean="0"/>
              <a:t>Assessment for Learning </a:t>
            </a:r>
          </a:p>
          <a:p>
            <a:pPr algn="ctr"/>
            <a:r>
              <a:rPr lang="en-US" sz="2000" dirty="0" smtClean="0"/>
              <a:t>When your child’s teacher decides </a:t>
            </a:r>
            <a:r>
              <a:rPr lang="en-US" sz="2000" dirty="0" smtClean="0">
                <a:solidFill>
                  <a:srgbClr val="FF0000"/>
                </a:solidFill>
              </a:rPr>
              <a:t>where the learner is in their learning</a:t>
            </a:r>
            <a:r>
              <a:rPr lang="en-US" sz="2000" dirty="0" smtClean="0"/>
              <a:t>, </a:t>
            </a:r>
            <a:r>
              <a:rPr lang="en-US" sz="2000" dirty="0" smtClean="0">
                <a:solidFill>
                  <a:srgbClr val="7030A0"/>
                </a:solidFill>
              </a:rPr>
              <a:t>where they need to go </a:t>
            </a:r>
            <a:r>
              <a:rPr lang="en-US" sz="2000" dirty="0" smtClean="0"/>
              <a:t>and </a:t>
            </a:r>
            <a:r>
              <a:rPr lang="en-US" sz="2000" dirty="0" smtClean="0">
                <a:solidFill>
                  <a:schemeClr val="accent6">
                    <a:lumMod val="75000"/>
                  </a:schemeClr>
                </a:solidFill>
              </a:rPr>
              <a:t>how best to get there</a:t>
            </a:r>
            <a:r>
              <a:rPr lang="en-US" sz="2000" dirty="0" smtClean="0"/>
              <a:t>.’</a:t>
            </a:r>
            <a:endParaRPr lang="en-GB" sz="2000" dirty="0" smtClean="0"/>
          </a:p>
          <a:p>
            <a:endParaRPr lang="en-GB" dirty="0"/>
          </a:p>
        </p:txBody>
      </p:sp>
      <p:cxnSp>
        <p:nvCxnSpPr>
          <p:cNvPr id="8" name="Straight Connector 7"/>
          <p:cNvCxnSpPr>
            <a:stCxn id="4" idx="2"/>
          </p:cNvCxnSpPr>
          <p:nvPr/>
        </p:nvCxnSpPr>
        <p:spPr>
          <a:xfrm>
            <a:off x="4572000" y="2024847"/>
            <a:ext cx="0" cy="612065"/>
          </a:xfrm>
          <a:prstGeom prst="line">
            <a:avLst/>
          </a:prstGeom>
        </p:spPr>
        <p:style>
          <a:lnRef idx="3">
            <a:schemeClr val="accent4"/>
          </a:lnRef>
          <a:fillRef idx="0">
            <a:schemeClr val="accent4"/>
          </a:fillRef>
          <a:effectRef idx="2">
            <a:schemeClr val="accent4"/>
          </a:effectRef>
          <a:fontRef idx="minor">
            <a:schemeClr val="tx1"/>
          </a:fontRef>
        </p:style>
      </p:cxnSp>
      <p:cxnSp>
        <p:nvCxnSpPr>
          <p:cNvPr id="14" name="Straight Connector 13"/>
          <p:cNvCxnSpPr/>
          <p:nvPr/>
        </p:nvCxnSpPr>
        <p:spPr>
          <a:xfrm>
            <a:off x="2627784" y="2663521"/>
            <a:ext cx="396044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9" name="Straight Connector 18"/>
          <p:cNvCxnSpPr/>
          <p:nvPr/>
        </p:nvCxnSpPr>
        <p:spPr>
          <a:xfrm>
            <a:off x="2627784" y="2663521"/>
            <a:ext cx="0" cy="850620"/>
          </a:xfrm>
          <a:prstGeom prst="line">
            <a:avLst/>
          </a:prstGeom>
        </p:spPr>
        <p:style>
          <a:lnRef idx="3">
            <a:schemeClr val="accent4"/>
          </a:lnRef>
          <a:fillRef idx="0">
            <a:schemeClr val="accent4"/>
          </a:fillRef>
          <a:effectRef idx="2">
            <a:schemeClr val="accent4"/>
          </a:effectRef>
          <a:fontRef idx="minor">
            <a:schemeClr val="tx1"/>
          </a:fontRef>
        </p:style>
      </p:cxnSp>
      <p:cxnSp>
        <p:nvCxnSpPr>
          <p:cNvPr id="22" name="Straight Connector 21"/>
          <p:cNvCxnSpPr/>
          <p:nvPr/>
        </p:nvCxnSpPr>
        <p:spPr>
          <a:xfrm>
            <a:off x="6588224" y="2663521"/>
            <a:ext cx="0" cy="85062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903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sz="7200" dirty="0" smtClean="0">
                <a:solidFill>
                  <a:schemeClr val="accent6">
                    <a:lumMod val="75000"/>
                  </a:schemeClr>
                </a:solidFill>
              </a:rPr>
              <a:t>How often will teachers at SWA mark/assess my child’s work?</a:t>
            </a:r>
          </a:p>
          <a:p>
            <a:endParaRPr lang="en-GB" dirty="0"/>
          </a:p>
        </p:txBody>
      </p:sp>
    </p:spTree>
    <p:extLst>
      <p:ext uri="{BB962C8B-B14F-4D97-AF65-F5344CB8AC3E}">
        <p14:creationId xmlns:p14="http://schemas.microsoft.com/office/powerpoint/2010/main" val="151381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How often will my child’s work be marked?</a:t>
            </a:r>
            <a:endParaRPr lang="en-GB"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GB" dirty="0" smtClean="0"/>
              <a:t>Every department has an </a:t>
            </a:r>
            <a:r>
              <a:rPr lang="en-GB" dirty="0" smtClean="0">
                <a:solidFill>
                  <a:schemeClr val="accent6">
                    <a:lumMod val="75000"/>
                  </a:schemeClr>
                </a:solidFill>
              </a:rPr>
              <a:t>assessment schedule </a:t>
            </a:r>
            <a:r>
              <a:rPr lang="en-GB" dirty="0" smtClean="0"/>
              <a:t>pertinent to their own curriculum area.</a:t>
            </a:r>
          </a:p>
          <a:p>
            <a:endParaRPr lang="en-GB" dirty="0"/>
          </a:p>
          <a:p>
            <a:r>
              <a:rPr lang="en-GB" dirty="0" smtClean="0"/>
              <a:t>Your child’s learning and progress will be regularly assessed.</a:t>
            </a:r>
            <a:endParaRPr lang="en-GB" dirty="0"/>
          </a:p>
        </p:txBody>
      </p:sp>
    </p:spTree>
    <p:extLst>
      <p:ext uri="{BB962C8B-B14F-4D97-AF65-F5344CB8AC3E}">
        <p14:creationId xmlns:p14="http://schemas.microsoft.com/office/powerpoint/2010/main" val="1737346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r>
              <a:rPr lang="en-GB" sz="7200" dirty="0" smtClean="0">
                <a:solidFill>
                  <a:schemeClr val="accent6">
                    <a:lumMod val="75000"/>
                  </a:schemeClr>
                </a:solidFill>
              </a:rPr>
              <a:t>How will marking and feedback impact on my child’s progress?</a:t>
            </a:r>
          </a:p>
          <a:p>
            <a:endParaRPr lang="en-GB" dirty="0"/>
          </a:p>
        </p:txBody>
      </p:sp>
    </p:spTree>
    <p:extLst>
      <p:ext uri="{BB962C8B-B14F-4D97-AF65-F5344CB8AC3E}">
        <p14:creationId xmlns:p14="http://schemas.microsoft.com/office/powerpoint/2010/main" val="3914429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Feedback matters. </a:t>
            </a:r>
            <a:r>
              <a:rPr lang="en-GB" dirty="0" smtClean="0"/>
              <a:t>Evidence </a:t>
            </a:r>
            <a:r>
              <a:rPr lang="en-GB" dirty="0"/>
              <a:t>shows that effective feedback makes a difference on a student’s learning and progress. </a:t>
            </a:r>
            <a:endParaRPr lang="en-GB" dirty="0" smtClean="0"/>
          </a:p>
          <a:p>
            <a:r>
              <a:rPr lang="en-GB" dirty="0" smtClean="0"/>
              <a:t>Hattie’s </a:t>
            </a:r>
            <a:r>
              <a:rPr lang="en-GB" dirty="0"/>
              <a:t>meta-analysis of thousands of studies, suggests that good feedback can improve the rate of learning in one year by at least 50%. </a:t>
            </a:r>
          </a:p>
        </p:txBody>
      </p:sp>
    </p:spTree>
    <p:extLst>
      <p:ext uri="{BB962C8B-B14F-4D97-AF65-F5344CB8AC3E}">
        <p14:creationId xmlns:p14="http://schemas.microsoft.com/office/powerpoint/2010/main" val="6281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03648" y="1844824"/>
            <a:ext cx="626469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smtClean="0"/>
              <a:t>FEEDBACK has 3 crucial elements:</a:t>
            </a:r>
            <a:endParaRPr lang="en-GB" sz="2400" dirty="0"/>
          </a:p>
        </p:txBody>
      </p:sp>
      <p:sp>
        <p:nvSpPr>
          <p:cNvPr id="3" name="Title 1"/>
          <p:cNvSpPr txBox="1">
            <a:spLocks/>
          </p:cNvSpPr>
          <p:nvPr/>
        </p:nvSpPr>
        <p:spPr>
          <a:xfrm>
            <a:off x="457200" y="116632"/>
            <a:ext cx="8229600" cy="1008112"/>
          </a:xfrm>
          <a:prstGeom prst="rect">
            <a:avLst/>
          </a:prstGeom>
        </p:spPr>
        <p:style>
          <a:lnRef idx="2">
            <a:schemeClr val="accent5"/>
          </a:lnRef>
          <a:fillRef idx="1">
            <a:schemeClr val="lt1"/>
          </a:fillRef>
          <a:effectRef idx="0">
            <a:schemeClr val="accent5"/>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dirty="0" smtClean="0"/>
              <a:t>Feedback is only formative if it is successful in helping learners to improve</a:t>
            </a:r>
            <a:endParaRPr lang="en-GB" sz="2800" dirty="0"/>
          </a:p>
        </p:txBody>
      </p:sp>
      <p:sp>
        <p:nvSpPr>
          <p:cNvPr id="4" name="Rounded Rectangle 3"/>
          <p:cNvSpPr/>
          <p:nvPr/>
        </p:nvSpPr>
        <p:spPr>
          <a:xfrm>
            <a:off x="611560" y="3212976"/>
            <a:ext cx="2952328" cy="15624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2800" dirty="0" smtClean="0"/>
              <a:t>1. Evidence on your present condition</a:t>
            </a:r>
            <a:endParaRPr lang="en-GB" sz="2800" dirty="0"/>
          </a:p>
        </p:txBody>
      </p:sp>
      <p:sp>
        <p:nvSpPr>
          <p:cNvPr id="5" name="Rounded Rectangle 4"/>
          <p:cNvSpPr/>
          <p:nvPr/>
        </p:nvSpPr>
        <p:spPr>
          <a:xfrm>
            <a:off x="5942174" y="3212976"/>
            <a:ext cx="2662273" cy="15635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dirty="0" smtClean="0"/>
              <a:t>2. The desired goal</a:t>
            </a:r>
            <a:endParaRPr lang="en-GB" sz="2800" dirty="0"/>
          </a:p>
        </p:txBody>
      </p:sp>
      <p:sp>
        <p:nvSpPr>
          <p:cNvPr id="6" name="Up Arrow Callout 5"/>
          <p:cNvSpPr/>
          <p:nvPr/>
        </p:nvSpPr>
        <p:spPr>
          <a:xfrm>
            <a:off x="2771800" y="4221088"/>
            <a:ext cx="4032448" cy="2326332"/>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800" dirty="0" smtClean="0"/>
              <a:t>3. some </a:t>
            </a:r>
            <a:r>
              <a:rPr lang="en-GB" sz="2800" dirty="0"/>
              <a:t>understanding of </a:t>
            </a:r>
            <a:r>
              <a:rPr lang="en-GB" sz="2800" dirty="0" smtClean="0"/>
              <a:t>a way </a:t>
            </a:r>
            <a:r>
              <a:rPr lang="en-GB" sz="2800" dirty="0"/>
              <a:t>to close the </a:t>
            </a:r>
            <a:r>
              <a:rPr lang="en-GB" sz="2800" dirty="0" smtClean="0"/>
              <a:t>gap between </a:t>
            </a:r>
            <a:r>
              <a:rPr lang="en-GB" sz="2800" dirty="0"/>
              <a:t>the two</a:t>
            </a:r>
          </a:p>
        </p:txBody>
      </p:sp>
    </p:spTree>
    <p:extLst>
      <p:ext uri="{BB962C8B-B14F-4D97-AF65-F5344CB8AC3E}">
        <p14:creationId xmlns:p14="http://schemas.microsoft.com/office/powerpoint/2010/main" val="245328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799</Words>
  <Application>Microsoft Office PowerPoint</Application>
  <PresentationFormat>On-screen Show (4:3)</PresentationFormat>
  <Paragraphs>67</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Marking Policy at SWA</vt:lpstr>
      <vt:lpstr>PowerPoint Presentation</vt:lpstr>
      <vt:lpstr>PowerPoint Presentation</vt:lpstr>
      <vt:lpstr>PowerPoint Presentation</vt:lpstr>
      <vt:lpstr>How often will my child’s work be marked?</vt:lpstr>
      <vt:lpstr>PowerPoint Presentation</vt:lpstr>
      <vt:lpstr>PowerPoint Presentation</vt:lpstr>
      <vt:lpstr>PowerPoint Presentation</vt:lpstr>
      <vt:lpstr>How do teachers implement effective feedback at SWA?</vt:lpstr>
      <vt:lpstr>How do teachers implement effective feedback at SWA?</vt:lpstr>
      <vt:lpstr>PowerPoint Presentation</vt:lpstr>
      <vt:lpstr>1. Engaging with their teacher’s feedback?</vt:lpstr>
      <vt:lpstr>2. Knowing ‘Their Big 6’</vt:lpstr>
      <vt:lpstr>   3. Having Pride in their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Marking Policy at SWA</dc:title>
  <dc:creator>kbridge</dc:creator>
  <cp:lastModifiedBy>kbridge</cp:lastModifiedBy>
  <cp:revision>14</cp:revision>
  <dcterms:created xsi:type="dcterms:W3CDTF">2017-08-29T13:16:49Z</dcterms:created>
  <dcterms:modified xsi:type="dcterms:W3CDTF">2017-09-12T12:25:54Z</dcterms:modified>
</cp:coreProperties>
</file>