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2" r:id="rId19"/>
    <p:sldId id="303" r:id="rId20"/>
    <p:sldId id="304" r:id="rId21"/>
    <p:sldId id="305" r:id="rId22"/>
    <p:sldId id="306" r:id="rId23"/>
    <p:sldId id="307" r:id="rId24"/>
    <p:sldId id="308" r:id="rId25"/>
    <p:sldId id="309"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4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512CD-F120-45D7-9B16-6FE0F3A8B42B}" type="datetimeFigureOut">
              <a:rPr lang="en-GB" smtClean="0"/>
              <a:t>16/03/2020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274A5-7042-4F99-A94E-113250703FA9}" type="slidenum">
              <a:rPr lang="en-GB" smtClean="0"/>
              <a:t>‹#›</a:t>
            </a:fld>
            <a:endParaRPr lang="en-GB"/>
          </a:p>
        </p:txBody>
      </p:sp>
    </p:spTree>
    <p:extLst>
      <p:ext uri="{BB962C8B-B14F-4D97-AF65-F5344CB8AC3E}">
        <p14:creationId xmlns:p14="http://schemas.microsoft.com/office/powerpoint/2010/main" val="181771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8489">
              <a:defRPr/>
            </a:pPr>
            <a:r>
              <a:rPr lang="en-GB" dirty="0"/>
              <a:t>The </a:t>
            </a:r>
            <a:r>
              <a:rPr lang="en-GB" dirty="0" err="1"/>
              <a:t>tiering</a:t>
            </a:r>
            <a:r>
              <a:rPr lang="en-GB" dirty="0"/>
              <a:t> structure will remain the same, with an overlap between the tiers at grades 4 and 5. The way Ofqual will set standards for these new grades has not been finalised.</a:t>
            </a:r>
          </a:p>
          <a:p>
            <a:endParaRPr lang="en-GB" dirty="0"/>
          </a:p>
          <a:p>
            <a:r>
              <a:rPr lang="en-GB" dirty="0"/>
              <a:t>Higher tier will have an allowed</a:t>
            </a:r>
            <a:r>
              <a:rPr lang="en-GB" baseline="0" dirty="0"/>
              <a:t> grade 3</a:t>
            </a:r>
          </a:p>
          <a:p>
            <a:endParaRPr lang="en-GB" dirty="0"/>
          </a:p>
          <a:p>
            <a:r>
              <a:rPr lang="en-GB" dirty="0"/>
              <a:t>Double weighting = additional</a:t>
            </a:r>
            <a:r>
              <a:rPr lang="en-GB" baseline="0" dirty="0"/>
              <a:t> content = more assessment.  </a:t>
            </a:r>
          </a:p>
          <a:p>
            <a:endParaRPr lang="en-GB" baseline="0" dirty="0"/>
          </a:p>
          <a:p>
            <a:r>
              <a:rPr lang="en-GB" baseline="0" dirty="0"/>
              <a:t>Expected that schools consider allocating more teaching time to support delivery</a:t>
            </a:r>
          </a:p>
          <a:p>
            <a:endParaRPr lang="en-GB" baseline="0" dirty="0"/>
          </a:p>
          <a:p>
            <a:r>
              <a:rPr lang="en-GB" baseline="0" dirty="0"/>
              <a:t>Held specific support courses addressing the needs of post-16 students in June likely to be repeated in the autumn</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Change your school on page 10 to your school’s name!! Change the my maths password on Page 15 to your school’s one! Change a few on page 16 to how many weeks there are left when you do your assembly. Page 27 needs to be altered as with page 10.</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algn="r">
              <a:defRPr sz="1800" b="0" i="0" u="none" strike="noStrike" kern="0" cap="none" spc="0" baseline="0">
                <a:solidFill>
                  <a:srgbClr val="000000"/>
                </a:solidFill>
                <a:uFillTx/>
              </a:defRPr>
            </a:pPr>
            <a:fld id="{A59E3988-0F47-4989-A254-FA0750BE4682}" type="slidenum">
              <a:rPr lang="en-GB" sz="1200" smtClean="0">
                <a:solidFill>
                  <a:srgbClr val="000000"/>
                </a:solidFill>
              </a:rPr>
              <a:pPr algn="r">
                <a:defRPr sz="1800" b="0" i="0" u="none" strike="noStrike" kern="0" cap="none" spc="0" baseline="0">
                  <a:solidFill>
                    <a:srgbClr val="000000"/>
                  </a:solidFill>
                  <a:uFillTx/>
                </a:defRPr>
              </a:pPr>
              <a:t>10</a:t>
            </a:fld>
            <a:endParaRPr lang="en-GB"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algn="r">
              <a:defRPr sz="1800" b="0" i="0" u="none" strike="noStrike" kern="0" cap="none" spc="0" baseline="0">
                <a:solidFill>
                  <a:srgbClr val="000000"/>
                </a:solidFill>
                <a:uFillTx/>
              </a:defRPr>
            </a:pPr>
            <a:fld id="{417698D5-566C-4C25-82F3-C04D14D71ADD}" type="slidenum">
              <a:rPr lang="en-US" sz="1200" smtClean="0">
                <a:solidFill>
                  <a:srgbClr val="000000"/>
                </a:solidFill>
                <a:latin typeface="Arial" pitchFamily="34"/>
              </a:rPr>
              <a:pPr algn="r">
                <a:defRPr sz="1800" b="0" i="0" u="none" strike="noStrike" kern="0" cap="none" spc="0" baseline="0">
                  <a:solidFill>
                    <a:srgbClr val="000000"/>
                  </a:solidFill>
                  <a:uFillTx/>
                </a:defRPr>
              </a:pPr>
              <a:t>71</a:t>
            </a:fld>
            <a:endParaRPr lang="en-US" sz="1200">
              <a:solidFill>
                <a:srgbClr val="000000"/>
              </a:solidFill>
              <a:latin typeface="Arial" pitchFamily="34"/>
            </a:endParaRPr>
          </a:p>
        </p:txBody>
      </p:sp>
      <p:sp>
        <p:nvSpPr>
          <p:cNvPr id="3" name="Slide Image Placeholder 2"/>
          <p:cNvSpPr>
            <a:spLocks noGrp="1" noRot="1" noChangeAspect="1"/>
          </p:cNvSpPr>
          <p:nvPr>
            <p:ph type="sldImg"/>
          </p:nvPr>
        </p:nvSpPr>
        <p:spPr/>
      </p:sp>
      <p:sp>
        <p:nvSpPr>
          <p:cNvPr id="4" name="Rectangle 3"/>
          <p:cNvSpPr txBox="1">
            <a:spLocks noGrp="1"/>
          </p:cNvSpPr>
          <p:nvPr>
            <p:ph type="body" sz="quarter"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fld id="{995968EA-1A89-41BE-AE8A-039795F00DB1}" type="datetime1">
              <a:rPr lang="en-US"/>
              <a:pPr/>
              <a:t>3/16/2020</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A3239CC4-D86D-4950-917C-676A2D95070B}" type="slidenum">
              <a:rPr/>
              <a:pPr/>
              <a:t>‹#›</a:t>
            </a:fld>
            <a:endParaRPr/>
          </a:p>
        </p:txBody>
      </p:sp>
    </p:spTree>
    <p:extLst>
      <p:ext uri="{BB962C8B-B14F-4D97-AF65-F5344CB8AC3E}">
        <p14:creationId xmlns:p14="http://schemas.microsoft.com/office/powerpoint/2010/main" val="22536747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fld id="{BEE4880F-6D1E-45F9-8868-25B801686627}" type="datetime1">
              <a:rPr lang="en-US"/>
              <a:pPr/>
              <a:t>3/16/2020</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FE1F0CD0-C1BA-403C-B01C-971347AC0448}" type="slidenum">
              <a:rPr/>
              <a:pPr/>
              <a:t>‹#›</a:t>
            </a:fld>
            <a:endParaRPr/>
          </a:p>
        </p:txBody>
      </p:sp>
    </p:spTree>
    <p:extLst>
      <p:ext uri="{BB962C8B-B14F-4D97-AF65-F5344CB8AC3E}">
        <p14:creationId xmlns:p14="http://schemas.microsoft.com/office/powerpoint/2010/main" val="384813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fld id="{22D287DC-6C52-41AF-8CB1-6CE1D2CA623C}" type="datetime1">
              <a:rPr lang="en-US"/>
              <a:pPr/>
              <a:t>3/16/2020</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28DE59CD-B321-4C39-A692-36D13B4F35AB}" type="slidenum">
              <a:rPr/>
              <a:pPr/>
              <a:t>‹#›</a:t>
            </a:fld>
            <a:endParaRPr/>
          </a:p>
        </p:txBody>
      </p:sp>
    </p:spTree>
    <p:extLst>
      <p:ext uri="{BB962C8B-B14F-4D97-AF65-F5344CB8AC3E}">
        <p14:creationId xmlns:p14="http://schemas.microsoft.com/office/powerpoint/2010/main" val="117708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218599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txBox="1">
            <a:spLocks noGrp="1"/>
          </p:cNvSpPr>
          <p:nvPr>
            <p:ph idx="3"/>
          </p:nvPr>
        </p:nvSpPr>
        <p:spPr>
          <a:xfrm>
            <a:off x="4648196" y="3938585"/>
            <a:ext cx="4038603" cy="218757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txBox="1">
            <a:spLocks noGrp="1"/>
          </p:cNvSpPr>
          <p:nvPr>
            <p:ph type="dt" sz="half" idx="7"/>
          </p:nvPr>
        </p:nvSpPr>
        <p:spPr>
          <a:xfrm>
            <a:off x="457200" y="6245223"/>
            <a:ext cx="2133596" cy="476246"/>
          </a:xfrm>
        </p:spPr>
        <p:txBody>
          <a:bodyPr/>
          <a:lstStyle>
            <a:lvl1pPr>
              <a:defRPr/>
            </a:lvl1pPr>
          </a:lstStyle>
          <a:p>
            <a:endParaRPr/>
          </a:p>
        </p:txBody>
      </p:sp>
      <p:sp>
        <p:nvSpPr>
          <p:cNvPr id="7" name="Footer Placeholder 6"/>
          <p:cNvSpPr txBox="1">
            <a:spLocks noGrp="1"/>
          </p:cNvSpPr>
          <p:nvPr>
            <p:ph type="ftr" sz="quarter" idx="9"/>
          </p:nvPr>
        </p:nvSpPr>
        <p:spPr>
          <a:xfrm>
            <a:off x="3124203" y="6245223"/>
            <a:ext cx="2895603" cy="476246"/>
          </a:xfrm>
        </p:spPr>
        <p:txBody>
          <a:bodyPr/>
          <a:lstStyle>
            <a:lvl1pPr>
              <a:defRPr/>
            </a:lvl1pPr>
          </a:lstStyle>
          <a:p>
            <a:endParaRPr/>
          </a:p>
        </p:txBody>
      </p:sp>
      <p:sp>
        <p:nvSpPr>
          <p:cNvPr id="8" name="Slide Number Placeholder 7"/>
          <p:cNvSpPr txBox="1">
            <a:spLocks noGrp="1"/>
          </p:cNvSpPr>
          <p:nvPr>
            <p:ph type="sldNum" sz="quarter" idx="8"/>
          </p:nvPr>
        </p:nvSpPr>
        <p:spPr>
          <a:xfrm>
            <a:off x="6553203" y="6245223"/>
            <a:ext cx="2133596" cy="476246"/>
          </a:xfrm>
        </p:spPr>
        <p:txBody>
          <a:bodyPr/>
          <a:lstStyle>
            <a:lvl1pPr>
              <a:defRPr/>
            </a:lvl1pPr>
          </a:lstStyle>
          <a:p>
            <a:fld id="{94405D0F-96D5-47E9-820E-90D93A7A42E2}" type="slidenum">
              <a:rPr/>
              <a:pPr/>
              <a:t>‹#›</a:t>
            </a:fld>
            <a:endParaRPr/>
          </a:p>
        </p:txBody>
      </p:sp>
    </p:spTree>
    <p:extLst>
      <p:ext uri="{BB962C8B-B14F-4D97-AF65-F5344CB8AC3E}">
        <p14:creationId xmlns:p14="http://schemas.microsoft.com/office/powerpoint/2010/main" val="27646675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066803"/>
            <a:ext cx="4038603" cy="370046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066803"/>
            <a:ext cx="4038603" cy="370046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txBox="1">
            <a:spLocks noGrp="1"/>
          </p:cNvSpPr>
          <p:nvPr>
            <p:ph type="dt" sz="half" idx="7"/>
          </p:nvPr>
        </p:nvSpPr>
        <p:spPr/>
        <p:txBody>
          <a:bodyPr/>
          <a:lstStyle>
            <a:lvl1pPr>
              <a:defRPr lang="en-US"/>
            </a:lvl1pPr>
          </a:lstStyle>
          <a:p>
            <a:endParaRPr/>
          </a:p>
        </p:txBody>
      </p:sp>
      <p:sp>
        <p:nvSpPr>
          <p:cNvPr id="6" name="Rectangle 5"/>
          <p:cNvSpPr txBox="1">
            <a:spLocks noGrp="1"/>
          </p:cNvSpPr>
          <p:nvPr>
            <p:ph type="ftr" sz="quarter" idx="9"/>
          </p:nvPr>
        </p:nvSpPr>
        <p:spPr/>
        <p:txBody>
          <a:bodyPr/>
          <a:lstStyle>
            <a:lvl1pPr>
              <a:defRPr lang="en-US"/>
            </a:lvl1pPr>
          </a:lstStyle>
          <a:p>
            <a:endParaRPr/>
          </a:p>
        </p:txBody>
      </p:sp>
      <p:sp>
        <p:nvSpPr>
          <p:cNvPr id="7" name="Rectangle 6"/>
          <p:cNvSpPr txBox="1">
            <a:spLocks noGrp="1"/>
          </p:cNvSpPr>
          <p:nvPr>
            <p:ph type="sldNum" sz="quarter" idx="8"/>
          </p:nvPr>
        </p:nvSpPr>
        <p:spPr/>
        <p:txBody>
          <a:bodyPr/>
          <a:lstStyle>
            <a:lvl1pPr>
              <a:defRPr lang="en-US"/>
            </a:lvl1pPr>
          </a:lstStyle>
          <a:p>
            <a:fld id="{FC29FA36-A3AE-49C4-9C59-5F4AE89D4715}" type="slidenum">
              <a:rPr/>
              <a:pPr/>
              <a:t>‹#›</a:t>
            </a:fld>
            <a:endParaRPr/>
          </a:p>
        </p:txBody>
      </p:sp>
    </p:spTree>
    <p:extLst>
      <p:ext uri="{BB962C8B-B14F-4D97-AF65-F5344CB8AC3E}">
        <p14:creationId xmlns:p14="http://schemas.microsoft.com/office/powerpoint/2010/main" val="36587101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hart Placeholder 2"/>
          <p:cNvSpPr txBox="1">
            <a:spLocks noGrp="1"/>
          </p:cNvSpPr>
          <p:nvPr>
            <p:ph type="chart" idx="1"/>
          </p:nvPr>
        </p:nvSpPr>
        <p:spPr>
          <a:xfrm>
            <a:off x="457200" y="1066803"/>
            <a:ext cx="8229600" cy="3700467"/>
          </a:xfrm>
        </p:spPr>
        <p:txBody>
          <a:bodyPr/>
          <a:lstStyle>
            <a:lvl1pPr>
              <a:defRPr lang="en-GB"/>
            </a:lvl1pPr>
          </a:lstStyle>
          <a:p>
            <a:pPr lvl="0"/>
            <a:endParaRPr lang="en-GB"/>
          </a:p>
        </p:txBody>
      </p:sp>
      <p:sp>
        <p:nvSpPr>
          <p:cNvPr id="4" name="Rectangle 4"/>
          <p:cNvSpPr txBox="1">
            <a:spLocks noGrp="1"/>
          </p:cNvSpPr>
          <p:nvPr>
            <p:ph type="dt" sz="half" idx="7"/>
          </p:nvPr>
        </p:nvSpPr>
        <p:spPr/>
        <p:txBody>
          <a:bodyPr/>
          <a:lstStyle>
            <a:lvl1pPr>
              <a:defRPr lang="en-US">
                <a:solidFill>
                  <a:srgbClr val="4C4C4C"/>
                </a:solidFill>
              </a:defRPr>
            </a:lvl1pPr>
          </a:lstStyle>
          <a:p>
            <a:endParaRPr/>
          </a:p>
        </p:txBody>
      </p:sp>
      <p:sp>
        <p:nvSpPr>
          <p:cNvPr id="5" name="Rectangle 5"/>
          <p:cNvSpPr txBox="1">
            <a:spLocks noGrp="1"/>
          </p:cNvSpPr>
          <p:nvPr>
            <p:ph type="ftr" sz="quarter" idx="9"/>
          </p:nvPr>
        </p:nvSpPr>
        <p:spPr/>
        <p:txBody>
          <a:bodyPr/>
          <a:lstStyle>
            <a:lvl1pPr>
              <a:defRPr lang="en-US">
                <a:solidFill>
                  <a:srgbClr val="4C4C4C"/>
                </a:solidFill>
              </a:defRPr>
            </a:lvl1pPr>
          </a:lstStyle>
          <a:p>
            <a:endParaRPr/>
          </a:p>
        </p:txBody>
      </p:sp>
      <p:sp>
        <p:nvSpPr>
          <p:cNvPr id="6" name="Rectangle 6"/>
          <p:cNvSpPr txBox="1">
            <a:spLocks noGrp="1"/>
          </p:cNvSpPr>
          <p:nvPr>
            <p:ph type="sldNum" sz="quarter" idx="8"/>
          </p:nvPr>
        </p:nvSpPr>
        <p:spPr/>
        <p:txBody>
          <a:bodyPr/>
          <a:lstStyle>
            <a:lvl1pPr>
              <a:defRPr lang="en-US">
                <a:solidFill>
                  <a:srgbClr val="4C4C4C"/>
                </a:solidFill>
              </a:defRPr>
            </a:lvl1pPr>
          </a:lstStyle>
          <a:p>
            <a:fld id="{3A656D51-96A2-48B2-97B0-FF35F5143CA7}" type="slidenum">
              <a:rPr/>
              <a:pPr/>
              <a:t>‹#›</a:t>
            </a:fld>
            <a:endParaRPr/>
          </a:p>
        </p:txBody>
      </p:sp>
    </p:spTree>
    <p:extLst>
      <p:ext uri="{BB962C8B-B14F-4D97-AF65-F5344CB8AC3E}">
        <p14:creationId xmlns:p14="http://schemas.microsoft.com/office/powerpoint/2010/main" val="28999550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fld id="{AD16C1A7-8C3A-41BC-89FE-EC6D75FA7D21}" type="datetime1">
              <a:rPr lang="en-US"/>
              <a:pPr/>
              <a:t>3/16/2020</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DCB052AF-23F2-4FC6-BFB1-24DCFB7C062F}" type="slidenum">
              <a:rPr/>
              <a:pPr/>
              <a:t>‹#›</a:t>
            </a:fld>
            <a:endParaRPr/>
          </a:p>
        </p:txBody>
      </p:sp>
    </p:spTree>
    <p:extLst>
      <p:ext uri="{BB962C8B-B14F-4D97-AF65-F5344CB8AC3E}">
        <p14:creationId xmlns:p14="http://schemas.microsoft.com/office/powerpoint/2010/main" val="25236115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fld id="{39D69FE9-55EC-49AF-9D1F-A7B28E37FAA3}" type="datetime1">
              <a:rPr lang="en-US"/>
              <a:pPr/>
              <a:t>3/16/2020</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F2F329AB-7612-4620-AF0A-36B38AE51AC3}" type="slidenum">
              <a:rPr/>
              <a:pPr/>
              <a:t>‹#›</a:t>
            </a:fld>
            <a:endParaRPr/>
          </a:p>
        </p:txBody>
      </p:sp>
    </p:spTree>
    <p:extLst>
      <p:ext uri="{BB962C8B-B14F-4D97-AF65-F5344CB8AC3E}">
        <p14:creationId xmlns:p14="http://schemas.microsoft.com/office/powerpoint/2010/main" val="43291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fld id="{82B790E7-8A0E-4E06-B1D4-F501FACC6446}" type="datetime1">
              <a:rPr lang="en-US"/>
              <a:pPr/>
              <a:t>3/16/2020</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AC895E79-A722-4B12-BF1E-20C6ED3A891B}" type="slidenum">
              <a:rPr/>
              <a:pPr/>
              <a:t>‹#›</a:t>
            </a:fld>
            <a:endParaRPr/>
          </a:p>
        </p:txBody>
      </p:sp>
    </p:spTree>
    <p:extLst>
      <p:ext uri="{BB962C8B-B14F-4D97-AF65-F5344CB8AC3E}">
        <p14:creationId xmlns:p14="http://schemas.microsoft.com/office/powerpoint/2010/main" val="254491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fld id="{085F23EF-C253-412A-B574-1E080691B11F}" type="datetime1">
              <a:rPr lang="en-US"/>
              <a:pPr/>
              <a:t>3/16/2020</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A0644750-347F-424B-B40C-7FEF78007266}" type="slidenum">
              <a:rPr/>
              <a:pPr/>
              <a:t>‹#›</a:t>
            </a:fld>
            <a:endParaRPr/>
          </a:p>
        </p:txBody>
      </p:sp>
    </p:spTree>
    <p:extLst>
      <p:ext uri="{BB962C8B-B14F-4D97-AF65-F5344CB8AC3E}">
        <p14:creationId xmlns:p14="http://schemas.microsoft.com/office/powerpoint/2010/main" val="21595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fld id="{DDABE28B-C110-40B2-A117-052C8B7CCEA8}" type="datetime1">
              <a:rPr lang="en-US"/>
              <a:pPr/>
              <a:t>3/16/2020</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95C0D3BA-544E-48C4-A747-4B513C5D9641}" type="slidenum">
              <a:rPr/>
              <a:pPr/>
              <a:t>‹#›</a:t>
            </a:fld>
            <a:endParaRPr/>
          </a:p>
        </p:txBody>
      </p:sp>
    </p:spTree>
    <p:extLst>
      <p:ext uri="{BB962C8B-B14F-4D97-AF65-F5344CB8AC3E}">
        <p14:creationId xmlns:p14="http://schemas.microsoft.com/office/powerpoint/2010/main" val="243651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471730E6-1A53-4B98-AC18-9111F619EA3F}" type="datetime1">
              <a:rPr lang="en-US"/>
              <a:pPr/>
              <a:t>3/16/2020</a:t>
            </a:fld>
            <a:endParaRPr/>
          </a:p>
        </p:txBody>
      </p:sp>
      <p:sp>
        <p:nvSpPr>
          <p:cNvPr id="3" name="Footer Placeholder 2"/>
          <p:cNvSpPr txBox="1">
            <a:spLocks noGrp="1"/>
          </p:cNvSpPr>
          <p:nvPr>
            <p:ph type="ftr" sz="quarter" idx="9"/>
          </p:nvPr>
        </p:nvSpPr>
        <p:spPr/>
        <p:txBody>
          <a:bodyPr/>
          <a:lstStyle>
            <a:lvl1pPr>
              <a:defRPr/>
            </a:lvl1pPr>
          </a:lstStyle>
          <a:p>
            <a:endParaRPr/>
          </a:p>
        </p:txBody>
      </p:sp>
      <p:sp>
        <p:nvSpPr>
          <p:cNvPr id="4" name="Slide Number Placeholder 3"/>
          <p:cNvSpPr txBox="1">
            <a:spLocks noGrp="1"/>
          </p:cNvSpPr>
          <p:nvPr>
            <p:ph type="sldNum" sz="quarter" idx="8"/>
          </p:nvPr>
        </p:nvSpPr>
        <p:spPr/>
        <p:txBody>
          <a:bodyPr/>
          <a:lstStyle>
            <a:lvl1pPr>
              <a:defRPr/>
            </a:lvl1pPr>
          </a:lstStyle>
          <a:p>
            <a:fld id="{0CBFF1BA-6287-41B1-9A08-D877DBC14B4C}" type="slidenum">
              <a:rPr/>
              <a:pPr/>
              <a:t>‹#›</a:t>
            </a:fld>
            <a:endParaRPr/>
          </a:p>
        </p:txBody>
      </p:sp>
    </p:spTree>
    <p:extLst>
      <p:ext uri="{BB962C8B-B14F-4D97-AF65-F5344CB8AC3E}">
        <p14:creationId xmlns:p14="http://schemas.microsoft.com/office/powerpoint/2010/main" val="158880225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6785DB05-E292-4806-A7BD-61D901C98C5D}" type="datetime1">
              <a:rPr lang="en-US"/>
              <a:pPr/>
              <a:t>3/16/2020</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E28667B0-BF50-4D83-9641-F577696A0876}" type="slidenum">
              <a:rPr/>
              <a:pPr/>
              <a:t>‹#›</a:t>
            </a:fld>
            <a:endParaRPr/>
          </a:p>
        </p:txBody>
      </p:sp>
    </p:spTree>
    <p:extLst>
      <p:ext uri="{BB962C8B-B14F-4D97-AF65-F5344CB8AC3E}">
        <p14:creationId xmlns:p14="http://schemas.microsoft.com/office/powerpoint/2010/main" val="112802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F348EAF4-B8BE-450F-B1FC-0E9314539947}" type="datetime1">
              <a:rPr lang="en-US"/>
              <a:pPr/>
              <a:t>3/16/2020</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B45D1079-9285-413B-BFBF-A3DFD8F03B76}" type="slidenum">
              <a:rPr/>
              <a:pPr/>
              <a:t>‹#›</a:t>
            </a:fld>
            <a:endParaRPr/>
          </a:p>
        </p:txBody>
      </p:sp>
    </p:spTree>
    <p:extLst>
      <p:ext uri="{BB962C8B-B14F-4D97-AF65-F5344CB8AC3E}">
        <p14:creationId xmlns:p14="http://schemas.microsoft.com/office/powerpoint/2010/main" val="212288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fld id="{23FB1FDC-9707-488F-AB79-ADB3786D2FBA}" type="datetime1">
              <a:rPr lang="en-US" smtClean="0"/>
              <a:pPr/>
              <a:t>3/16/2020</a:t>
            </a:fld>
            <a:endParaRPr/>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endParaRP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fld id="{93814829-BF61-419D-BA4E-2588B3AD70A8}" type="slidenum">
              <a:rPr smtClean="0"/>
              <a:pPr/>
              <a:t>‹#›</a:t>
            </a:fld>
            <a:endParaRPr/>
          </a:p>
        </p:txBody>
      </p:sp>
    </p:spTree>
    <p:extLst>
      <p:ext uri="{BB962C8B-B14F-4D97-AF65-F5344CB8AC3E}">
        <p14:creationId xmlns:p14="http://schemas.microsoft.com/office/powerpoint/2010/main" val="3229511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gpbooks.co.uk/bookdetail.asp?c=MEHR43&amp;level=125&amp;subject=205&amp;TypeOfBook=304,305,307" TargetMode="Externa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hyperlink" Target="http://www.cgpbooks.co.uk/bookdetail.asp?c=MEHR43&amp;level=125&amp;subject=205&amp;TypeOfBook=304,305,307"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www.cgpbooks.co.uk/bookdetail.asp?c=MEHR43&amp;level=125&amp;subject=205&amp;TypeOfBook=304,305,30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cgpbooks.co.uk/bookdetail.asp?c=MEHR43&amp;level=125&amp;subject=205&amp;TypeOfBook=304,305,307"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mathsmadeeasy.co.uk/"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jp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Mathematics GCSE</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58708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3568" y="764703"/>
            <a:ext cx="7772400" cy="1470026"/>
          </a:xfrm>
        </p:spPr>
        <p:txBody>
          <a:bodyPr/>
          <a:lstStyle/>
          <a:p>
            <a:pPr lvl="0"/>
            <a:r>
              <a:rPr lang="en-GB" sz="4900">
                <a:solidFill>
                  <a:srgbClr val="FF0000"/>
                </a:solidFill>
              </a:rPr>
              <a:t>Maths revision is not a spectator sport</a:t>
            </a:r>
          </a:p>
        </p:txBody>
      </p:sp>
      <p:sp>
        <p:nvSpPr>
          <p:cNvPr id="3" name="Subtitle 2"/>
          <p:cNvSpPr txBox="1">
            <a:spLocks noGrp="1"/>
          </p:cNvSpPr>
          <p:nvPr>
            <p:ph type="subTitle" idx="1"/>
          </p:nvPr>
        </p:nvSpPr>
        <p:spPr/>
        <p:txBody>
          <a:bodyPr/>
          <a:lstStyle/>
          <a:p>
            <a:endParaRPr lang="en-GB"/>
          </a:p>
        </p:txBody>
      </p:sp>
      <p:pic>
        <p:nvPicPr>
          <p:cNvPr id="4" name="Picture 2" descr="MCj02809630000[1]"/>
          <p:cNvPicPr>
            <a:picLocks noChangeAspect="1"/>
          </p:cNvPicPr>
          <p:nvPr/>
        </p:nvPicPr>
        <p:blipFill>
          <a:blip r:embed="rId3"/>
          <a:srcRect/>
          <a:stretch>
            <a:fillRect/>
          </a:stretch>
        </p:blipFill>
        <p:spPr>
          <a:xfrm>
            <a:off x="2051721" y="2636910"/>
            <a:ext cx="4752529" cy="2998217"/>
          </a:xfrm>
          <a:prstGeom prst="rect">
            <a:avLst/>
          </a:prstGeom>
          <a:noFill/>
          <a:ln>
            <a:noFill/>
          </a:ln>
        </p:spPr>
      </p:pic>
    </p:spTree>
    <p:extLst>
      <p:ext uri="{BB962C8B-B14F-4D97-AF65-F5344CB8AC3E}">
        <p14:creationId xmlns:p14="http://schemas.microsoft.com/office/powerpoint/2010/main" val="121048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ctrTitle"/>
          </p:nvPr>
        </p:nvSpPr>
        <p:spPr/>
        <p:txBody>
          <a:bodyPr/>
          <a:lstStyle/>
          <a:p>
            <a:pPr lvl="0"/>
            <a:r>
              <a:rPr lang="en-US" sz="7200">
                <a:solidFill>
                  <a:srgbClr val="C0504D"/>
                </a:solidFill>
              </a:rPr>
              <a:t>Maths Revision</a:t>
            </a:r>
          </a:p>
        </p:txBody>
      </p:sp>
      <p:sp>
        <p:nvSpPr>
          <p:cNvPr id="3" name="Rectangle 3"/>
          <p:cNvSpPr txBox="1">
            <a:spLocks noGrp="1"/>
          </p:cNvSpPr>
          <p:nvPr>
            <p:ph type="subTitle" idx="1"/>
          </p:nvPr>
        </p:nvSpPr>
        <p:spPr/>
        <p:txBody>
          <a:bodyPr anchorCtr="0"/>
          <a:lstStyle/>
          <a:p>
            <a:pPr lvl="0" algn="l">
              <a:spcBef>
                <a:spcPts val="1200"/>
              </a:spcBef>
              <a:buChar char="•"/>
            </a:pPr>
            <a:r>
              <a:rPr lang="en-US" sz="4800">
                <a:solidFill>
                  <a:srgbClr val="FF3300"/>
                </a:solidFill>
              </a:rPr>
              <a:t> How to revise</a:t>
            </a:r>
          </a:p>
          <a:p>
            <a:pPr lvl="0" algn="l">
              <a:spcBef>
                <a:spcPts val="1200"/>
              </a:spcBef>
              <a:buChar char="•"/>
            </a:pPr>
            <a:r>
              <a:rPr lang="en-US" sz="4800">
                <a:solidFill>
                  <a:srgbClr val="FF3300"/>
                </a:solidFill>
              </a:rPr>
              <a:t> Brief exam hints</a:t>
            </a:r>
          </a:p>
        </p:txBody>
      </p:sp>
    </p:spTree>
    <p:extLst>
      <p:ext uri="{BB962C8B-B14F-4D97-AF65-F5344CB8AC3E}">
        <p14:creationId xmlns:p14="http://schemas.microsoft.com/office/powerpoint/2010/main" val="187935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858966"/>
          </a:xfrm>
        </p:spPr>
        <p:txBody>
          <a:bodyPr/>
          <a:lstStyle/>
          <a:p>
            <a:pPr lvl="0"/>
            <a:r>
              <a:rPr lang="en-US" sz="4800" b="1">
                <a:solidFill>
                  <a:srgbClr val="C0504D"/>
                </a:solidFill>
              </a:rPr>
              <a:t>Effective Maths Revision has two phases:</a:t>
            </a:r>
          </a:p>
        </p:txBody>
      </p:sp>
      <p:sp>
        <p:nvSpPr>
          <p:cNvPr id="3" name="Rectangle 3"/>
          <p:cNvSpPr txBox="1">
            <a:spLocks noGrp="1"/>
          </p:cNvSpPr>
          <p:nvPr>
            <p:ph idx="1"/>
          </p:nvPr>
        </p:nvSpPr>
        <p:spPr>
          <a:xfrm>
            <a:off x="457200" y="2492370"/>
            <a:ext cx="8229600" cy="3633789"/>
          </a:xfrm>
        </p:spPr>
        <p:txBody>
          <a:bodyPr/>
          <a:lstStyle/>
          <a:p>
            <a:pPr marL="609603" lvl="0" indent="-609603">
              <a:buAutoNum type="arabicPeriod"/>
            </a:pPr>
            <a:r>
              <a:rPr lang="en-US"/>
              <a:t>Revisiting and learning work undertaken during the course – establish what you don’t  know!</a:t>
            </a:r>
          </a:p>
          <a:p>
            <a:pPr marL="609603" lvl="0" indent="-609603">
              <a:buAutoNum type="arabicPeriod"/>
            </a:pPr>
            <a:endParaRPr lang="en-US"/>
          </a:p>
          <a:p>
            <a:pPr marL="609603" lvl="0" indent="-609603">
              <a:buAutoNum type="arabicPeriod"/>
            </a:pPr>
            <a:r>
              <a:rPr lang="en-US"/>
              <a:t>Practice, practice, practice.</a:t>
            </a:r>
          </a:p>
          <a:p>
            <a:pPr marL="0" lvl="0" indent="0">
              <a:buNone/>
            </a:pPr>
            <a:endParaRPr lang="en-US"/>
          </a:p>
        </p:txBody>
      </p:sp>
    </p:spTree>
    <p:extLst>
      <p:ext uri="{BB962C8B-B14F-4D97-AF65-F5344CB8AC3E}">
        <p14:creationId xmlns:p14="http://schemas.microsoft.com/office/powerpoint/2010/main" val="355493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a:solidFill>
                  <a:srgbClr val="C0504D"/>
                </a:solidFill>
              </a:rPr>
              <a:t>Revisit work you have done</a:t>
            </a:r>
          </a:p>
        </p:txBody>
      </p:sp>
      <p:sp>
        <p:nvSpPr>
          <p:cNvPr id="3" name="Rectangle 8"/>
          <p:cNvSpPr txBox="1">
            <a:spLocks noGrp="1"/>
          </p:cNvSpPr>
          <p:nvPr>
            <p:ph type="body" idx="1"/>
          </p:nvPr>
        </p:nvSpPr>
        <p:spPr/>
        <p:txBody>
          <a:bodyPr/>
          <a:lstStyle/>
          <a:p>
            <a:pPr lvl="0">
              <a:spcBef>
                <a:spcPts val="700"/>
              </a:spcBef>
            </a:pPr>
            <a:r>
              <a:rPr lang="en-US" sz="2800">
                <a:solidFill>
                  <a:srgbClr val="FF3300"/>
                </a:solidFill>
              </a:rPr>
              <a:t>Use a Revision Guide for the AQA Course.</a:t>
            </a:r>
          </a:p>
          <a:p>
            <a:pPr lvl="0">
              <a:spcBef>
                <a:spcPts val="700"/>
              </a:spcBef>
              <a:buNone/>
            </a:pPr>
            <a:endParaRPr lang="en-US" sz="2800">
              <a:solidFill>
                <a:srgbClr val="FF3300"/>
              </a:solidFill>
            </a:endParaRPr>
          </a:p>
          <a:p>
            <a:pPr lvl="0">
              <a:spcBef>
                <a:spcPts val="700"/>
              </a:spcBef>
              <a:buNone/>
            </a:pPr>
            <a:r>
              <a:rPr lang="en-US" sz="2800">
                <a:solidFill>
                  <a:srgbClr val="FF3300"/>
                </a:solidFill>
              </a:rPr>
              <a:t>	Look up anything you don’t know and then have a go at some questions</a:t>
            </a:r>
          </a:p>
        </p:txBody>
      </p:sp>
      <p:sp>
        <p:nvSpPr>
          <p:cNvPr id="4" name="AutoShape 5" descr="More about MEHR43">
            <a:hlinkClick r:id="rId2"/>
          </p:cNvPr>
          <p:cNvSpPr/>
          <p:nvPr/>
        </p:nvSpPr>
        <p:spPr>
          <a:xfrm>
            <a:off x="155576" y="46040"/>
            <a:ext cx="304796" cy="304796"/>
          </a:xfrm>
          <a:prstGeom prst="rect">
            <a:avLst/>
          </a:pr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GB">
              <a:solidFill>
                <a:srgbClr val="000000"/>
              </a:solidFill>
            </a:endParaRPr>
          </a:p>
        </p:txBody>
      </p:sp>
      <p:pic>
        <p:nvPicPr>
          <p:cNvPr id="5" name="Picture 11" descr="higher rev"/>
          <p:cNvPicPr>
            <a:picLocks noGrp="1" noChangeAspect="1"/>
          </p:cNvPicPr>
          <p:nvPr>
            <p:ph idx="2"/>
          </p:nvPr>
        </p:nvPicPr>
        <p:blipFill>
          <a:blip r:embed="rId3"/>
          <a:srcRect/>
          <a:stretch>
            <a:fillRect/>
          </a:stretch>
        </p:blipFill>
        <p:spPr>
          <a:xfrm>
            <a:off x="6156326" y="1628775"/>
            <a:ext cx="1450979" cy="2060572"/>
          </a:xfrm>
        </p:spPr>
      </p:pic>
      <p:pic>
        <p:nvPicPr>
          <p:cNvPr id="6" name="Picture 12" descr="found rev"/>
          <p:cNvPicPr>
            <a:picLocks noGrp="1" noChangeAspect="1"/>
          </p:cNvPicPr>
          <p:nvPr>
            <p:ph idx="3"/>
          </p:nvPr>
        </p:nvPicPr>
        <p:blipFill>
          <a:blip r:embed="rId4"/>
          <a:srcRect/>
          <a:stretch>
            <a:fillRect/>
          </a:stretch>
        </p:blipFill>
        <p:spPr>
          <a:xfrm>
            <a:off x="6156326" y="3933821"/>
            <a:ext cx="1430341" cy="2016123"/>
          </a:xfrm>
        </p:spPr>
      </p:pic>
    </p:spTree>
    <p:extLst>
      <p:ext uri="{BB962C8B-B14F-4D97-AF65-F5344CB8AC3E}">
        <p14:creationId xmlns:p14="http://schemas.microsoft.com/office/powerpoint/2010/main" val="152587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a:solidFill>
                  <a:srgbClr val="C0504D"/>
                </a:solidFill>
              </a:rPr>
              <a:t>Revisit work you have done</a:t>
            </a:r>
          </a:p>
        </p:txBody>
      </p:sp>
      <p:sp>
        <p:nvSpPr>
          <p:cNvPr id="3" name="Rectangle 3"/>
          <p:cNvSpPr txBox="1">
            <a:spLocks noGrp="1"/>
          </p:cNvSpPr>
          <p:nvPr>
            <p:ph type="body" idx="1"/>
          </p:nvPr>
        </p:nvSpPr>
        <p:spPr/>
        <p:txBody>
          <a:bodyPr/>
          <a:lstStyle/>
          <a:p>
            <a:pPr lvl="0">
              <a:spcBef>
                <a:spcPts val="700"/>
              </a:spcBef>
            </a:pPr>
            <a:r>
              <a:rPr lang="en-US" sz="2800" dirty="0">
                <a:solidFill>
                  <a:srgbClr val="FF3300"/>
                </a:solidFill>
              </a:rPr>
              <a:t>Use a website</a:t>
            </a:r>
          </a:p>
          <a:p>
            <a:pPr lvl="0">
              <a:spcBef>
                <a:spcPts val="700"/>
              </a:spcBef>
              <a:buNone/>
            </a:pPr>
            <a:endParaRPr lang="en-US" sz="2800" dirty="0">
              <a:solidFill>
                <a:srgbClr val="FF3300"/>
              </a:solidFill>
            </a:endParaRPr>
          </a:p>
          <a:p>
            <a:pPr lvl="0">
              <a:spcBef>
                <a:spcPts val="700"/>
              </a:spcBef>
            </a:pPr>
            <a:r>
              <a:rPr lang="en-US" sz="2800" dirty="0">
                <a:solidFill>
                  <a:srgbClr val="FF3300"/>
                </a:solidFill>
              </a:rPr>
              <a:t>vlemathswatch.co.uk</a:t>
            </a:r>
          </a:p>
          <a:p>
            <a:pPr lvl="0">
              <a:spcBef>
                <a:spcPts val="700"/>
              </a:spcBef>
            </a:pPr>
            <a:endParaRPr lang="en-US" sz="2800" dirty="0">
              <a:solidFill>
                <a:srgbClr val="FF3300"/>
              </a:solidFill>
            </a:endParaRPr>
          </a:p>
          <a:p>
            <a:pPr lvl="0">
              <a:spcBef>
                <a:spcPts val="700"/>
              </a:spcBef>
            </a:pPr>
            <a:r>
              <a:rPr lang="en-US" sz="2800" dirty="0">
                <a:solidFill>
                  <a:srgbClr val="FF3300"/>
                </a:solidFill>
              </a:rPr>
              <a:t>mathskitchen.com</a:t>
            </a:r>
          </a:p>
          <a:p>
            <a:pPr lvl="0">
              <a:spcBef>
                <a:spcPts val="700"/>
              </a:spcBef>
            </a:pPr>
            <a:endParaRPr lang="en-US" sz="2800" dirty="0">
              <a:solidFill>
                <a:srgbClr val="FF3300"/>
              </a:solidFill>
            </a:endParaRPr>
          </a:p>
          <a:p>
            <a:pPr lvl="0">
              <a:spcBef>
                <a:spcPts val="700"/>
              </a:spcBef>
            </a:pPr>
            <a:r>
              <a:rPr lang="en-US" sz="2800" dirty="0">
                <a:solidFill>
                  <a:srgbClr val="FF3300"/>
                </a:solidFill>
              </a:rPr>
              <a:t>Corbettmaths.com</a:t>
            </a:r>
          </a:p>
          <a:p>
            <a:pPr lvl="0">
              <a:spcBef>
                <a:spcPts val="700"/>
              </a:spcBef>
            </a:pPr>
            <a:endParaRPr lang="en-US" sz="2800" dirty="0">
              <a:solidFill>
                <a:srgbClr val="FF3300"/>
              </a:solidFill>
            </a:endParaRPr>
          </a:p>
          <a:p>
            <a:pPr lvl="0">
              <a:spcBef>
                <a:spcPts val="700"/>
              </a:spcBef>
            </a:pPr>
            <a:r>
              <a:rPr lang="en-US" sz="2800" dirty="0">
                <a:solidFill>
                  <a:srgbClr val="FF3300"/>
                </a:solidFill>
              </a:rPr>
              <a:t>Mathsgenie.co.uk</a:t>
            </a:r>
          </a:p>
        </p:txBody>
      </p:sp>
      <p:sp>
        <p:nvSpPr>
          <p:cNvPr id="4" name="AutoShape 4" descr="More about MEHR43">
            <a:hlinkClick r:id="rId2"/>
          </p:cNvPr>
          <p:cNvSpPr/>
          <p:nvPr/>
        </p:nvSpPr>
        <p:spPr>
          <a:xfrm>
            <a:off x="155576" y="46040"/>
            <a:ext cx="304796" cy="304796"/>
          </a:xfrm>
          <a:prstGeom prst="rect">
            <a:avLst/>
          </a:pr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GB">
              <a:solidFill>
                <a:srgbClr val="000000"/>
              </a:solidFill>
            </a:endParaRPr>
          </a:p>
        </p:txBody>
      </p:sp>
      <p:sp>
        <p:nvSpPr>
          <p:cNvPr id="5" name="Content Placeholder 1"/>
          <p:cNvSpPr txBox="1">
            <a:spLocks noGrp="1"/>
          </p:cNvSpPr>
          <p:nvPr>
            <p:ph idx="2"/>
          </p:nvPr>
        </p:nvSpPr>
        <p:spPr>
          <a:xfrm>
            <a:off x="4648196" y="3938585"/>
            <a:ext cx="4038603" cy="2187573"/>
          </a:xfrm>
        </p:spPr>
        <p:txBody>
          <a:bodyPr/>
          <a:lstStyle/>
          <a:p>
            <a:endParaRPr lang="en-GB"/>
          </a:p>
        </p:txBody>
      </p:sp>
      <p:sp>
        <p:nvSpPr>
          <p:cNvPr id="6" name="Content Placeholder 2"/>
          <p:cNvSpPr txBox="1">
            <a:spLocks noGrp="1"/>
          </p:cNvSpPr>
          <p:nvPr>
            <p:ph idx="3"/>
          </p:nvPr>
        </p:nvSpPr>
        <p:spPr>
          <a:xfrm>
            <a:off x="4648196" y="1600200"/>
            <a:ext cx="4038603" cy="2185992"/>
          </a:xfrm>
        </p:spPr>
        <p:txBody>
          <a:bodyPr/>
          <a:lstStyle/>
          <a:p>
            <a:endParaRPr lang="en-GB"/>
          </a:p>
        </p:txBody>
      </p:sp>
    </p:spTree>
    <p:extLst>
      <p:ext uri="{BB962C8B-B14F-4D97-AF65-F5344CB8AC3E}">
        <p14:creationId xmlns:p14="http://schemas.microsoft.com/office/powerpoint/2010/main" val="32032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vlemathswatch.co.uk</a:t>
            </a:r>
          </a:p>
        </p:txBody>
      </p:sp>
      <p:sp>
        <p:nvSpPr>
          <p:cNvPr id="3" name="Content Placeholder 2"/>
          <p:cNvSpPr txBox="1">
            <a:spLocks noGrp="1"/>
          </p:cNvSpPr>
          <p:nvPr>
            <p:ph idx="1"/>
          </p:nvPr>
        </p:nvSpPr>
        <p:spPr/>
        <p:txBody>
          <a:bodyPr/>
          <a:lstStyle/>
          <a:p>
            <a:pPr marL="0" lvl="0" indent="0">
              <a:buNone/>
            </a:pPr>
            <a:r>
              <a:rPr lang="en-GB" dirty="0"/>
              <a:t>Username :(4 digit pin)@</a:t>
            </a:r>
            <a:r>
              <a:rPr lang="en-GB" dirty="0" err="1"/>
              <a:t>samuelwhitbread</a:t>
            </a:r>
            <a:endParaRPr lang="en-GB" dirty="0"/>
          </a:p>
          <a:p>
            <a:pPr marL="0" lvl="0" indent="0">
              <a:buNone/>
            </a:pPr>
            <a:endParaRPr lang="en-GB" dirty="0"/>
          </a:p>
          <a:p>
            <a:pPr marL="0" lvl="0" indent="0">
              <a:buNone/>
            </a:pPr>
            <a:r>
              <a:rPr lang="en-GB" dirty="0"/>
              <a:t>Password : grape1</a:t>
            </a:r>
          </a:p>
          <a:p>
            <a:pPr marL="0" lvl="0" indent="0">
              <a:buNone/>
            </a:pPr>
            <a:endParaRPr lang="en-GB" dirty="0"/>
          </a:p>
        </p:txBody>
      </p:sp>
    </p:spTree>
    <p:extLst>
      <p:ext uri="{BB962C8B-B14F-4D97-AF65-F5344CB8AC3E}">
        <p14:creationId xmlns:p14="http://schemas.microsoft.com/office/powerpoint/2010/main" val="118322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6" y="260648"/>
            <a:ext cx="907452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60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28800"/>
            <a:ext cx="8850927"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170" y="3429000"/>
            <a:ext cx="19812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47864" y="3789040"/>
            <a:ext cx="504056" cy="28803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328" y="3514725"/>
            <a:ext cx="34671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100392" y="3514725"/>
            <a:ext cx="795036" cy="17335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6" name="Rectangle 5"/>
          <p:cNvSpPr/>
          <p:nvPr/>
        </p:nvSpPr>
        <p:spPr>
          <a:xfrm>
            <a:off x="6372200" y="3789040"/>
            <a:ext cx="936104" cy="145923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Tree>
    <p:extLst>
      <p:ext uri="{BB962C8B-B14F-4D97-AF65-F5344CB8AC3E}">
        <p14:creationId xmlns:p14="http://schemas.microsoft.com/office/powerpoint/2010/main" val="26469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0" y="260649"/>
            <a:ext cx="8890638" cy="4464493"/>
          </a:xfrm>
        </p:spPr>
      </p:pic>
      <p:sp>
        <p:nvSpPr>
          <p:cNvPr id="4" name="Rectangle 3"/>
          <p:cNvSpPr/>
          <p:nvPr/>
        </p:nvSpPr>
        <p:spPr>
          <a:xfrm>
            <a:off x="5940152" y="260649"/>
            <a:ext cx="2880323" cy="2088233"/>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5" name="Rectangle 4"/>
          <p:cNvSpPr/>
          <p:nvPr/>
        </p:nvSpPr>
        <p:spPr>
          <a:xfrm>
            <a:off x="5940152" y="2348883"/>
            <a:ext cx="2880323" cy="2376260"/>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26632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107506" y="476667"/>
            <a:ext cx="8929234" cy="4680520"/>
          </a:xfrm>
        </p:spPr>
      </p:pic>
      <p:sp>
        <p:nvSpPr>
          <p:cNvPr id="4" name="Oval 3"/>
          <p:cNvSpPr/>
          <p:nvPr/>
        </p:nvSpPr>
        <p:spPr>
          <a:xfrm>
            <a:off x="755577" y="4653134"/>
            <a:ext cx="360035" cy="360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5" name="Oval 4"/>
          <p:cNvSpPr/>
          <p:nvPr/>
        </p:nvSpPr>
        <p:spPr>
          <a:xfrm>
            <a:off x="2987820" y="548676"/>
            <a:ext cx="1152125" cy="2880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6" name="Rectangle 5"/>
          <p:cNvSpPr/>
          <p:nvPr/>
        </p:nvSpPr>
        <p:spPr>
          <a:xfrm>
            <a:off x="4139955" y="548676"/>
            <a:ext cx="1872206" cy="288036"/>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306370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80"/>
            <a:ext cx="8229600" cy="473015"/>
          </a:xfrm>
        </p:spPr>
        <p:txBody>
          <a:bodyPr>
            <a:normAutofit fontScale="90000"/>
          </a:bodyPr>
          <a:lstStyle/>
          <a:p>
            <a:r>
              <a:rPr lang="en-GB" sz="2600" dirty="0">
                <a:solidFill>
                  <a:schemeClr val="tx2"/>
                </a:solidFill>
                <a:latin typeface="+mj-lt"/>
              </a:rPr>
              <a:t>Requirements for all GCSEs in Mathematics</a:t>
            </a:r>
          </a:p>
        </p:txBody>
      </p:sp>
      <mc:AlternateContent xmlns:mc="http://schemas.openxmlformats.org/markup-compatibility/2006" xmlns:a14="http://schemas.microsoft.com/office/drawing/2010/main">
        <mc:Choice Requires="a14">
          <p:sp>
            <p:nvSpPr>
              <p:cNvPr id="4" name="Text Placeholder 6"/>
              <p:cNvSpPr txBox="1">
                <a:spLocks/>
              </p:cNvSpPr>
              <p:nvPr/>
            </p:nvSpPr>
            <p:spPr>
              <a:xfrm>
                <a:off x="448574" y="1174191"/>
                <a:ext cx="8238227" cy="4104456"/>
              </a:xfrm>
              <a:prstGeom prst="rect">
                <a:avLst/>
              </a:prstGeom>
            </p:spPr>
            <p:txBody>
              <a:bodyPr vert="horz"/>
              <a:lstStyle>
                <a:lvl1pPr marL="177800" marR="0" indent="-177800" algn="l" defTabSz="457200" rtl="0" eaLnBrk="1" fontAlgn="auto" latinLnBrk="0" hangingPunct="1">
                  <a:lnSpc>
                    <a:spcPct val="100000"/>
                  </a:lnSpc>
                  <a:spcBef>
                    <a:spcPct val="0"/>
                  </a:spcBef>
                  <a:spcAft>
                    <a:spcPts val="0"/>
                  </a:spcAft>
                  <a:buClr>
                    <a:srgbClr val="008FAD"/>
                  </a:buClr>
                  <a:buSzTx/>
                  <a:buFont typeface="Arial"/>
                  <a:buChar char="•"/>
                  <a:tabLst/>
                  <a:defRPr sz="2000">
                    <a:latin typeface="Arial" pitchFamily="34" charset="0"/>
                    <a:cs typeface="Arial" pitchFamily="34" charset="0"/>
                  </a:defRPr>
                </a:lvl1pPr>
                <a:lvl2pPr>
                  <a:buClr>
                    <a:srgbClr val="008FAD"/>
                  </a:buClr>
                  <a:buFont typeface="Arial"/>
                  <a:buChar char="•"/>
                  <a:defRPr sz="2000">
                    <a:latin typeface="Arial" pitchFamily="34" charset="0"/>
                    <a:cs typeface="Arial" pitchFamily="34" charset="0"/>
                  </a:defRPr>
                </a:lvl2pPr>
                <a:lvl3pPr>
                  <a:buClr>
                    <a:srgbClr val="008FAD"/>
                  </a:buClr>
                  <a:buFont typeface="Arial"/>
                  <a:buChar char="•"/>
                  <a:defRPr sz="2000">
                    <a:latin typeface="Arial" pitchFamily="34" charset="0"/>
                    <a:cs typeface="Arial" pitchFamily="34" charset="0"/>
                  </a:defRPr>
                </a:lvl3pPr>
                <a:lvl4pPr>
                  <a:buClr>
                    <a:srgbClr val="008FAD"/>
                  </a:buClr>
                  <a:buFont typeface="Arial"/>
                  <a:buChar char="•"/>
                  <a:defRPr sz="2000">
                    <a:latin typeface="Arial" pitchFamily="34" charset="0"/>
                    <a:cs typeface="Arial" pitchFamily="34" charset="0"/>
                  </a:defRPr>
                </a:lvl4pPr>
              </a:lstStyle>
              <a:p>
                <a:pPr marL="355600" indent="-355600">
                  <a:spcAft>
                    <a:spcPts val="1200"/>
                  </a:spcAft>
                  <a:buClr>
                    <a:prstClr val="black"/>
                  </a:buClr>
                  <a:defRPr/>
                </a:pPr>
                <a:r>
                  <a:rPr lang="en-GB" sz="1800" dirty="0">
                    <a:solidFill>
                      <a:prstClr val="black"/>
                    </a:solidFill>
                  </a:rPr>
                  <a:t>Written papers only</a:t>
                </a:r>
              </a:p>
              <a:p>
                <a:pPr marL="355600" indent="-355600">
                  <a:spcAft>
                    <a:spcPts val="1200"/>
                  </a:spcAft>
                  <a:buClr>
                    <a:prstClr val="black"/>
                  </a:buClr>
                  <a:defRPr/>
                </a:pPr>
                <a:r>
                  <a:rPr lang="en-GB" sz="1800" dirty="0">
                    <a:solidFill>
                      <a:prstClr val="black"/>
                    </a:solidFill>
                  </a:rPr>
                  <a:t>Minimum assessment time of 4</a:t>
                </a:r>
                <a14:m>
                  <m:oMath xmlns:m="http://schemas.openxmlformats.org/officeDocument/2006/math">
                    <m:f>
                      <m:fPr>
                        <m:ctrlPr>
                          <a:rPr lang="en-GB" sz="1800" i="1" smtClean="0">
                            <a:solidFill>
                              <a:prstClr val="black"/>
                            </a:solidFill>
                            <a:latin typeface="Cambria Math" panose="02040503050406030204" pitchFamily="18" charset="0"/>
                          </a:rPr>
                        </m:ctrlPr>
                      </m:fPr>
                      <m:num>
                        <m:r>
                          <a:rPr lang="en-GB" sz="1800" i="1" smtClean="0">
                            <a:solidFill>
                              <a:prstClr val="black"/>
                            </a:solidFill>
                            <a:latin typeface="Cambria Math"/>
                          </a:rPr>
                          <m:t>1</m:t>
                        </m:r>
                      </m:num>
                      <m:den>
                        <m:r>
                          <a:rPr lang="en-GB" sz="1800" i="1" smtClean="0">
                            <a:solidFill>
                              <a:prstClr val="black"/>
                            </a:solidFill>
                            <a:latin typeface="Cambria Math"/>
                          </a:rPr>
                          <m:t>2</m:t>
                        </m:r>
                      </m:den>
                    </m:f>
                  </m:oMath>
                </a14:m>
                <a:r>
                  <a:rPr lang="en-GB" sz="1800" dirty="0">
                    <a:solidFill>
                      <a:prstClr val="black"/>
                    </a:solidFill>
                  </a:rPr>
                  <a:t> hours</a:t>
                </a:r>
              </a:p>
              <a:p>
                <a:pPr marL="355600" indent="-355600">
                  <a:spcAft>
                    <a:spcPts val="1200"/>
                  </a:spcAft>
                  <a:buClr>
                    <a:prstClr val="black"/>
                  </a:buClr>
                  <a:defRPr/>
                </a:pPr>
                <a:r>
                  <a:rPr lang="en-GB" sz="1800" dirty="0">
                    <a:solidFill>
                      <a:prstClr val="black"/>
                    </a:solidFill>
                  </a:rPr>
                  <a:t>1 paper is non-calculator</a:t>
                </a:r>
              </a:p>
              <a:p>
                <a:pPr marL="355600" indent="-355600">
                  <a:spcAft>
                    <a:spcPts val="1200"/>
                  </a:spcAft>
                  <a:buClr>
                    <a:prstClr val="black"/>
                  </a:buClr>
                  <a:defRPr/>
                </a:pPr>
                <a:r>
                  <a:rPr lang="en-GB" sz="1800" dirty="0">
                    <a:solidFill>
                      <a:prstClr val="black"/>
                    </a:solidFill>
                  </a:rPr>
                  <a:t>Foundation and Higher tiers</a:t>
                </a:r>
              </a:p>
              <a:p>
                <a:pPr marL="355600" indent="-355600">
                  <a:buClr>
                    <a:prstClr val="black"/>
                  </a:buClr>
                  <a:defRPr/>
                </a:pPr>
                <a:r>
                  <a:rPr lang="en-GB" sz="1800" dirty="0">
                    <a:solidFill>
                      <a:prstClr val="black"/>
                    </a:solidFill>
                  </a:rPr>
                  <a:t>Grading structure 1-9, with 9 being the highest</a:t>
                </a:r>
              </a:p>
              <a:p>
                <a:pPr marL="736600" lvl="2">
                  <a:buClr>
                    <a:prstClr val="black"/>
                  </a:buClr>
                  <a:buFont typeface="Arial"/>
                  <a:buNone/>
                  <a:defRPr/>
                </a:pPr>
                <a:r>
                  <a:rPr lang="en-GB" sz="1800" dirty="0">
                    <a:solidFill>
                      <a:prstClr val="black"/>
                    </a:solidFill>
                  </a:rPr>
                  <a:t>Foundation tier		1 – 5</a:t>
                </a:r>
              </a:p>
              <a:p>
                <a:pPr marL="736600" lvl="2">
                  <a:spcAft>
                    <a:spcPts val="1200"/>
                  </a:spcAft>
                  <a:buClr>
                    <a:prstClr val="black"/>
                  </a:buClr>
                  <a:buFont typeface="Arial"/>
                  <a:buNone/>
                  <a:defRPr/>
                </a:pPr>
                <a:r>
                  <a:rPr lang="en-GB" sz="1800" dirty="0">
                    <a:solidFill>
                      <a:prstClr val="black"/>
                    </a:solidFill>
                  </a:rPr>
                  <a:t>Higher tier 		4 – 9</a:t>
                </a:r>
              </a:p>
            </p:txBody>
          </p:sp>
        </mc:Choice>
        <mc:Fallback xmlns="">
          <p:sp>
            <p:nvSpPr>
              <p:cNvPr id="4" name="Text Placeholder 6"/>
              <p:cNvSpPr txBox="1">
                <a:spLocks noRot="1" noChangeAspect="1" noMove="1" noResize="1" noEditPoints="1" noAdjustHandles="1" noChangeArrowheads="1" noChangeShapeType="1" noTextEdit="1"/>
              </p:cNvSpPr>
              <p:nvPr/>
            </p:nvSpPr>
            <p:spPr>
              <a:xfrm>
                <a:off x="448574" y="1174191"/>
                <a:ext cx="8238227" cy="4104456"/>
              </a:xfrm>
              <a:prstGeom prst="rect">
                <a:avLst/>
              </a:prstGeom>
              <a:blipFill rotWithShape="1">
                <a:blip r:embed="rId3"/>
                <a:stretch>
                  <a:fillRect l="-518" t="-743"/>
                </a:stretch>
              </a:blipFill>
            </p:spPr>
            <p:txBody>
              <a:bodyPr/>
              <a:lstStyle/>
              <a:p>
                <a:r>
                  <a:rPr lang="en-GB">
                    <a:noFill/>
                  </a:rPr>
                  <a:t> </a:t>
                </a:r>
              </a:p>
            </p:txBody>
          </p:sp>
        </mc:Fallback>
      </mc:AlternateContent>
    </p:spTree>
    <p:extLst>
      <p:ext uri="{BB962C8B-B14F-4D97-AF65-F5344CB8AC3E}">
        <p14:creationId xmlns:p14="http://schemas.microsoft.com/office/powerpoint/2010/main" val="203929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21369" y="1052739"/>
            <a:ext cx="9000996" cy="4128397"/>
          </a:xfrm>
        </p:spPr>
      </p:pic>
      <p:sp>
        <p:nvSpPr>
          <p:cNvPr id="4" name="Rectangle 3"/>
          <p:cNvSpPr/>
          <p:nvPr/>
        </p:nvSpPr>
        <p:spPr>
          <a:xfrm>
            <a:off x="179515" y="1556793"/>
            <a:ext cx="1296143" cy="288036"/>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5" name="Rectangle 4"/>
          <p:cNvSpPr/>
          <p:nvPr/>
        </p:nvSpPr>
        <p:spPr>
          <a:xfrm>
            <a:off x="4572000" y="1556793"/>
            <a:ext cx="1080116" cy="288036"/>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6" name="Rectangle 5"/>
          <p:cNvSpPr/>
          <p:nvPr/>
        </p:nvSpPr>
        <p:spPr>
          <a:xfrm>
            <a:off x="6084170" y="1556793"/>
            <a:ext cx="360035" cy="288036"/>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36889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179515" y="620685"/>
            <a:ext cx="8939942" cy="3960440"/>
          </a:xfrm>
        </p:spPr>
      </p:pic>
      <p:sp>
        <p:nvSpPr>
          <p:cNvPr id="4" name="Rectangle 3"/>
          <p:cNvSpPr/>
          <p:nvPr/>
        </p:nvSpPr>
        <p:spPr>
          <a:xfrm>
            <a:off x="6804251" y="1412775"/>
            <a:ext cx="2088233" cy="2664296"/>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11616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13121" y="764703"/>
            <a:ext cx="9088879" cy="4032449"/>
          </a:xfrm>
        </p:spPr>
      </p:pic>
      <p:sp>
        <p:nvSpPr>
          <p:cNvPr id="4" name="Oval 3"/>
          <p:cNvSpPr/>
          <p:nvPr/>
        </p:nvSpPr>
        <p:spPr>
          <a:xfrm>
            <a:off x="7956376" y="764704"/>
            <a:ext cx="118762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3476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1043604" y="188640"/>
            <a:ext cx="6214847" cy="5544619"/>
          </a:xfrm>
        </p:spPr>
      </p:pic>
    </p:spTree>
    <p:extLst>
      <p:ext uri="{BB962C8B-B14F-4D97-AF65-F5344CB8AC3E}">
        <p14:creationId xmlns:p14="http://schemas.microsoft.com/office/powerpoint/2010/main" val="129702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323523" y="1052739"/>
            <a:ext cx="8229600" cy="3982769"/>
          </a:xfrm>
        </p:spPr>
      </p:pic>
      <p:sp>
        <p:nvSpPr>
          <p:cNvPr id="4" name="Rectangle 4"/>
          <p:cNvSpPr/>
          <p:nvPr/>
        </p:nvSpPr>
        <p:spPr>
          <a:xfrm>
            <a:off x="6732242" y="1196748"/>
            <a:ext cx="1800197" cy="432044"/>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26568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sp>
        <p:nvSpPr>
          <p:cNvPr id="3" name="Text Placeholder 2"/>
          <p:cNvSpPr txBox="1">
            <a:spLocks noGrp="1"/>
          </p:cNvSpPr>
          <p:nvPr>
            <p:ph type="body" idx="1"/>
          </p:nvPr>
        </p:nvSpPr>
        <p:spPr>
          <a:xfrm>
            <a:off x="467541" y="908721"/>
            <a:ext cx="8219258" cy="4882484"/>
          </a:xfrm>
        </p:spPr>
        <p:txBody>
          <a:bodyPr/>
          <a:lstStyle/>
          <a:p>
            <a:pPr marL="0" lvl="0" indent="0">
              <a:buNone/>
            </a:pPr>
            <a:r>
              <a:rPr lang="en-GB">
                <a:solidFill>
                  <a:srgbClr val="FF0080"/>
                </a:solidFill>
              </a:rPr>
              <a:t>Remember the best way to revise maths is to do maths</a:t>
            </a:r>
            <a:endParaRPr lang="en-GB"/>
          </a:p>
        </p:txBody>
      </p:sp>
    </p:spTree>
    <p:extLst>
      <p:ext uri="{BB962C8B-B14F-4D97-AF65-F5344CB8AC3E}">
        <p14:creationId xmlns:p14="http://schemas.microsoft.com/office/powerpoint/2010/main" val="377766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AA41DA-B73F-4554-962B-E4A4A18ED568}"/>
              </a:ext>
            </a:extLst>
          </p:cNvPr>
          <p:cNvPicPr>
            <a:picLocks noChangeAspect="1"/>
          </p:cNvPicPr>
          <p:nvPr/>
        </p:nvPicPr>
        <p:blipFill>
          <a:blip r:embed="rId2"/>
          <a:stretch>
            <a:fillRect/>
          </a:stretch>
        </p:blipFill>
        <p:spPr>
          <a:xfrm>
            <a:off x="3373402" y="2291746"/>
            <a:ext cx="2122777" cy="742174"/>
          </a:xfrm>
          <a:prstGeom prst="rect">
            <a:avLst/>
          </a:prstGeom>
        </p:spPr>
      </p:pic>
      <p:sp>
        <p:nvSpPr>
          <p:cNvPr id="3" name="Subtitle 2">
            <a:extLst>
              <a:ext uri="{FF2B5EF4-FFF2-40B4-BE49-F238E27FC236}">
                <a16:creationId xmlns:a16="http://schemas.microsoft.com/office/drawing/2014/main" id="{F70555FD-61A1-4C87-A711-3950981F2CE7}"/>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384282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05D3-A4C3-4F99-B25D-6BF109A72E5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BB86A39-3251-4B43-873E-F3AEA9B9562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FB70576-6580-4670-B22E-7F4359427F86}"/>
              </a:ext>
            </a:extLst>
          </p:cNvPr>
          <p:cNvPicPr>
            <a:picLocks noChangeAspect="1"/>
          </p:cNvPicPr>
          <p:nvPr/>
        </p:nvPicPr>
        <p:blipFill>
          <a:blip r:embed="rId2"/>
          <a:stretch>
            <a:fillRect/>
          </a:stretch>
        </p:blipFill>
        <p:spPr>
          <a:xfrm>
            <a:off x="238540" y="1040296"/>
            <a:ext cx="8638760" cy="3455504"/>
          </a:xfrm>
          <a:prstGeom prst="rect">
            <a:avLst/>
          </a:prstGeom>
        </p:spPr>
      </p:pic>
    </p:spTree>
    <p:extLst>
      <p:ext uri="{BB962C8B-B14F-4D97-AF65-F5344CB8AC3E}">
        <p14:creationId xmlns:p14="http://schemas.microsoft.com/office/powerpoint/2010/main" val="11822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2284-6122-44D6-8E6B-1662BB3198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0FA6667-B3D9-4C34-AE3F-7DD4DCC1777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69D151B-255F-4FE4-94A3-954A76C797DD}"/>
              </a:ext>
            </a:extLst>
          </p:cNvPr>
          <p:cNvPicPr>
            <a:picLocks noChangeAspect="1"/>
          </p:cNvPicPr>
          <p:nvPr/>
        </p:nvPicPr>
        <p:blipFill>
          <a:blip r:embed="rId2"/>
          <a:stretch>
            <a:fillRect/>
          </a:stretch>
        </p:blipFill>
        <p:spPr>
          <a:xfrm>
            <a:off x="368058" y="1131094"/>
            <a:ext cx="8327748" cy="3652113"/>
          </a:xfrm>
          <a:prstGeom prst="rect">
            <a:avLst/>
          </a:prstGeom>
        </p:spPr>
      </p:pic>
    </p:spTree>
    <p:extLst>
      <p:ext uri="{BB962C8B-B14F-4D97-AF65-F5344CB8AC3E}">
        <p14:creationId xmlns:p14="http://schemas.microsoft.com/office/powerpoint/2010/main" val="3507062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5E6F-FCDB-450F-84FD-14A0A6E4985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400C15-D794-43E6-BBC2-58AA4433036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C39CE9A-C9DC-4E06-B9F1-719C6A897981}"/>
              </a:ext>
            </a:extLst>
          </p:cNvPr>
          <p:cNvPicPr>
            <a:picLocks noChangeAspect="1"/>
          </p:cNvPicPr>
          <p:nvPr/>
        </p:nvPicPr>
        <p:blipFill>
          <a:blip r:embed="rId2"/>
          <a:stretch>
            <a:fillRect/>
          </a:stretch>
        </p:blipFill>
        <p:spPr>
          <a:xfrm>
            <a:off x="243198" y="974501"/>
            <a:ext cx="9041412" cy="3659619"/>
          </a:xfrm>
          <a:prstGeom prst="rect">
            <a:avLst/>
          </a:prstGeom>
        </p:spPr>
      </p:pic>
    </p:spTree>
    <p:extLst>
      <p:ext uri="{BB962C8B-B14F-4D97-AF65-F5344CB8AC3E}">
        <p14:creationId xmlns:p14="http://schemas.microsoft.com/office/powerpoint/2010/main" val="346866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3550" y="1924050"/>
            <a:ext cx="1095375" cy="2819400"/>
          </a:xfrm>
          <a:prstGeom prst="rect">
            <a:avLst/>
          </a:prstGeom>
        </p:spPr>
        <p:txBody>
          <a:bodyPr/>
          <a:lstStyle/>
          <a:p>
            <a:r>
              <a:rPr lang="en-GB" sz="2000" dirty="0"/>
              <a:t>C</a:t>
            </a:r>
          </a:p>
          <a:p>
            <a:endParaRPr lang="en-GB" sz="2000" dirty="0"/>
          </a:p>
          <a:p>
            <a:r>
              <a:rPr lang="en-GB" sz="2000" dirty="0"/>
              <a:t>D</a:t>
            </a:r>
          </a:p>
          <a:p>
            <a:pPr marL="0" indent="0">
              <a:buNone/>
            </a:pPr>
            <a:r>
              <a:rPr lang="en-GB" sz="2000" dirty="0"/>
              <a:t> </a:t>
            </a:r>
          </a:p>
          <a:p>
            <a:r>
              <a:rPr lang="en-GB" sz="2000" dirty="0"/>
              <a:t>E</a:t>
            </a:r>
          </a:p>
          <a:p>
            <a:r>
              <a:rPr lang="en-GB" sz="2000" dirty="0"/>
              <a:t>F</a:t>
            </a:r>
          </a:p>
          <a:p>
            <a:r>
              <a:rPr lang="en-GB" sz="2000" dirty="0"/>
              <a:t>G</a:t>
            </a:r>
          </a:p>
        </p:txBody>
      </p:sp>
      <p:sp>
        <p:nvSpPr>
          <p:cNvPr id="8" name="Text Placeholder 2"/>
          <p:cNvSpPr txBox="1">
            <a:spLocks/>
          </p:cNvSpPr>
          <p:nvPr/>
        </p:nvSpPr>
        <p:spPr>
          <a:xfrm>
            <a:off x="4281442" y="3362323"/>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2</a:t>
            </a:r>
          </a:p>
        </p:txBody>
      </p:sp>
      <p:sp>
        <p:nvSpPr>
          <p:cNvPr id="9" name="Text Placeholder 2"/>
          <p:cNvSpPr txBox="1">
            <a:spLocks/>
          </p:cNvSpPr>
          <p:nvPr/>
        </p:nvSpPr>
        <p:spPr>
          <a:xfrm>
            <a:off x="4286234" y="1466847"/>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5</a:t>
            </a:r>
          </a:p>
        </p:txBody>
      </p:sp>
      <p:sp>
        <p:nvSpPr>
          <p:cNvPr id="10" name="Text Placeholder 2"/>
          <p:cNvSpPr txBox="1">
            <a:spLocks/>
          </p:cNvSpPr>
          <p:nvPr/>
        </p:nvSpPr>
        <p:spPr>
          <a:xfrm>
            <a:off x="4281443" y="1930001"/>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4</a:t>
            </a:r>
          </a:p>
        </p:txBody>
      </p:sp>
      <p:sp>
        <p:nvSpPr>
          <p:cNvPr id="11" name="Text Placeholder 2"/>
          <p:cNvSpPr txBox="1">
            <a:spLocks/>
          </p:cNvSpPr>
          <p:nvPr/>
        </p:nvSpPr>
        <p:spPr>
          <a:xfrm>
            <a:off x="4281441" y="2715810"/>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3</a:t>
            </a:r>
          </a:p>
        </p:txBody>
      </p:sp>
      <p:sp>
        <p:nvSpPr>
          <p:cNvPr id="13" name="Text Placeholder 2"/>
          <p:cNvSpPr txBox="1">
            <a:spLocks/>
          </p:cNvSpPr>
          <p:nvPr/>
        </p:nvSpPr>
        <p:spPr>
          <a:xfrm>
            <a:off x="4281446" y="4157662"/>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1</a:t>
            </a:r>
          </a:p>
        </p:txBody>
      </p:sp>
      <p:cxnSp>
        <p:nvCxnSpPr>
          <p:cNvPr id="14" name="Straight Connector 13"/>
          <p:cNvCxnSpPr/>
          <p:nvPr/>
        </p:nvCxnSpPr>
        <p:spPr>
          <a:xfrm flipV="1">
            <a:off x="1985962" y="2065135"/>
            <a:ext cx="2190674" cy="1"/>
          </a:xfrm>
          <a:prstGeom prst="line">
            <a:avLst/>
          </a:prstGeom>
          <a:ln>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16" name="Text Placeholder 2"/>
          <p:cNvSpPr txBox="1">
            <a:spLocks/>
          </p:cNvSpPr>
          <p:nvPr/>
        </p:nvSpPr>
        <p:spPr>
          <a:xfrm>
            <a:off x="238124" y="4024312"/>
            <a:ext cx="676276"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C8194B"/>
                </a:solidFill>
              </a:rPr>
              <a:t>50%</a:t>
            </a:r>
          </a:p>
        </p:txBody>
      </p:sp>
      <p:sp>
        <p:nvSpPr>
          <p:cNvPr id="17" name="Text Placeholder 2"/>
          <p:cNvSpPr txBox="1">
            <a:spLocks/>
          </p:cNvSpPr>
          <p:nvPr/>
        </p:nvSpPr>
        <p:spPr>
          <a:xfrm>
            <a:off x="238124" y="2562223"/>
            <a:ext cx="676276"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C8194B"/>
                </a:solidFill>
              </a:rPr>
              <a:t>50%</a:t>
            </a:r>
          </a:p>
        </p:txBody>
      </p:sp>
      <p:sp>
        <p:nvSpPr>
          <p:cNvPr id="18" name="Left Brace 17"/>
          <p:cNvSpPr/>
          <p:nvPr/>
        </p:nvSpPr>
        <p:spPr>
          <a:xfrm>
            <a:off x="800100" y="1881187"/>
            <a:ext cx="342900" cy="167758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4B4B4B"/>
              </a:solidFill>
            </a:endParaRPr>
          </a:p>
        </p:txBody>
      </p:sp>
      <p:sp>
        <p:nvSpPr>
          <p:cNvPr id="19" name="Left Brace 18"/>
          <p:cNvSpPr/>
          <p:nvPr/>
        </p:nvSpPr>
        <p:spPr>
          <a:xfrm>
            <a:off x="800100" y="3690935"/>
            <a:ext cx="342900" cy="105251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4B4B4B"/>
              </a:solidFill>
            </a:endParaRPr>
          </a:p>
        </p:txBody>
      </p:sp>
      <p:sp>
        <p:nvSpPr>
          <p:cNvPr id="20" name="Round Diagonal Corner Rectangle 19"/>
          <p:cNvSpPr/>
          <p:nvPr/>
        </p:nvSpPr>
        <p:spPr>
          <a:xfrm>
            <a:off x="1143000" y="5400675"/>
            <a:ext cx="1685925" cy="742950"/>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FFFFFF"/>
                </a:solidFill>
              </a:rPr>
              <a:t>Old</a:t>
            </a:r>
          </a:p>
          <a:p>
            <a:pPr algn="ctr"/>
            <a:r>
              <a:rPr lang="en-GB" sz="1600" dirty="0">
                <a:solidFill>
                  <a:srgbClr val="FFFFFF"/>
                </a:solidFill>
              </a:rPr>
              <a:t>GCSE linear 175 marks</a:t>
            </a:r>
          </a:p>
        </p:txBody>
      </p:sp>
      <p:sp>
        <p:nvSpPr>
          <p:cNvPr id="21" name="Round Diagonal Corner Rectangle 20"/>
          <p:cNvSpPr/>
          <p:nvPr/>
        </p:nvSpPr>
        <p:spPr>
          <a:xfrm>
            <a:off x="3962371" y="5375672"/>
            <a:ext cx="1685925" cy="742950"/>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FFFFFF"/>
                </a:solidFill>
              </a:rPr>
              <a:t>Current GCSE 240 marks</a:t>
            </a:r>
          </a:p>
        </p:txBody>
      </p:sp>
      <p:sp>
        <p:nvSpPr>
          <p:cNvPr id="23" name="Round Diagonal Corner Rectangle 22"/>
          <p:cNvSpPr/>
          <p:nvPr/>
        </p:nvSpPr>
        <p:spPr>
          <a:xfrm>
            <a:off x="2114549" y="1906186"/>
            <a:ext cx="933449" cy="959647"/>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FFFFFF"/>
                </a:solidFill>
              </a:rPr>
              <a:t>53 marks</a:t>
            </a:r>
          </a:p>
        </p:txBody>
      </p:sp>
      <p:sp>
        <p:nvSpPr>
          <p:cNvPr id="24" name="Round Diagonal Corner Rectangle 23"/>
          <p:cNvSpPr/>
          <p:nvPr/>
        </p:nvSpPr>
        <p:spPr>
          <a:xfrm>
            <a:off x="3243187" y="1295400"/>
            <a:ext cx="933449" cy="1420410"/>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FFFFFF"/>
                </a:solidFill>
              </a:rPr>
              <a:t>120 marks</a:t>
            </a:r>
          </a:p>
        </p:txBody>
      </p:sp>
      <p:cxnSp>
        <p:nvCxnSpPr>
          <p:cNvPr id="43" name="Straight Arrow Connector 42"/>
          <p:cNvCxnSpPr/>
          <p:nvPr/>
        </p:nvCxnSpPr>
        <p:spPr>
          <a:xfrm flipV="1">
            <a:off x="3128932" y="1295400"/>
            <a:ext cx="0" cy="5286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itle 1"/>
          <p:cNvSpPr>
            <a:spLocks noGrp="1"/>
          </p:cNvSpPr>
          <p:nvPr>
            <p:ph type="title"/>
          </p:nvPr>
        </p:nvSpPr>
        <p:spPr>
          <a:xfrm>
            <a:off x="457200" y="406880"/>
            <a:ext cx="8229600" cy="473015"/>
          </a:xfrm>
        </p:spPr>
        <p:txBody>
          <a:bodyPr>
            <a:normAutofit fontScale="90000"/>
          </a:bodyPr>
          <a:lstStyle/>
          <a:p>
            <a:r>
              <a:rPr lang="en-GB" sz="2600" dirty="0">
                <a:solidFill>
                  <a:schemeClr val="tx2"/>
                </a:solidFill>
                <a:latin typeface="+mj-lt"/>
              </a:rPr>
              <a:t>Foundation tier structure</a:t>
            </a:r>
          </a:p>
        </p:txBody>
      </p:sp>
    </p:spTree>
    <p:extLst>
      <p:ext uri="{BB962C8B-B14F-4D97-AF65-F5344CB8AC3E}">
        <p14:creationId xmlns:p14="http://schemas.microsoft.com/office/powerpoint/2010/main" val="438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6" grpId="0"/>
      <p:bldP spid="17" grpId="0"/>
      <p:bldP spid="18" grpId="0" animBg="1"/>
      <p:bldP spid="19" grpId="0" animBg="1"/>
      <p:bldP spid="20" grpId="0" animBg="1"/>
      <p:bldP spid="21"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05D3-A4C3-4F99-B25D-6BF109A72E5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BB86A39-3251-4B43-873E-F3AEA9B9562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FB70576-6580-4670-B22E-7F4359427F86}"/>
              </a:ext>
            </a:extLst>
          </p:cNvPr>
          <p:cNvPicPr>
            <a:picLocks noChangeAspect="1"/>
          </p:cNvPicPr>
          <p:nvPr/>
        </p:nvPicPr>
        <p:blipFill>
          <a:blip r:embed="rId2"/>
          <a:stretch>
            <a:fillRect/>
          </a:stretch>
        </p:blipFill>
        <p:spPr>
          <a:xfrm>
            <a:off x="0" y="887068"/>
            <a:ext cx="9144000" cy="3657600"/>
          </a:xfrm>
          <a:prstGeom prst="rect">
            <a:avLst/>
          </a:prstGeom>
        </p:spPr>
      </p:pic>
      <p:sp>
        <p:nvSpPr>
          <p:cNvPr id="5" name="Oval 4">
            <a:extLst>
              <a:ext uri="{FF2B5EF4-FFF2-40B4-BE49-F238E27FC236}">
                <a16:creationId xmlns:a16="http://schemas.microsoft.com/office/drawing/2014/main" id="{660EA29A-9E0B-4437-B979-69EF61AF67D8}"/>
              </a:ext>
            </a:extLst>
          </p:cNvPr>
          <p:cNvSpPr/>
          <p:nvPr/>
        </p:nvSpPr>
        <p:spPr>
          <a:xfrm>
            <a:off x="3125857" y="1798181"/>
            <a:ext cx="2892287" cy="13119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140392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0F26-6B29-415E-820B-0BC3FAF103F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CFF7914-2DEE-487A-9C43-0B8076FD150C}"/>
              </a:ext>
            </a:extLst>
          </p:cNvPr>
          <p:cNvPicPr>
            <a:picLocks noGrp="1" noChangeAspect="1"/>
          </p:cNvPicPr>
          <p:nvPr>
            <p:ph idx="1"/>
          </p:nvPr>
        </p:nvPicPr>
        <p:blipFill>
          <a:blip r:embed="rId2"/>
          <a:stretch>
            <a:fillRect/>
          </a:stretch>
        </p:blipFill>
        <p:spPr>
          <a:xfrm>
            <a:off x="181389" y="1209289"/>
            <a:ext cx="8762719" cy="2838422"/>
          </a:xfrm>
          <a:prstGeom prst="rect">
            <a:avLst/>
          </a:prstGeom>
        </p:spPr>
      </p:pic>
      <p:sp>
        <p:nvSpPr>
          <p:cNvPr id="5" name="Oval 4">
            <a:extLst>
              <a:ext uri="{FF2B5EF4-FFF2-40B4-BE49-F238E27FC236}">
                <a16:creationId xmlns:a16="http://schemas.microsoft.com/office/drawing/2014/main" id="{D3BE2B63-FA00-4BC3-AB37-46BA452D17C1}"/>
              </a:ext>
            </a:extLst>
          </p:cNvPr>
          <p:cNvSpPr/>
          <p:nvPr/>
        </p:nvSpPr>
        <p:spPr>
          <a:xfrm>
            <a:off x="6708913" y="1582807"/>
            <a:ext cx="1123122" cy="447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227345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002-BB69-46FF-9A71-71B219C69E6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20CB2CD-2433-437C-87C1-22FC6EF51F1D}"/>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E241FACD-D930-47A7-9882-9FFD7ACBB5FC}"/>
              </a:ext>
            </a:extLst>
          </p:cNvPr>
          <p:cNvPicPr>
            <a:picLocks noChangeAspect="1"/>
          </p:cNvPicPr>
          <p:nvPr/>
        </p:nvPicPr>
        <p:blipFill>
          <a:blip r:embed="rId2"/>
          <a:stretch>
            <a:fillRect/>
          </a:stretch>
        </p:blipFill>
        <p:spPr>
          <a:xfrm>
            <a:off x="84638" y="950714"/>
            <a:ext cx="9022532" cy="3037362"/>
          </a:xfrm>
          <a:prstGeom prst="rect">
            <a:avLst/>
          </a:prstGeom>
        </p:spPr>
      </p:pic>
      <p:sp>
        <p:nvSpPr>
          <p:cNvPr id="5" name="Oval 4">
            <a:extLst>
              <a:ext uri="{FF2B5EF4-FFF2-40B4-BE49-F238E27FC236}">
                <a16:creationId xmlns:a16="http://schemas.microsoft.com/office/drawing/2014/main" id="{5F896146-128E-4B17-BDFE-D7A5F2312E3A}"/>
              </a:ext>
            </a:extLst>
          </p:cNvPr>
          <p:cNvSpPr/>
          <p:nvPr/>
        </p:nvSpPr>
        <p:spPr>
          <a:xfrm>
            <a:off x="6728791" y="1284632"/>
            <a:ext cx="1123122" cy="4472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112939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F056-7160-42E5-BCD6-386D58A05A2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51C493E-7342-47B2-9D91-5BBC95E8EDF1}"/>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E1747200-2D32-4F07-8CFB-D631D8E42113}"/>
              </a:ext>
            </a:extLst>
          </p:cNvPr>
          <p:cNvPicPr>
            <a:picLocks noChangeAspect="1"/>
          </p:cNvPicPr>
          <p:nvPr/>
        </p:nvPicPr>
        <p:blipFill>
          <a:blip r:embed="rId2"/>
          <a:stretch>
            <a:fillRect/>
          </a:stretch>
        </p:blipFill>
        <p:spPr>
          <a:xfrm>
            <a:off x="73145" y="1059294"/>
            <a:ext cx="8879309" cy="3018234"/>
          </a:xfrm>
          <a:prstGeom prst="rect">
            <a:avLst/>
          </a:prstGeom>
        </p:spPr>
      </p:pic>
      <p:pic>
        <p:nvPicPr>
          <p:cNvPr id="5" name="Picture 4">
            <a:extLst>
              <a:ext uri="{FF2B5EF4-FFF2-40B4-BE49-F238E27FC236}">
                <a16:creationId xmlns:a16="http://schemas.microsoft.com/office/drawing/2014/main" id="{244DA62F-4570-41D7-9223-7F76047FB536}"/>
              </a:ext>
            </a:extLst>
          </p:cNvPr>
          <p:cNvPicPr>
            <a:picLocks noChangeAspect="1"/>
          </p:cNvPicPr>
          <p:nvPr/>
        </p:nvPicPr>
        <p:blipFill>
          <a:blip r:embed="rId3"/>
          <a:stretch>
            <a:fillRect/>
          </a:stretch>
        </p:blipFill>
        <p:spPr>
          <a:xfrm>
            <a:off x="868090" y="3520937"/>
            <a:ext cx="4471187" cy="934278"/>
          </a:xfrm>
          <a:prstGeom prst="rect">
            <a:avLst/>
          </a:prstGeom>
        </p:spPr>
      </p:pic>
      <p:sp>
        <p:nvSpPr>
          <p:cNvPr id="6" name="Oval 5">
            <a:extLst>
              <a:ext uri="{FF2B5EF4-FFF2-40B4-BE49-F238E27FC236}">
                <a16:creationId xmlns:a16="http://schemas.microsoft.com/office/drawing/2014/main" id="{3F8EE555-8B6D-4155-94B5-330744B62BBD}"/>
              </a:ext>
            </a:extLst>
          </p:cNvPr>
          <p:cNvSpPr/>
          <p:nvPr/>
        </p:nvSpPr>
        <p:spPr>
          <a:xfrm>
            <a:off x="447261" y="3232703"/>
            <a:ext cx="5148470" cy="13119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43824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CE4D-B27E-4356-8C07-E6D3CA70DE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D11E4B-0258-45AF-AFF8-5D838731614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B4CC333-A600-4425-8122-BC40F71FEF87}"/>
              </a:ext>
            </a:extLst>
          </p:cNvPr>
          <p:cNvPicPr>
            <a:picLocks noChangeAspect="1"/>
          </p:cNvPicPr>
          <p:nvPr/>
        </p:nvPicPr>
        <p:blipFill>
          <a:blip r:embed="rId2"/>
          <a:stretch>
            <a:fillRect/>
          </a:stretch>
        </p:blipFill>
        <p:spPr>
          <a:xfrm>
            <a:off x="2146697" y="1425178"/>
            <a:ext cx="4850606" cy="4007644"/>
          </a:xfrm>
          <a:prstGeom prst="rect">
            <a:avLst/>
          </a:prstGeom>
        </p:spPr>
      </p:pic>
    </p:spTree>
    <p:extLst>
      <p:ext uri="{BB962C8B-B14F-4D97-AF65-F5344CB8AC3E}">
        <p14:creationId xmlns:p14="http://schemas.microsoft.com/office/powerpoint/2010/main" val="734766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B1F2-CAEF-493A-B0A0-9ED3654896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618673D-293E-46E8-9BBC-75800D4B56C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B58A575-F406-44EA-923C-11C8E3C8A57D}"/>
              </a:ext>
            </a:extLst>
          </p:cNvPr>
          <p:cNvPicPr>
            <a:picLocks noChangeAspect="1"/>
          </p:cNvPicPr>
          <p:nvPr/>
        </p:nvPicPr>
        <p:blipFill>
          <a:blip r:embed="rId2"/>
          <a:stretch>
            <a:fillRect/>
          </a:stretch>
        </p:blipFill>
        <p:spPr>
          <a:xfrm>
            <a:off x="546497" y="1789510"/>
            <a:ext cx="8051006" cy="3278981"/>
          </a:xfrm>
          <a:prstGeom prst="rect">
            <a:avLst/>
          </a:prstGeom>
        </p:spPr>
      </p:pic>
      <p:sp>
        <p:nvSpPr>
          <p:cNvPr id="5" name="Oval 4">
            <a:extLst>
              <a:ext uri="{FF2B5EF4-FFF2-40B4-BE49-F238E27FC236}">
                <a16:creationId xmlns:a16="http://schemas.microsoft.com/office/drawing/2014/main" id="{EC4268D3-CE5B-47BD-BDC1-CF8840DA1586}"/>
              </a:ext>
            </a:extLst>
          </p:cNvPr>
          <p:cNvSpPr/>
          <p:nvPr/>
        </p:nvSpPr>
        <p:spPr>
          <a:xfrm>
            <a:off x="447261" y="3232703"/>
            <a:ext cx="1838739" cy="6534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90388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28E7-E10A-49D4-AD52-D92CCE962CB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E973327-32AC-4E5F-B6F1-00EA6FD68A0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0BA8D2A-D9E5-4A4C-9458-EBE7BA7D691D}"/>
              </a:ext>
            </a:extLst>
          </p:cNvPr>
          <p:cNvPicPr>
            <a:picLocks noChangeAspect="1"/>
          </p:cNvPicPr>
          <p:nvPr/>
        </p:nvPicPr>
        <p:blipFill>
          <a:blip r:embed="rId2"/>
          <a:stretch>
            <a:fillRect/>
          </a:stretch>
        </p:blipFill>
        <p:spPr>
          <a:xfrm>
            <a:off x="153280" y="950119"/>
            <a:ext cx="8479631" cy="2350294"/>
          </a:xfrm>
          <a:prstGeom prst="rect">
            <a:avLst/>
          </a:prstGeom>
        </p:spPr>
      </p:pic>
      <p:pic>
        <p:nvPicPr>
          <p:cNvPr id="5" name="Picture 4">
            <a:extLst>
              <a:ext uri="{FF2B5EF4-FFF2-40B4-BE49-F238E27FC236}">
                <a16:creationId xmlns:a16="http://schemas.microsoft.com/office/drawing/2014/main" id="{3F11DFAC-9F2E-44A1-B5C9-2F2107A35689}"/>
              </a:ext>
            </a:extLst>
          </p:cNvPr>
          <p:cNvPicPr>
            <a:picLocks noChangeAspect="1"/>
          </p:cNvPicPr>
          <p:nvPr/>
        </p:nvPicPr>
        <p:blipFill>
          <a:blip r:embed="rId3"/>
          <a:stretch>
            <a:fillRect/>
          </a:stretch>
        </p:blipFill>
        <p:spPr>
          <a:xfrm>
            <a:off x="153280" y="3193489"/>
            <a:ext cx="8014568" cy="3395300"/>
          </a:xfrm>
          <a:prstGeom prst="rect">
            <a:avLst/>
          </a:prstGeom>
        </p:spPr>
      </p:pic>
    </p:spTree>
    <p:extLst>
      <p:ext uri="{BB962C8B-B14F-4D97-AF65-F5344CB8AC3E}">
        <p14:creationId xmlns:p14="http://schemas.microsoft.com/office/powerpoint/2010/main" val="35410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B1F2-CAEF-493A-B0A0-9ED3654896F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618673D-293E-46E8-9BBC-75800D4B56C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B58A575-F406-44EA-923C-11C8E3C8A57D}"/>
              </a:ext>
            </a:extLst>
          </p:cNvPr>
          <p:cNvPicPr>
            <a:picLocks noChangeAspect="1"/>
          </p:cNvPicPr>
          <p:nvPr/>
        </p:nvPicPr>
        <p:blipFill>
          <a:blip r:embed="rId2"/>
          <a:stretch>
            <a:fillRect/>
          </a:stretch>
        </p:blipFill>
        <p:spPr>
          <a:xfrm>
            <a:off x="178748" y="1368028"/>
            <a:ext cx="8922305" cy="3633840"/>
          </a:xfrm>
          <a:prstGeom prst="rect">
            <a:avLst/>
          </a:prstGeom>
        </p:spPr>
      </p:pic>
      <p:sp>
        <p:nvSpPr>
          <p:cNvPr id="5" name="Oval 4">
            <a:extLst>
              <a:ext uri="{FF2B5EF4-FFF2-40B4-BE49-F238E27FC236}">
                <a16:creationId xmlns:a16="http://schemas.microsoft.com/office/drawing/2014/main" id="{BE3EB28F-156F-48F0-8389-8148AC847266}"/>
              </a:ext>
            </a:extLst>
          </p:cNvPr>
          <p:cNvSpPr/>
          <p:nvPr/>
        </p:nvSpPr>
        <p:spPr>
          <a:xfrm>
            <a:off x="3588026" y="1368028"/>
            <a:ext cx="5148470" cy="7572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Tree>
    <p:extLst>
      <p:ext uri="{BB962C8B-B14F-4D97-AF65-F5344CB8AC3E}">
        <p14:creationId xmlns:p14="http://schemas.microsoft.com/office/powerpoint/2010/main" val="165927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F7D6-3FB9-43E4-8A97-CD692157C5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E38906D-4C95-4149-8330-47968DD4FA6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5313A8B-2DD5-4954-9FEE-D8156346DDB1}"/>
              </a:ext>
            </a:extLst>
          </p:cNvPr>
          <p:cNvPicPr>
            <a:picLocks noChangeAspect="1"/>
          </p:cNvPicPr>
          <p:nvPr/>
        </p:nvPicPr>
        <p:blipFill>
          <a:blip r:embed="rId2"/>
          <a:stretch>
            <a:fillRect/>
          </a:stretch>
        </p:blipFill>
        <p:spPr>
          <a:xfrm>
            <a:off x="203908" y="1131094"/>
            <a:ext cx="8423258" cy="3384017"/>
          </a:xfrm>
          <a:prstGeom prst="rect">
            <a:avLst/>
          </a:prstGeom>
        </p:spPr>
      </p:pic>
    </p:spTree>
    <p:extLst>
      <p:ext uri="{BB962C8B-B14F-4D97-AF65-F5344CB8AC3E}">
        <p14:creationId xmlns:p14="http://schemas.microsoft.com/office/powerpoint/2010/main" val="3415665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5972-63E3-4E9D-B54D-7C4F413707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69C6312-6243-4A60-B966-6056FFA2795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65697C9-AEE8-4267-8E94-D66A8B0CE912}"/>
              </a:ext>
            </a:extLst>
          </p:cNvPr>
          <p:cNvPicPr>
            <a:picLocks noChangeAspect="1"/>
          </p:cNvPicPr>
          <p:nvPr/>
        </p:nvPicPr>
        <p:blipFill>
          <a:blip r:embed="rId2"/>
          <a:stretch>
            <a:fillRect/>
          </a:stretch>
        </p:blipFill>
        <p:spPr>
          <a:xfrm>
            <a:off x="207013" y="1131093"/>
            <a:ext cx="8699449" cy="3731626"/>
          </a:xfrm>
          <a:prstGeom prst="rect">
            <a:avLst/>
          </a:prstGeom>
        </p:spPr>
      </p:pic>
    </p:spTree>
    <p:extLst>
      <p:ext uri="{BB962C8B-B14F-4D97-AF65-F5344CB8AC3E}">
        <p14:creationId xmlns:p14="http://schemas.microsoft.com/office/powerpoint/2010/main" val="87912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3550" y="1924050"/>
            <a:ext cx="678210" cy="2819400"/>
          </a:xfrm>
          <a:prstGeom prst="rect">
            <a:avLst/>
          </a:prstGeom>
        </p:spPr>
        <p:txBody>
          <a:bodyPr/>
          <a:lstStyle/>
          <a:p>
            <a:r>
              <a:rPr lang="en-GB" sz="2000" dirty="0"/>
              <a:t>A*</a:t>
            </a:r>
          </a:p>
          <a:p>
            <a:r>
              <a:rPr lang="en-GB" sz="2000" dirty="0"/>
              <a:t>A</a:t>
            </a:r>
          </a:p>
          <a:p>
            <a:endParaRPr lang="en-GB" sz="2000" dirty="0"/>
          </a:p>
          <a:p>
            <a:r>
              <a:rPr lang="en-GB" sz="2000" dirty="0"/>
              <a:t>B</a:t>
            </a:r>
          </a:p>
          <a:p>
            <a:r>
              <a:rPr lang="en-GB" sz="2000" dirty="0"/>
              <a:t>C</a:t>
            </a:r>
          </a:p>
          <a:p>
            <a:r>
              <a:rPr lang="en-GB" sz="2000" dirty="0"/>
              <a:t>D</a:t>
            </a:r>
          </a:p>
        </p:txBody>
      </p:sp>
      <p:cxnSp>
        <p:nvCxnSpPr>
          <p:cNvPr id="6" name="Straight Connector 5"/>
          <p:cNvCxnSpPr/>
          <p:nvPr/>
        </p:nvCxnSpPr>
        <p:spPr>
          <a:xfrm>
            <a:off x="1533525" y="4219576"/>
            <a:ext cx="3271808" cy="0"/>
          </a:xfrm>
          <a:prstGeom prst="line">
            <a:avLst/>
          </a:prstGeom>
          <a:ln>
            <a:solidFill>
              <a:srgbClr val="412878"/>
            </a:solidFill>
            <a:prstDash val="dash"/>
          </a:ln>
        </p:spPr>
        <p:style>
          <a:lnRef idx="2">
            <a:schemeClr val="accent1"/>
          </a:lnRef>
          <a:fillRef idx="0">
            <a:schemeClr val="accent1"/>
          </a:fillRef>
          <a:effectRef idx="1">
            <a:schemeClr val="accent1"/>
          </a:effectRef>
          <a:fontRef idx="minor">
            <a:schemeClr val="tx1"/>
          </a:fontRef>
        </p:style>
      </p:cxnSp>
      <p:sp>
        <p:nvSpPr>
          <p:cNvPr id="8" name="Text Placeholder 2"/>
          <p:cNvSpPr txBox="1">
            <a:spLocks/>
          </p:cNvSpPr>
          <p:nvPr/>
        </p:nvSpPr>
        <p:spPr>
          <a:xfrm>
            <a:off x="4343387" y="2936078"/>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6</a:t>
            </a:r>
          </a:p>
        </p:txBody>
      </p:sp>
      <p:sp>
        <p:nvSpPr>
          <p:cNvPr id="9" name="Text Placeholder 2"/>
          <p:cNvSpPr txBox="1">
            <a:spLocks/>
          </p:cNvSpPr>
          <p:nvPr/>
        </p:nvSpPr>
        <p:spPr>
          <a:xfrm>
            <a:off x="4343390" y="1620439"/>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9</a:t>
            </a:r>
          </a:p>
        </p:txBody>
      </p:sp>
      <p:sp>
        <p:nvSpPr>
          <p:cNvPr id="10" name="Text Placeholder 2"/>
          <p:cNvSpPr txBox="1">
            <a:spLocks/>
          </p:cNvSpPr>
          <p:nvPr/>
        </p:nvSpPr>
        <p:spPr>
          <a:xfrm>
            <a:off x="4343390" y="2033585"/>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8</a:t>
            </a:r>
          </a:p>
        </p:txBody>
      </p:sp>
      <p:sp>
        <p:nvSpPr>
          <p:cNvPr id="11" name="Text Placeholder 2"/>
          <p:cNvSpPr txBox="1">
            <a:spLocks/>
          </p:cNvSpPr>
          <p:nvPr/>
        </p:nvSpPr>
        <p:spPr>
          <a:xfrm>
            <a:off x="4343390" y="2459829"/>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7</a:t>
            </a:r>
          </a:p>
        </p:txBody>
      </p:sp>
      <p:sp>
        <p:nvSpPr>
          <p:cNvPr id="12" name="Text Placeholder 2"/>
          <p:cNvSpPr txBox="1">
            <a:spLocks/>
          </p:cNvSpPr>
          <p:nvPr/>
        </p:nvSpPr>
        <p:spPr>
          <a:xfrm>
            <a:off x="4343389" y="3821904"/>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4</a:t>
            </a:r>
          </a:p>
        </p:txBody>
      </p:sp>
      <p:sp>
        <p:nvSpPr>
          <p:cNvPr id="13" name="Text Placeholder 2"/>
          <p:cNvSpPr txBox="1">
            <a:spLocks/>
          </p:cNvSpPr>
          <p:nvPr/>
        </p:nvSpPr>
        <p:spPr>
          <a:xfrm>
            <a:off x="4343386" y="3355178"/>
            <a:ext cx="447675"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4B4B4B"/>
                </a:solidFill>
              </a:rPr>
              <a:t>5</a:t>
            </a:r>
          </a:p>
        </p:txBody>
      </p:sp>
      <p:cxnSp>
        <p:nvCxnSpPr>
          <p:cNvPr id="14" name="Straight Connector 13"/>
          <p:cNvCxnSpPr/>
          <p:nvPr/>
        </p:nvCxnSpPr>
        <p:spPr>
          <a:xfrm>
            <a:off x="1533524" y="2857500"/>
            <a:ext cx="3271809" cy="0"/>
          </a:xfrm>
          <a:prstGeom prst="line">
            <a:avLst/>
          </a:prstGeom>
          <a:ln>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16" name="Text Placeholder 2"/>
          <p:cNvSpPr txBox="1">
            <a:spLocks/>
          </p:cNvSpPr>
          <p:nvPr/>
        </p:nvSpPr>
        <p:spPr>
          <a:xfrm>
            <a:off x="238124" y="4024312"/>
            <a:ext cx="676276"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C8194B"/>
                </a:solidFill>
              </a:rPr>
              <a:t>50%</a:t>
            </a:r>
          </a:p>
        </p:txBody>
      </p:sp>
      <p:sp>
        <p:nvSpPr>
          <p:cNvPr id="17" name="Text Placeholder 2"/>
          <p:cNvSpPr txBox="1">
            <a:spLocks/>
          </p:cNvSpPr>
          <p:nvPr/>
        </p:nvSpPr>
        <p:spPr>
          <a:xfrm>
            <a:off x="238124" y="2562223"/>
            <a:ext cx="676276" cy="390525"/>
          </a:xfrm>
          <a:prstGeom prst="rect">
            <a:avLst/>
          </a:prstGeom>
        </p:spPr>
        <p:txBody>
          <a:bodyPr vert="horz" lIns="0" tIns="0" rIns="91440" bIns="0" rtlCol="0">
            <a:noAutofit/>
          </a:bodyPr>
          <a:lstStyle>
            <a:lvl1pPr marL="0" marR="0" indent="0" algn="l" defTabSz="457200" rtl="0" eaLnBrk="1" fontAlgn="auto" latinLnBrk="0" hangingPunct="1">
              <a:lnSpc>
                <a:spcPct val="100000"/>
              </a:lnSpc>
              <a:spcBef>
                <a:spcPct val="0"/>
              </a:spcBef>
              <a:spcAft>
                <a:spcPts val="0"/>
              </a:spcAft>
              <a:buClrTx/>
              <a:buSzTx/>
              <a:buFontTx/>
              <a:buNone/>
              <a:tabLst/>
              <a:defRPr sz="2000" kern="1200">
                <a:solidFill>
                  <a:schemeClr val="tx1"/>
                </a:solidFill>
                <a:latin typeface="Arial"/>
                <a:ea typeface="+mn-ea"/>
                <a:cs typeface="Arial"/>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C8194B"/>
                </a:solidFill>
              </a:rPr>
              <a:t>50%</a:t>
            </a:r>
          </a:p>
        </p:txBody>
      </p:sp>
      <p:sp>
        <p:nvSpPr>
          <p:cNvPr id="18" name="Left Brace 17"/>
          <p:cNvSpPr/>
          <p:nvPr/>
        </p:nvSpPr>
        <p:spPr>
          <a:xfrm>
            <a:off x="800100" y="1881187"/>
            <a:ext cx="342900" cy="167639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4B4B4B"/>
              </a:solidFill>
            </a:endParaRPr>
          </a:p>
        </p:txBody>
      </p:sp>
      <p:sp>
        <p:nvSpPr>
          <p:cNvPr id="19" name="Left Brace 18"/>
          <p:cNvSpPr/>
          <p:nvPr/>
        </p:nvSpPr>
        <p:spPr>
          <a:xfrm>
            <a:off x="800100" y="3690935"/>
            <a:ext cx="342900" cy="105251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4B4B4B"/>
              </a:solidFill>
            </a:endParaRPr>
          </a:p>
        </p:txBody>
      </p:sp>
      <p:sp>
        <p:nvSpPr>
          <p:cNvPr id="20" name="Round Diagonal Corner Rectangle 19"/>
          <p:cNvSpPr/>
          <p:nvPr/>
        </p:nvSpPr>
        <p:spPr>
          <a:xfrm>
            <a:off x="1143000" y="5400675"/>
            <a:ext cx="1685925" cy="742950"/>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FFFFFF"/>
                </a:solidFill>
              </a:rPr>
              <a:t>Old GCSE linear 175 marks</a:t>
            </a:r>
          </a:p>
        </p:txBody>
      </p:sp>
      <p:sp>
        <p:nvSpPr>
          <p:cNvPr id="21" name="Round Diagonal Corner Rectangle 20"/>
          <p:cNvSpPr/>
          <p:nvPr/>
        </p:nvSpPr>
        <p:spPr>
          <a:xfrm>
            <a:off x="3962371" y="5375672"/>
            <a:ext cx="1685925" cy="742950"/>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FFFFFF"/>
                </a:solidFill>
              </a:rPr>
              <a:t>Current GCSE 240 marks</a:t>
            </a:r>
          </a:p>
        </p:txBody>
      </p:sp>
      <p:sp>
        <p:nvSpPr>
          <p:cNvPr id="23" name="Round Diagonal Corner Rectangle 22"/>
          <p:cNvSpPr/>
          <p:nvPr/>
        </p:nvSpPr>
        <p:spPr>
          <a:xfrm>
            <a:off x="2066926" y="1976435"/>
            <a:ext cx="933449" cy="742950"/>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FFFFFF"/>
                </a:solidFill>
              </a:rPr>
              <a:t>53 marks</a:t>
            </a:r>
          </a:p>
        </p:txBody>
      </p:sp>
      <p:sp>
        <p:nvSpPr>
          <p:cNvPr id="24" name="Round Diagonal Corner Rectangle 23"/>
          <p:cNvSpPr/>
          <p:nvPr/>
        </p:nvSpPr>
        <p:spPr>
          <a:xfrm>
            <a:off x="3219425" y="1616869"/>
            <a:ext cx="933449" cy="1095370"/>
          </a:xfrm>
          <a:prstGeom prst="round2Diag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FFFFFF"/>
                </a:solidFill>
              </a:rPr>
              <a:t>120 marks</a:t>
            </a:r>
          </a:p>
        </p:txBody>
      </p:sp>
      <p:sp>
        <p:nvSpPr>
          <p:cNvPr id="25" name="Left Brace 24"/>
          <p:cNvSpPr/>
          <p:nvPr/>
        </p:nvSpPr>
        <p:spPr>
          <a:xfrm rot="10800000">
            <a:off x="4733909" y="1616869"/>
            <a:ext cx="342900" cy="1166810"/>
          </a:xfrm>
          <a:prstGeom prst="leftBrace">
            <a:avLst>
              <a:gd name="adj1" fmla="val 2222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4B4B4B"/>
              </a:solidFill>
            </a:endParaRPr>
          </a:p>
        </p:txBody>
      </p:sp>
      <p:sp>
        <p:nvSpPr>
          <p:cNvPr id="27" name="Left Brace 26"/>
          <p:cNvSpPr/>
          <p:nvPr/>
        </p:nvSpPr>
        <p:spPr>
          <a:xfrm rot="10800000">
            <a:off x="4733909" y="2969418"/>
            <a:ext cx="342900" cy="1178717"/>
          </a:xfrm>
          <a:prstGeom prst="leftBrace">
            <a:avLst>
              <a:gd name="adj1" fmla="val 22222"/>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4B4B4B"/>
              </a:solidFill>
            </a:endParaRPr>
          </a:p>
        </p:txBody>
      </p:sp>
      <p:cxnSp>
        <p:nvCxnSpPr>
          <p:cNvPr id="43" name="Straight Arrow Connector 42"/>
          <p:cNvCxnSpPr/>
          <p:nvPr/>
        </p:nvCxnSpPr>
        <p:spPr>
          <a:xfrm flipV="1">
            <a:off x="3081307" y="1616869"/>
            <a:ext cx="0" cy="359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3876646" y="4362447"/>
            <a:ext cx="1114438" cy="333375"/>
          </a:xfrm>
          <a:prstGeom prst="roundRect">
            <a:avLst/>
          </a:prstGeom>
          <a:pattFill prst="ltUpDiag">
            <a:fgClr>
              <a:schemeClr val="accent1"/>
            </a:fgClr>
            <a:bgClr>
              <a:schemeClr val="bg2"/>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48" name="Title 1"/>
          <p:cNvSpPr>
            <a:spLocks noGrp="1"/>
          </p:cNvSpPr>
          <p:nvPr>
            <p:ph type="title"/>
          </p:nvPr>
        </p:nvSpPr>
        <p:spPr>
          <a:xfrm>
            <a:off x="457200" y="406880"/>
            <a:ext cx="8229600" cy="473015"/>
          </a:xfrm>
        </p:spPr>
        <p:txBody>
          <a:bodyPr>
            <a:normAutofit fontScale="90000"/>
          </a:bodyPr>
          <a:lstStyle/>
          <a:p>
            <a:r>
              <a:rPr lang="en-GB" sz="2600" dirty="0">
                <a:solidFill>
                  <a:schemeClr val="tx2"/>
                </a:solidFill>
                <a:latin typeface="+mj-lt"/>
              </a:rPr>
              <a:t>Higher tier structure</a:t>
            </a:r>
          </a:p>
        </p:txBody>
      </p:sp>
      <p:sp>
        <p:nvSpPr>
          <p:cNvPr id="29" name="Date Placeholder 7"/>
          <p:cNvSpPr txBox="1">
            <a:spLocks/>
          </p:cNvSpPr>
          <p:nvPr/>
        </p:nvSpPr>
        <p:spPr>
          <a:xfrm>
            <a:off x="448574" y="6413739"/>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Slide 26</a:t>
            </a:r>
          </a:p>
        </p:txBody>
      </p:sp>
      <p:sp>
        <p:nvSpPr>
          <p:cNvPr id="30" name="Footer Placeholder 3"/>
          <p:cNvSpPr txBox="1">
            <a:spLocks/>
          </p:cNvSpPr>
          <p:nvPr/>
        </p:nvSpPr>
        <p:spPr>
          <a:xfrm>
            <a:off x="2088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solidFill>
                  <a:srgbClr val="4B4B4B"/>
                </a:solidFill>
              </a:rPr>
              <a:t>Copyright © AQA and its licensors. All rights reserved.</a:t>
            </a:r>
          </a:p>
        </p:txBody>
      </p:sp>
    </p:spTree>
    <p:extLst>
      <p:ext uri="{BB962C8B-B14F-4D97-AF65-F5344CB8AC3E}">
        <p14:creationId xmlns:p14="http://schemas.microsoft.com/office/powerpoint/2010/main" val="83793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9E23-F67C-4FE8-A657-F33848CC10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DBA90E2-5616-48F5-B6A3-B16649B4CB1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8FB2863-5947-4118-AF30-DD52E9DCE076}"/>
              </a:ext>
            </a:extLst>
          </p:cNvPr>
          <p:cNvPicPr>
            <a:picLocks noChangeAspect="1"/>
          </p:cNvPicPr>
          <p:nvPr/>
        </p:nvPicPr>
        <p:blipFill>
          <a:blip r:embed="rId2"/>
          <a:stretch>
            <a:fillRect/>
          </a:stretch>
        </p:blipFill>
        <p:spPr>
          <a:xfrm>
            <a:off x="125948" y="970462"/>
            <a:ext cx="8840333" cy="4240127"/>
          </a:xfrm>
          <a:prstGeom prst="rect">
            <a:avLst/>
          </a:prstGeom>
        </p:spPr>
      </p:pic>
    </p:spTree>
    <p:extLst>
      <p:ext uri="{BB962C8B-B14F-4D97-AF65-F5344CB8AC3E}">
        <p14:creationId xmlns:p14="http://schemas.microsoft.com/office/powerpoint/2010/main" val="108563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AAE8-EC27-44FF-806C-AB145604FF7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5D57FA4-1D1C-4174-AF0E-FEDF467A0A97}"/>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C2EE6DD-65E6-4AC1-9653-BA087CC9D013}"/>
              </a:ext>
            </a:extLst>
          </p:cNvPr>
          <p:cNvPicPr>
            <a:picLocks noChangeAspect="1"/>
          </p:cNvPicPr>
          <p:nvPr/>
        </p:nvPicPr>
        <p:blipFill>
          <a:blip r:embed="rId2"/>
          <a:stretch>
            <a:fillRect/>
          </a:stretch>
        </p:blipFill>
        <p:spPr>
          <a:xfrm>
            <a:off x="0" y="944241"/>
            <a:ext cx="9144000" cy="3756946"/>
          </a:xfrm>
          <a:prstGeom prst="rect">
            <a:avLst/>
          </a:prstGeom>
        </p:spPr>
      </p:pic>
    </p:spTree>
    <p:extLst>
      <p:ext uri="{BB962C8B-B14F-4D97-AF65-F5344CB8AC3E}">
        <p14:creationId xmlns:p14="http://schemas.microsoft.com/office/powerpoint/2010/main" val="3222686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1043604" y="332658"/>
            <a:ext cx="6552727" cy="5632182"/>
          </a:xfrm>
        </p:spPr>
      </p:pic>
      <p:sp>
        <p:nvSpPr>
          <p:cNvPr id="4" name="Oval 3"/>
          <p:cNvSpPr/>
          <p:nvPr/>
        </p:nvSpPr>
        <p:spPr>
          <a:xfrm>
            <a:off x="1979712" y="2708919"/>
            <a:ext cx="4464493" cy="17281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26272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1187622" y="260649"/>
            <a:ext cx="6480718" cy="5675790"/>
          </a:xfrm>
        </p:spPr>
      </p:pic>
      <p:sp>
        <p:nvSpPr>
          <p:cNvPr id="4" name="Rectangle 3"/>
          <p:cNvSpPr/>
          <p:nvPr/>
        </p:nvSpPr>
        <p:spPr>
          <a:xfrm>
            <a:off x="1331640" y="4437107"/>
            <a:ext cx="3960440" cy="360035"/>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42381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1115613" y="404667"/>
            <a:ext cx="6552727" cy="5632182"/>
          </a:xfrm>
        </p:spPr>
      </p:pic>
      <p:sp>
        <p:nvSpPr>
          <p:cNvPr id="4" name="Oval 3"/>
          <p:cNvSpPr/>
          <p:nvPr/>
        </p:nvSpPr>
        <p:spPr>
          <a:xfrm>
            <a:off x="1619667" y="4293098"/>
            <a:ext cx="5184574" cy="11521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97961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0" y="548676"/>
            <a:ext cx="9145929" cy="2088233"/>
          </a:xfrm>
        </p:spPr>
      </p:pic>
      <p:sp>
        <p:nvSpPr>
          <p:cNvPr id="4" name="Oval 3"/>
          <p:cNvSpPr/>
          <p:nvPr/>
        </p:nvSpPr>
        <p:spPr>
          <a:xfrm>
            <a:off x="1115613" y="2132856"/>
            <a:ext cx="1080116" cy="5040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282629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sp>
        <p:nvSpPr>
          <p:cNvPr id="3" name="Text Placeholder 2"/>
          <p:cNvSpPr txBox="1">
            <a:spLocks noGrp="1"/>
          </p:cNvSpPr>
          <p:nvPr>
            <p:ph type="body" idx="1"/>
          </p:nvPr>
        </p:nvSpPr>
        <p:spPr/>
        <p:txBody>
          <a:bodyPr/>
          <a:lstStyle/>
          <a:p>
            <a:endParaRPr lang="en-GB"/>
          </a:p>
        </p:txBody>
      </p:sp>
      <p:sp>
        <p:nvSpPr>
          <p:cNvPr id="4" name="Content Placeholder 3"/>
          <p:cNvSpPr txBox="1">
            <a:spLocks noGrp="1"/>
          </p:cNvSpPr>
          <p:nvPr>
            <p:ph idx="2"/>
          </p:nvPr>
        </p:nvSpPr>
        <p:spPr/>
        <p:txBody>
          <a:bodyPr/>
          <a:lstStyle/>
          <a:p>
            <a:endParaRPr lang="en-GB"/>
          </a:p>
        </p:txBody>
      </p:sp>
      <p:pic>
        <p:nvPicPr>
          <p:cNvPr id="5" name="Picture 2"/>
          <p:cNvPicPr>
            <a:picLocks noChangeAspect="1"/>
          </p:cNvPicPr>
          <p:nvPr/>
        </p:nvPicPr>
        <p:blipFill>
          <a:blip r:embed="rId2"/>
          <a:srcRect/>
          <a:stretch>
            <a:fillRect/>
          </a:stretch>
        </p:blipFill>
        <p:spPr>
          <a:xfrm>
            <a:off x="0" y="952503"/>
            <a:ext cx="8964484" cy="3544891"/>
          </a:xfrm>
          <a:prstGeom prst="rect">
            <a:avLst/>
          </a:prstGeom>
          <a:noFill/>
          <a:ln>
            <a:noFill/>
          </a:ln>
        </p:spPr>
      </p:pic>
      <p:sp>
        <p:nvSpPr>
          <p:cNvPr id="6" name="Oval 4"/>
          <p:cNvSpPr/>
          <p:nvPr/>
        </p:nvSpPr>
        <p:spPr>
          <a:xfrm>
            <a:off x="3275856" y="1628802"/>
            <a:ext cx="648071" cy="2880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7" name="Oval 5"/>
          <p:cNvSpPr/>
          <p:nvPr/>
        </p:nvSpPr>
        <p:spPr>
          <a:xfrm>
            <a:off x="4482242" y="1628802"/>
            <a:ext cx="2177991" cy="2880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8" name="Oval 6"/>
          <p:cNvSpPr/>
          <p:nvPr/>
        </p:nvSpPr>
        <p:spPr>
          <a:xfrm>
            <a:off x="7884368" y="1484784"/>
            <a:ext cx="576062" cy="4320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9" name="Oval 4"/>
          <p:cNvSpPr/>
          <p:nvPr/>
        </p:nvSpPr>
        <p:spPr>
          <a:xfrm>
            <a:off x="4076327" y="952502"/>
            <a:ext cx="1143745" cy="3882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21012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a:solidFill>
                  <a:srgbClr val="C0504D"/>
                </a:solidFill>
              </a:rPr>
              <a:t>Revisit work you have done</a:t>
            </a:r>
          </a:p>
        </p:txBody>
      </p:sp>
      <p:sp>
        <p:nvSpPr>
          <p:cNvPr id="3" name="Rectangle 3"/>
          <p:cNvSpPr txBox="1">
            <a:spLocks noGrp="1"/>
          </p:cNvSpPr>
          <p:nvPr>
            <p:ph idx="1"/>
          </p:nvPr>
        </p:nvSpPr>
        <p:spPr>
          <a:xfrm>
            <a:off x="457200" y="1600200"/>
            <a:ext cx="8229600" cy="3829068"/>
          </a:xfrm>
        </p:spPr>
        <p:txBody>
          <a:bodyPr anchorCtr="1"/>
          <a:lstStyle/>
          <a:p>
            <a:pPr lvl="0" algn="ctr">
              <a:spcBef>
                <a:spcPts val="1600"/>
              </a:spcBef>
              <a:buNone/>
            </a:pPr>
            <a:r>
              <a:rPr lang="en-US" sz="6600">
                <a:solidFill>
                  <a:srgbClr val="FF3300"/>
                </a:solidFill>
              </a:rPr>
              <a:t>ASK </a:t>
            </a:r>
          </a:p>
          <a:p>
            <a:pPr lvl="0" algn="ctr">
              <a:spcBef>
                <a:spcPts val="1600"/>
              </a:spcBef>
              <a:buNone/>
            </a:pPr>
            <a:r>
              <a:rPr lang="en-US" sz="6600">
                <a:solidFill>
                  <a:srgbClr val="FF3300"/>
                </a:solidFill>
              </a:rPr>
              <a:t>YOUR</a:t>
            </a:r>
          </a:p>
          <a:p>
            <a:pPr lvl="0" algn="ctr">
              <a:spcBef>
                <a:spcPts val="1600"/>
              </a:spcBef>
              <a:buNone/>
            </a:pPr>
            <a:r>
              <a:rPr lang="en-US" sz="6600">
                <a:solidFill>
                  <a:srgbClr val="FF3300"/>
                </a:solidFill>
              </a:rPr>
              <a:t>TEACHER!</a:t>
            </a:r>
          </a:p>
        </p:txBody>
      </p:sp>
      <p:sp>
        <p:nvSpPr>
          <p:cNvPr id="4" name="AutoShape 4" descr="More about MEHR43">
            <a:hlinkClick r:id="rId2"/>
          </p:cNvPr>
          <p:cNvSpPr/>
          <p:nvPr/>
        </p:nvSpPr>
        <p:spPr>
          <a:xfrm>
            <a:off x="155576" y="46040"/>
            <a:ext cx="304796" cy="304796"/>
          </a:xfrm>
          <a:prstGeom prst="rect">
            <a:avLst/>
          </a:pr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GB">
              <a:solidFill>
                <a:srgbClr val="000000"/>
              </a:solidFill>
            </a:endParaRPr>
          </a:p>
        </p:txBody>
      </p:sp>
      <p:sp>
        <p:nvSpPr>
          <p:cNvPr id="5" name="Rectangle 2"/>
          <p:cNvSpPr txBox="1"/>
          <p:nvPr/>
        </p:nvSpPr>
        <p:spPr>
          <a:xfrm>
            <a:off x="500030" y="5143509"/>
            <a:ext cx="8229600" cy="1143000"/>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r>
              <a:rPr lang="en-US" sz="4000" b="1" kern="0">
                <a:solidFill>
                  <a:srgbClr val="C0504D"/>
                </a:solidFill>
              </a:rPr>
              <a:t>There are a few weeks </a:t>
            </a:r>
          </a:p>
          <a:p>
            <a:pPr algn="ctr">
              <a:defRPr sz="1800" b="0" i="0" u="none" strike="noStrike" kern="0" cap="none" spc="0" baseline="0">
                <a:solidFill>
                  <a:srgbClr val="000000"/>
                </a:solidFill>
                <a:uFillTx/>
              </a:defRPr>
            </a:pPr>
            <a:r>
              <a:rPr lang="en-US" sz="4000" b="1" kern="0">
                <a:solidFill>
                  <a:srgbClr val="C0504D"/>
                </a:solidFill>
              </a:rPr>
              <a:t>of lessons left</a:t>
            </a:r>
          </a:p>
        </p:txBody>
      </p:sp>
    </p:spTree>
    <p:extLst>
      <p:ext uri="{BB962C8B-B14F-4D97-AF65-F5344CB8AC3E}">
        <p14:creationId xmlns:p14="http://schemas.microsoft.com/office/powerpoint/2010/main" val="2185143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Other Useful Sites</a:t>
            </a:r>
          </a:p>
        </p:txBody>
      </p:sp>
      <p:sp>
        <p:nvSpPr>
          <p:cNvPr id="3" name="TextBox 2"/>
          <p:cNvSpPr txBox="1"/>
          <p:nvPr/>
        </p:nvSpPr>
        <p:spPr>
          <a:xfrm>
            <a:off x="251524" y="1700811"/>
            <a:ext cx="8424934" cy="967957"/>
          </a:xfrm>
          <a:prstGeom prst="rect">
            <a:avLst/>
          </a:prstGeom>
          <a:noFill/>
          <a:ln>
            <a:noFill/>
          </a:ln>
        </p:spPr>
        <p:txBody>
          <a:bodyPr vert="horz" wrap="square" lIns="91440" tIns="45720" rIns="91440" bIns="45720" anchor="t" anchorCtr="0" compatLnSpc="1">
            <a:spAutoFit/>
          </a:bodyPr>
          <a:lstStyle/>
          <a:p>
            <a:pPr>
              <a:lnSpc>
                <a:spcPct val="150000"/>
              </a:lnSpc>
              <a:defRPr sz="1800" b="0" i="0" u="none" strike="noStrike" kern="0" cap="none" spc="0" baseline="0">
                <a:solidFill>
                  <a:srgbClr val="000000"/>
                </a:solidFill>
                <a:uFillTx/>
              </a:defRPr>
            </a:pPr>
            <a:r>
              <a:rPr lang="en-GB" sz="2000" dirty="0">
                <a:solidFill>
                  <a:srgbClr val="000000"/>
                </a:solidFill>
              </a:rPr>
              <a:t>Onmaths.com – Online tests and revision worksheets</a:t>
            </a:r>
          </a:p>
          <a:p>
            <a:pPr>
              <a:lnSpc>
                <a:spcPct val="150000"/>
              </a:lnSpc>
              <a:defRPr sz="1800" b="0" i="0" u="none" strike="noStrike" kern="0" cap="none" spc="0" baseline="0">
                <a:solidFill>
                  <a:srgbClr val="000000"/>
                </a:solidFill>
                <a:uFillTx/>
              </a:defRPr>
            </a:pPr>
            <a:r>
              <a:rPr lang="en-GB" sz="2000" dirty="0">
                <a:solidFill>
                  <a:srgbClr val="000000"/>
                </a:solidFill>
              </a:rPr>
              <a:t>Mathsmadeeasy.com – past papers (old spec)</a:t>
            </a:r>
          </a:p>
        </p:txBody>
      </p:sp>
    </p:spTree>
    <p:extLst>
      <p:ext uri="{BB962C8B-B14F-4D97-AF65-F5344CB8AC3E}">
        <p14:creationId xmlns:p14="http://schemas.microsoft.com/office/powerpoint/2010/main" val="801648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2267739" y="1772820"/>
            <a:ext cx="4297780" cy="1224134"/>
          </a:xfrm>
        </p:spPr>
      </p:pic>
    </p:spTree>
    <p:extLst>
      <p:ext uri="{BB962C8B-B14F-4D97-AF65-F5344CB8AC3E}">
        <p14:creationId xmlns:p14="http://schemas.microsoft.com/office/powerpoint/2010/main" val="97282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 has got harder</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97559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sp>
        <p:nvSpPr>
          <p:cNvPr id="3" name="Content Placeholder 2"/>
          <p:cNvSpPr txBox="1">
            <a:spLocks noGrp="1"/>
          </p:cNvSpPr>
          <p:nvPr>
            <p:ph idx="1"/>
          </p:nvPr>
        </p:nvSpPr>
        <p:spPr/>
        <p:txBody>
          <a:bodyPr/>
          <a:lstStyle/>
          <a:p>
            <a:endParaRPr lang="en-GB"/>
          </a:p>
        </p:txBody>
      </p:sp>
      <p:pic>
        <p:nvPicPr>
          <p:cNvPr id="4" name="Picture 2"/>
          <p:cNvPicPr>
            <a:picLocks noChangeAspect="1"/>
          </p:cNvPicPr>
          <p:nvPr/>
        </p:nvPicPr>
        <p:blipFill>
          <a:blip r:embed="rId2"/>
          <a:srcRect/>
          <a:stretch>
            <a:fillRect/>
          </a:stretch>
        </p:blipFill>
        <p:spPr>
          <a:xfrm>
            <a:off x="0" y="447671"/>
            <a:ext cx="9144000" cy="4818302"/>
          </a:xfrm>
          <a:prstGeom prst="rect">
            <a:avLst/>
          </a:prstGeom>
          <a:noFill/>
          <a:ln>
            <a:noFill/>
          </a:ln>
        </p:spPr>
      </p:pic>
      <p:sp>
        <p:nvSpPr>
          <p:cNvPr id="5" name="Rectangle 3"/>
          <p:cNvSpPr/>
          <p:nvPr/>
        </p:nvSpPr>
        <p:spPr>
          <a:xfrm>
            <a:off x="323523" y="2564901"/>
            <a:ext cx="3960440" cy="576062"/>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6" name="Rectangle 4"/>
          <p:cNvSpPr/>
          <p:nvPr/>
        </p:nvSpPr>
        <p:spPr>
          <a:xfrm>
            <a:off x="5868143" y="1556793"/>
            <a:ext cx="2952332" cy="3888431"/>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7" name="Rectangle 5"/>
          <p:cNvSpPr/>
          <p:nvPr/>
        </p:nvSpPr>
        <p:spPr>
          <a:xfrm>
            <a:off x="2123730" y="447671"/>
            <a:ext cx="2952332" cy="317031"/>
          </a:xfrm>
          <a:prstGeom prst="rect">
            <a:avLst/>
          </a:prstGeom>
          <a:noFill/>
          <a:ln w="31747">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376351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b="1">
                <a:solidFill>
                  <a:srgbClr val="C0504D"/>
                </a:solidFill>
              </a:rPr>
              <a:t>Past papers</a:t>
            </a:r>
          </a:p>
        </p:txBody>
      </p:sp>
      <p:sp>
        <p:nvSpPr>
          <p:cNvPr id="3" name="Rectangle 3"/>
          <p:cNvSpPr txBox="1">
            <a:spLocks noGrp="1"/>
          </p:cNvSpPr>
          <p:nvPr>
            <p:ph idx="1"/>
          </p:nvPr>
        </p:nvSpPr>
        <p:spPr/>
        <p:txBody>
          <a:bodyPr/>
          <a:lstStyle/>
          <a:p>
            <a:pPr lvl="0">
              <a:spcBef>
                <a:spcPts val="1000"/>
              </a:spcBef>
            </a:pPr>
            <a:r>
              <a:rPr lang="en-US" sz="4000" dirty="0">
                <a:solidFill>
                  <a:srgbClr val="FF3300"/>
                </a:solidFill>
              </a:rPr>
              <a:t>Be aware of your target grade</a:t>
            </a:r>
          </a:p>
          <a:p>
            <a:pPr lvl="0">
              <a:spcBef>
                <a:spcPts val="1000"/>
              </a:spcBef>
            </a:pPr>
            <a:r>
              <a:rPr lang="en-US" sz="4000" dirty="0">
                <a:solidFill>
                  <a:srgbClr val="FF3300"/>
                </a:solidFill>
              </a:rPr>
              <a:t>Read the questions carefully</a:t>
            </a:r>
          </a:p>
          <a:p>
            <a:pPr lvl="0">
              <a:spcBef>
                <a:spcPts val="1000"/>
              </a:spcBef>
            </a:pPr>
            <a:r>
              <a:rPr lang="en-US" sz="4000" dirty="0">
                <a:solidFill>
                  <a:srgbClr val="FF3300"/>
                </a:solidFill>
              </a:rPr>
              <a:t>Show all working out</a:t>
            </a:r>
          </a:p>
          <a:p>
            <a:pPr lvl="0">
              <a:spcBef>
                <a:spcPts val="1000"/>
              </a:spcBef>
            </a:pPr>
            <a:r>
              <a:rPr lang="en-US" sz="4000" dirty="0">
                <a:solidFill>
                  <a:srgbClr val="FF3300"/>
                </a:solidFill>
              </a:rPr>
              <a:t>Please remember there are only 6 sets of AQA past papers and we have used some of them in school</a:t>
            </a:r>
          </a:p>
        </p:txBody>
      </p:sp>
      <p:sp>
        <p:nvSpPr>
          <p:cNvPr id="4" name="AutoShape 4" descr="More about MEHR43">
            <a:hlinkClick r:id="rId2"/>
          </p:cNvPr>
          <p:cNvSpPr/>
          <p:nvPr/>
        </p:nvSpPr>
        <p:spPr>
          <a:xfrm>
            <a:off x="155576" y="46040"/>
            <a:ext cx="304796" cy="304796"/>
          </a:xfrm>
          <a:prstGeom prst="rect">
            <a:avLst/>
          </a:pr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GB">
              <a:solidFill>
                <a:srgbClr val="000000"/>
              </a:solidFill>
            </a:endParaRPr>
          </a:p>
        </p:txBody>
      </p:sp>
    </p:spTree>
    <p:extLst>
      <p:ext uri="{BB962C8B-B14F-4D97-AF65-F5344CB8AC3E}">
        <p14:creationId xmlns:p14="http://schemas.microsoft.com/office/powerpoint/2010/main" val="10626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Past Papers</a:t>
            </a:r>
          </a:p>
        </p:txBody>
      </p:sp>
      <p:sp>
        <p:nvSpPr>
          <p:cNvPr id="3" name="Content Placeholder 2"/>
          <p:cNvSpPr txBox="1">
            <a:spLocks noGrp="1"/>
          </p:cNvSpPr>
          <p:nvPr>
            <p:ph idx="1"/>
          </p:nvPr>
        </p:nvSpPr>
        <p:spPr/>
        <p:txBody>
          <a:bodyPr/>
          <a:lstStyle/>
          <a:p>
            <a:pPr marL="0" lvl="0" indent="0" algn="ctr">
              <a:spcBef>
                <a:spcPts val="1200"/>
              </a:spcBef>
              <a:buNone/>
            </a:pPr>
            <a:r>
              <a:rPr lang="en-GB" sz="4800">
                <a:hlinkClick r:id="rId2"/>
              </a:rPr>
              <a:t>www.mathsmadeeasy.co.uk</a:t>
            </a:r>
            <a:endParaRPr lang="en-GB" sz="4800"/>
          </a:p>
          <a:p>
            <a:pPr marL="0" lvl="0" indent="0">
              <a:buNone/>
            </a:pPr>
            <a:endParaRPr lang="en-GB"/>
          </a:p>
        </p:txBody>
      </p:sp>
    </p:spTree>
    <p:extLst>
      <p:ext uri="{BB962C8B-B14F-4D97-AF65-F5344CB8AC3E}">
        <p14:creationId xmlns:p14="http://schemas.microsoft.com/office/powerpoint/2010/main" val="1151790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1323978"/>
            <a:ext cx="9036493" cy="3314635"/>
          </a:xfrm>
          <a:prstGeom prst="rect">
            <a:avLst/>
          </a:prstGeom>
          <a:noFill/>
          <a:ln>
            <a:noFill/>
          </a:ln>
        </p:spPr>
      </p:pic>
      <p:sp>
        <p:nvSpPr>
          <p:cNvPr id="3" name="Oval 1"/>
          <p:cNvSpPr/>
          <p:nvPr/>
        </p:nvSpPr>
        <p:spPr>
          <a:xfrm>
            <a:off x="4644009" y="2348883"/>
            <a:ext cx="2088233" cy="108011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41697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2967" y="1238253"/>
            <a:ext cx="7458075" cy="4381503"/>
          </a:xfrm>
          <a:prstGeom prst="rect">
            <a:avLst/>
          </a:prstGeom>
          <a:noFill/>
          <a:ln>
            <a:noFill/>
          </a:ln>
        </p:spPr>
      </p:pic>
    </p:spTree>
    <p:extLst>
      <p:ext uri="{BB962C8B-B14F-4D97-AF65-F5344CB8AC3E}">
        <p14:creationId xmlns:p14="http://schemas.microsoft.com/office/powerpoint/2010/main" val="1863207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7506" y="1323978"/>
            <a:ext cx="9036493" cy="3314635"/>
          </a:xfrm>
          <a:prstGeom prst="rect">
            <a:avLst/>
          </a:prstGeom>
          <a:noFill/>
          <a:ln>
            <a:noFill/>
          </a:ln>
        </p:spPr>
      </p:pic>
      <p:sp>
        <p:nvSpPr>
          <p:cNvPr id="3" name="Oval 1"/>
          <p:cNvSpPr/>
          <p:nvPr/>
        </p:nvSpPr>
        <p:spPr>
          <a:xfrm>
            <a:off x="395532" y="3532235"/>
            <a:ext cx="2088233" cy="108011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Tree>
    <p:extLst>
      <p:ext uri="{BB962C8B-B14F-4D97-AF65-F5344CB8AC3E}">
        <p14:creationId xmlns:p14="http://schemas.microsoft.com/office/powerpoint/2010/main" val="235113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747714"/>
            <a:ext cx="9260457" cy="4337474"/>
          </a:xfrm>
          <a:prstGeom prst="rect">
            <a:avLst/>
          </a:prstGeom>
          <a:noFill/>
          <a:ln>
            <a:noFill/>
          </a:ln>
        </p:spPr>
      </p:pic>
    </p:spTree>
    <p:extLst>
      <p:ext uri="{BB962C8B-B14F-4D97-AF65-F5344CB8AC3E}">
        <p14:creationId xmlns:p14="http://schemas.microsoft.com/office/powerpoint/2010/main" val="4231875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79515" y="188640"/>
            <a:ext cx="8782208" cy="3024332"/>
          </a:xfrm>
          <a:prstGeom prst="rect">
            <a:avLst/>
          </a:prstGeom>
          <a:noFill/>
          <a:ln>
            <a:noFill/>
          </a:ln>
        </p:spPr>
      </p:pic>
    </p:spTree>
    <p:extLst>
      <p:ext uri="{BB962C8B-B14F-4D97-AF65-F5344CB8AC3E}">
        <p14:creationId xmlns:p14="http://schemas.microsoft.com/office/powerpoint/2010/main" val="4245299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Some Dates</a:t>
            </a:r>
          </a:p>
        </p:txBody>
      </p:sp>
      <p:sp>
        <p:nvSpPr>
          <p:cNvPr id="4" name="Rectangle 3"/>
          <p:cNvSpPr/>
          <p:nvPr/>
        </p:nvSpPr>
        <p:spPr>
          <a:xfrm>
            <a:off x="2699793" y="2204865"/>
            <a:ext cx="216027" cy="1296143"/>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5" name="Rectangle 6"/>
          <p:cNvSpPr/>
          <p:nvPr/>
        </p:nvSpPr>
        <p:spPr>
          <a:xfrm>
            <a:off x="5580107" y="2357268"/>
            <a:ext cx="216027" cy="1296143"/>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FFFFFF"/>
              </a:solidFill>
            </a:endParaRPr>
          </a:p>
        </p:txBody>
      </p:sp>
      <p:sp>
        <p:nvSpPr>
          <p:cNvPr id="7" name="Content Placeholder 6">
            <a:extLst>
              <a:ext uri="{FF2B5EF4-FFF2-40B4-BE49-F238E27FC236}">
                <a16:creationId xmlns:a16="http://schemas.microsoft.com/office/drawing/2014/main" id="{0C8BBA2B-0E79-4F5A-A535-2B971B206558}"/>
              </a:ext>
            </a:extLst>
          </p:cNvPr>
          <p:cNvSpPr>
            <a:spLocks noGrp="1"/>
          </p:cNvSpPr>
          <p:nvPr>
            <p:ph idx="1"/>
          </p:nvPr>
        </p:nvSpPr>
        <p:spPr/>
        <p:txBody>
          <a:bodyPr/>
          <a:lstStyle/>
          <a:p>
            <a:endParaRPr lang="en-GB" dirty="0"/>
          </a:p>
        </p:txBody>
      </p:sp>
      <p:pic>
        <p:nvPicPr>
          <p:cNvPr id="8" name="Picture 7">
            <a:extLst>
              <a:ext uri="{FF2B5EF4-FFF2-40B4-BE49-F238E27FC236}">
                <a16:creationId xmlns:a16="http://schemas.microsoft.com/office/drawing/2014/main" id="{1F438079-7980-4CB3-BD5B-D7021F60DC6B}"/>
              </a:ext>
            </a:extLst>
          </p:cNvPr>
          <p:cNvPicPr>
            <a:picLocks noChangeAspect="1"/>
          </p:cNvPicPr>
          <p:nvPr/>
        </p:nvPicPr>
        <p:blipFill>
          <a:blip r:embed="rId2"/>
          <a:stretch>
            <a:fillRect/>
          </a:stretch>
        </p:blipFill>
        <p:spPr>
          <a:xfrm>
            <a:off x="226031" y="1478108"/>
            <a:ext cx="8691937" cy="3054462"/>
          </a:xfrm>
          <a:prstGeom prst="rect">
            <a:avLst/>
          </a:prstGeom>
        </p:spPr>
      </p:pic>
    </p:spTree>
    <p:extLst>
      <p:ext uri="{BB962C8B-B14F-4D97-AF65-F5344CB8AC3E}">
        <p14:creationId xmlns:p14="http://schemas.microsoft.com/office/powerpoint/2010/main" val="2748985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Some Dates</a:t>
            </a:r>
          </a:p>
        </p:txBody>
      </p:sp>
      <p:sp>
        <p:nvSpPr>
          <p:cNvPr id="3" name="Content Placeholder 2"/>
          <p:cNvSpPr txBox="1">
            <a:spLocks noGrp="1"/>
          </p:cNvSpPr>
          <p:nvPr>
            <p:ph idx="1"/>
          </p:nvPr>
        </p:nvSpPr>
        <p:spPr/>
        <p:txBody>
          <a:bodyPr/>
          <a:lstStyle/>
          <a:p>
            <a:pPr marL="0" lvl="0" indent="0">
              <a:buNone/>
            </a:pPr>
            <a:r>
              <a:rPr lang="en-GB"/>
              <a:t>A revision session</a:t>
            </a:r>
          </a:p>
          <a:p>
            <a:pPr marL="0" lvl="0" indent="0">
              <a:buNone/>
            </a:pPr>
            <a:r>
              <a:rPr lang="en-GB"/>
              <a:t>(May Half Term – between paper 1 and 2)</a:t>
            </a:r>
          </a:p>
          <a:p>
            <a:pPr marL="0" lvl="0" indent="0">
              <a:buNone/>
            </a:pPr>
            <a:endParaRPr lang="en-GB"/>
          </a:p>
          <a:p>
            <a:pPr marL="0" lvl="0" indent="0">
              <a:buNone/>
            </a:pPr>
            <a:endParaRPr lang="en-GB"/>
          </a:p>
          <a:p>
            <a:pPr marL="0" lvl="0" indent="0">
              <a:buNone/>
            </a:pPr>
            <a:r>
              <a:rPr lang="en-GB"/>
              <a:t>Topic lists and best guess papers will be emailed out after papers 1 and 2</a:t>
            </a:r>
          </a:p>
        </p:txBody>
      </p:sp>
    </p:spTree>
    <p:extLst>
      <p:ext uri="{BB962C8B-B14F-4D97-AF65-F5344CB8AC3E}">
        <p14:creationId xmlns:p14="http://schemas.microsoft.com/office/powerpoint/2010/main" val="206391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6AA53493-A4DA-4813-8854-BE86AEB0D562}" type="datetime1">
              <a:rPr lang="en-US"/>
              <a:pPr/>
              <a:t>3/16/2020</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812" y="118836"/>
            <a:ext cx="8962061" cy="623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548680"/>
            <a:ext cx="2088232" cy="352839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6" name="Rectangle 5"/>
          <p:cNvSpPr/>
          <p:nvPr/>
        </p:nvSpPr>
        <p:spPr>
          <a:xfrm>
            <a:off x="2483768" y="836712"/>
            <a:ext cx="2016224" cy="49685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Tree>
    <p:extLst>
      <p:ext uri="{BB962C8B-B14F-4D97-AF65-F5344CB8AC3E}">
        <p14:creationId xmlns:p14="http://schemas.microsoft.com/office/powerpoint/2010/main" val="352009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Checklist</a:t>
            </a:r>
          </a:p>
        </p:txBody>
      </p:sp>
      <p:sp>
        <p:nvSpPr>
          <p:cNvPr id="3" name="Content Placeholder 2"/>
          <p:cNvSpPr txBox="1">
            <a:spLocks noGrp="1"/>
          </p:cNvSpPr>
          <p:nvPr>
            <p:ph idx="1"/>
          </p:nvPr>
        </p:nvSpPr>
        <p:spPr>
          <a:xfrm>
            <a:off x="467541" y="1484784"/>
            <a:ext cx="8229600" cy="4525959"/>
          </a:xfrm>
        </p:spPr>
        <p:txBody>
          <a:bodyPr/>
          <a:lstStyle/>
          <a:p>
            <a:pPr marL="0" lvl="0" indent="0">
              <a:buNone/>
            </a:pPr>
            <a:r>
              <a:rPr lang="en-GB"/>
              <a:t>These papers and revision checklists are based on the topics that either haven’t appeared or usually have a higher profile. As there are 3 papers, there is a possibility that topics from paper 1 may appear again</a:t>
            </a:r>
          </a:p>
        </p:txBody>
      </p:sp>
    </p:spTree>
    <p:extLst>
      <p:ext uri="{BB962C8B-B14F-4D97-AF65-F5344CB8AC3E}">
        <p14:creationId xmlns:p14="http://schemas.microsoft.com/office/powerpoint/2010/main" val="748346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683568" y="188640"/>
            <a:ext cx="7400925" cy="2057400"/>
          </a:xfrm>
        </p:spPr>
      </p:pic>
    </p:spTree>
    <p:extLst>
      <p:ext uri="{BB962C8B-B14F-4D97-AF65-F5344CB8AC3E}">
        <p14:creationId xmlns:p14="http://schemas.microsoft.com/office/powerpoint/2010/main" val="1446338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323523" y="260649"/>
            <a:ext cx="8424934" cy="3835441"/>
          </a:xfrm>
        </p:spPr>
      </p:pic>
    </p:spTree>
    <p:extLst>
      <p:ext uri="{BB962C8B-B14F-4D97-AF65-F5344CB8AC3E}">
        <p14:creationId xmlns:p14="http://schemas.microsoft.com/office/powerpoint/2010/main" val="3381129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2"/>
          <p:cNvPicPr>
            <a:picLocks noGrp="1" noChangeAspect="1"/>
          </p:cNvPicPr>
          <p:nvPr>
            <p:ph idx="1"/>
          </p:nvPr>
        </p:nvPicPr>
        <p:blipFill>
          <a:blip r:embed="rId2"/>
          <a:srcRect/>
          <a:stretch>
            <a:fillRect/>
          </a:stretch>
        </p:blipFill>
        <p:spPr>
          <a:xfrm>
            <a:off x="467541" y="332658"/>
            <a:ext cx="8229600" cy="4382572"/>
          </a:xfrm>
        </p:spPr>
      </p:pic>
    </p:spTree>
    <p:extLst>
      <p:ext uri="{BB962C8B-B14F-4D97-AF65-F5344CB8AC3E}">
        <p14:creationId xmlns:p14="http://schemas.microsoft.com/office/powerpoint/2010/main" val="2029297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During the exam</a:t>
            </a:r>
          </a:p>
        </p:txBody>
      </p:sp>
      <p:sp>
        <p:nvSpPr>
          <p:cNvPr id="3" name="Content Placeholder 2"/>
          <p:cNvSpPr txBox="1">
            <a:spLocks noGrp="1"/>
          </p:cNvSpPr>
          <p:nvPr>
            <p:ph idx="1"/>
          </p:nvPr>
        </p:nvSpPr>
        <p:spPr/>
        <p:txBody>
          <a:bodyPr/>
          <a:lstStyle/>
          <a:p>
            <a:endParaRPr lang="en-GB"/>
          </a:p>
        </p:txBody>
      </p:sp>
    </p:spTree>
    <p:extLst>
      <p:ext uri="{BB962C8B-B14F-4D97-AF65-F5344CB8AC3E}">
        <p14:creationId xmlns:p14="http://schemas.microsoft.com/office/powerpoint/2010/main" val="1536125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3568" y="332658"/>
            <a:ext cx="7772400" cy="1470026"/>
          </a:xfrm>
        </p:spPr>
        <p:txBody>
          <a:bodyPr/>
          <a:lstStyle/>
          <a:p>
            <a:pPr lvl="0"/>
            <a:r>
              <a:rPr lang="en-GB" sz="4900">
                <a:solidFill>
                  <a:srgbClr val="0070C0"/>
                </a:solidFill>
              </a:rPr>
              <a:t>Make friends with your calculator</a:t>
            </a:r>
          </a:p>
        </p:txBody>
      </p:sp>
      <p:sp>
        <p:nvSpPr>
          <p:cNvPr id="3" name="Subtitle 2"/>
          <p:cNvSpPr txBox="1">
            <a:spLocks noGrp="1"/>
          </p:cNvSpPr>
          <p:nvPr>
            <p:ph type="subTitle" idx="1"/>
          </p:nvPr>
        </p:nvSpPr>
        <p:spPr>
          <a:xfrm>
            <a:off x="3275856" y="2348883"/>
            <a:ext cx="5868143" cy="4509116"/>
          </a:xfrm>
        </p:spPr>
        <p:txBody>
          <a:bodyPr/>
          <a:lstStyle/>
          <a:p>
            <a:pPr lvl="0">
              <a:buChar char="•"/>
            </a:pPr>
            <a:r>
              <a:rPr lang="en-GB">
                <a:solidFill>
                  <a:srgbClr val="0070C0"/>
                </a:solidFill>
              </a:rPr>
              <a:t>Make sure it is in DEG mode...</a:t>
            </a:r>
          </a:p>
          <a:p>
            <a:pPr lvl="0"/>
            <a:endParaRPr lang="en-GB">
              <a:solidFill>
                <a:srgbClr val="0070C0"/>
              </a:solidFill>
            </a:endParaRPr>
          </a:p>
          <a:p>
            <a:pPr lvl="0">
              <a:buChar char="•"/>
            </a:pPr>
            <a:r>
              <a:rPr lang="en-GB">
                <a:solidFill>
                  <a:srgbClr val="0070C0"/>
                </a:solidFill>
              </a:rPr>
              <a:t>Estimate your answers</a:t>
            </a:r>
          </a:p>
          <a:p>
            <a:pPr lvl="0"/>
            <a:endParaRPr lang="en-GB">
              <a:solidFill>
                <a:srgbClr val="0070C0"/>
              </a:solidFill>
            </a:endParaRPr>
          </a:p>
          <a:p>
            <a:pPr lvl="0">
              <a:buChar char="•"/>
            </a:pPr>
            <a:r>
              <a:rPr lang="en-GB">
                <a:solidFill>
                  <a:srgbClr val="0070C0"/>
                </a:solidFill>
              </a:rPr>
              <a:t>Always show workings!</a:t>
            </a:r>
          </a:p>
          <a:p>
            <a:pPr lvl="0">
              <a:buChar char="•"/>
            </a:pPr>
            <a:endParaRPr lang="en-GB"/>
          </a:p>
        </p:txBody>
      </p:sp>
      <p:pic>
        <p:nvPicPr>
          <p:cNvPr id="4" name="Picture 2" descr="MCj04044130000[1]"/>
          <p:cNvPicPr>
            <a:picLocks noChangeAspect="1"/>
          </p:cNvPicPr>
          <p:nvPr/>
        </p:nvPicPr>
        <p:blipFill>
          <a:blip r:embed="rId2"/>
          <a:srcRect/>
          <a:stretch>
            <a:fillRect/>
          </a:stretch>
        </p:blipFill>
        <p:spPr>
          <a:xfrm>
            <a:off x="395532" y="1988838"/>
            <a:ext cx="2908971" cy="2664296"/>
          </a:xfrm>
          <a:prstGeom prst="rect">
            <a:avLst/>
          </a:prstGeom>
          <a:noFill/>
          <a:ln>
            <a:noFill/>
          </a:ln>
        </p:spPr>
      </p:pic>
    </p:spTree>
    <p:extLst>
      <p:ext uri="{BB962C8B-B14F-4D97-AF65-F5344CB8AC3E}">
        <p14:creationId xmlns:p14="http://schemas.microsoft.com/office/powerpoint/2010/main" val="707422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3568" y="764703"/>
            <a:ext cx="7772400" cy="1470026"/>
          </a:xfrm>
        </p:spPr>
        <p:txBody>
          <a:bodyPr/>
          <a:lstStyle/>
          <a:p>
            <a:pPr lvl="0"/>
            <a:r>
              <a:rPr lang="en-GB" sz="4900">
                <a:solidFill>
                  <a:srgbClr val="0D0D0D"/>
                </a:solidFill>
              </a:rPr>
              <a:t>Show all stages in your calculations</a:t>
            </a:r>
          </a:p>
        </p:txBody>
      </p:sp>
      <p:sp>
        <p:nvSpPr>
          <p:cNvPr id="3" name="Subtitle 2"/>
          <p:cNvSpPr txBox="1">
            <a:spLocks noGrp="1"/>
          </p:cNvSpPr>
          <p:nvPr>
            <p:ph type="subTitle" idx="1"/>
          </p:nvPr>
        </p:nvSpPr>
        <p:spPr/>
        <p:txBody>
          <a:bodyPr/>
          <a:lstStyle/>
          <a:p>
            <a:endParaRPr lang="en-GB"/>
          </a:p>
        </p:txBody>
      </p:sp>
      <p:sp>
        <p:nvSpPr>
          <p:cNvPr id="4" name="Rectangle 4"/>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a:defRPr sz="1800" b="0" i="0" u="none" strike="noStrike" kern="0" cap="none" spc="0" baseline="0">
                <a:solidFill>
                  <a:srgbClr val="000000"/>
                </a:solidFill>
                <a:uFillTx/>
              </a:defRPr>
            </a:pPr>
            <a:endParaRPr lang="en-GB">
              <a:solidFill>
                <a:srgbClr val="000000"/>
              </a:solidFill>
            </a:endParaRPr>
          </a:p>
        </p:txBody>
      </p:sp>
      <p:grpSp>
        <p:nvGrpSpPr>
          <p:cNvPr id="5" name="Group 1"/>
          <p:cNvGrpSpPr/>
          <p:nvPr/>
        </p:nvGrpSpPr>
        <p:grpSpPr>
          <a:xfrm>
            <a:off x="323523" y="2852937"/>
            <a:ext cx="8586956" cy="1296143"/>
            <a:chOff x="323523" y="2852937"/>
            <a:chExt cx="8586956" cy="1296143"/>
          </a:xfrm>
        </p:grpSpPr>
        <p:sp>
          <p:nvSpPr>
            <p:cNvPr id="6" name="AutoShape 3"/>
            <p:cNvSpPr/>
            <p:nvPr/>
          </p:nvSpPr>
          <p:spPr>
            <a:xfrm>
              <a:off x="323523" y="2852937"/>
              <a:ext cx="8586956" cy="1296143"/>
            </a:xfrm>
            <a:prstGeom prst="rect">
              <a:avLst/>
            </a:pr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GB">
                <a:solidFill>
                  <a:srgbClr val="000000"/>
                </a:solidFill>
              </a:endParaRPr>
            </a:p>
          </p:txBody>
        </p:sp>
        <p:sp>
          <p:nvSpPr>
            <p:cNvPr id="7" name="Text Box 2"/>
            <p:cNvSpPr txBox="1"/>
            <p:nvPr/>
          </p:nvSpPr>
          <p:spPr>
            <a:xfrm>
              <a:off x="323523" y="3014950"/>
              <a:ext cx="8586956" cy="1134130"/>
            </a:xfrm>
            <a:prstGeom prst="rect">
              <a:avLst/>
            </a:prstGeom>
            <a:solidFill>
              <a:srgbClr val="FFFF99"/>
            </a:solidFill>
            <a:ln w="28575">
              <a:solidFill>
                <a:srgbClr val="000000"/>
              </a:solidFill>
              <a:prstDash val="solid"/>
              <a:miter/>
            </a:ln>
          </p:spPr>
          <p:txBody>
            <a:bodyPr vert="horz" wrap="square" lIns="91440" tIns="45720" rIns="91440" bIns="45720" anchor="t" anchorCtr="0" compatLnSpc="1"/>
            <a:lstStyle/>
            <a:p>
              <a:pPr algn="ctr">
                <a:defRPr sz="1800" b="0" i="0" u="none" strike="noStrike" kern="0" cap="none" spc="0" baseline="0">
                  <a:solidFill>
                    <a:srgbClr val="000000"/>
                  </a:solidFill>
                  <a:uFillTx/>
                </a:defRPr>
              </a:pPr>
              <a:r>
                <a:rPr lang="en-GB" sz="2800" b="1" u="sng">
                  <a:solidFill>
                    <a:srgbClr val="000000"/>
                  </a:solidFill>
                  <a:latin typeface="Bradley Hand ITC" pitchFamily="66"/>
                  <a:ea typeface="Times New Roman" pitchFamily="18"/>
                  <a:cs typeface="Arial" pitchFamily="34"/>
                </a:rPr>
                <a:t>NO working</a:t>
              </a:r>
              <a:r>
                <a:rPr lang="en-GB" sz="2800" b="1">
                  <a:solidFill>
                    <a:srgbClr val="000000"/>
                  </a:solidFill>
                  <a:latin typeface="Bradley Hand ITC" pitchFamily="66"/>
                  <a:ea typeface="Times New Roman" pitchFamily="18"/>
                  <a:cs typeface="Arial" pitchFamily="34"/>
                </a:rPr>
                <a:t> + wrong answer = </a:t>
              </a:r>
              <a:r>
                <a:rPr lang="en-GB" sz="2800" b="1" u="sng">
                  <a:solidFill>
                    <a:srgbClr val="000000"/>
                  </a:solidFill>
                  <a:latin typeface="Bradley Hand ITC" pitchFamily="66"/>
                  <a:ea typeface="Times New Roman" pitchFamily="18"/>
                  <a:cs typeface="Arial" pitchFamily="34"/>
                </a:rPr>
                <a:t>NO marks</a:t>
              </a:r>
              <a:endParaRPr lang="en-GB" sz="2800">
                <a:solidFill>
                  <a:srgbClr val="000000"/>
                </a:solidFill>
                <a:latin typeface="Arial" pitchFamily="34"/>
                <a:cs typeface="Arial" pitchFamily="34"/>
              </a:endParaRPr>
            </a:p>
            <a:p>
              <a:pPr algn="ctr" hangingPunct="0">
                <a:defRPr sz="1800" b="0" i="0" u="none" strike="noStrike" kern="0" cap="none" spc="0" baseline="0">
                  <a:solidFill>
                    <a:srgbClr val="000000"/>
                  </a:solidFill>
                  <a:uFillTx/>
                </a:defRPr>
              </a:pPr>
              <a:r>
                <a:rPr lang="en-GB" sz="2800" b="1" u="sng">
                  <a:solidFill>
                    <a:srgbClr val="000000"/>
                  </a:solidFill>
                  <a:latin typeface="Bradley Hand ITC" pitchFamily="66"/>
                  <a:ea typeface="Times New Roman" pitchFamily="18"/>
                  <a:cs typeface="Arial" pitchFamily="34"/>
                </a:rPr>
                <a:t>Correct working</a:t>
              </a:r>
              <a:r>
                <a:rPr lang="en-GB" sz="2800" b="1">
                  <a:solidFill>
                    <a:srgbClr val="000000"/>
                  </a:solidFill>
                  <a:latin typeface="Bradley Hand ITC" pitchFamily="66"/>
                  <a:ea typeface="Times New Roman" pitchFamily="18"/>
                  <a:cs typeface="Arial" pitchFamily="34"/>
                </a:rPr>
                <a:t> + wrong answer = </a:t>
              </a:r>
              <a:r>
                <a:rPr lang="en-GB" sz="2800" b="1" u="sng">
                  <a:solidFill>
                    <a:srgbClr val="000000"/>
                  </a:solidFill>
                  <a:latin typeface="Bradley Hand ITC" pitchFamily="66"/>
                  <a:ea typeface="Times New Roman" pitchFamily="18"/>
                  <a:cs typeface="Arial" pitchFamily="34"/>
                </a:rPr>
                <a:t>SOME marks</a:t>
              </a:r>
              <a:endParaRPr lang="en-GB" sz="2800">
                <a:solidFill>
                  <a:srgbClr val="000000"/>
                </a:solidFill>
                <a:latin typeface="Arial" pitchFamily="34"/>
                <a:cs typeface="Arial" pitchFamily="34"/>
              </a:endParaRPr>
            </a:p>
            <a:p>
              <a:pPr hangingPunct="0">
                <a:defRPr sz="1800" b="0" i="0" u="none" strike="noStrike" kern="0" cap="none" spc="0" baseline="0">
                  <a:solidFill>
                    <a:srgbClr val="000000"/>
                  </a:solidFill>
                  <a:uFillTx/>
                </a:defRPr>
              </a:pPr>
              <a:endParaRPr lang="en-GB">
                <a:solidFill>
                  <a:srgbClr val="000000"/>
                </a:solidFill>
                <a:latin typeface="Arial" pitchFamily="34"/>
                <a:cs typeface="Arial" pitchFamily="34"/>
              </a:endParaRPr>
            </a:p>
          </p:txBody>
        </p:sp>
      </p:grpSp>
    </p:spTree>
    <p:extLst>
      <p:ext uri="{BB962C8B-B14F-4D97-AF65-F5344CB8AC3E}">
        <p14:creationId xmlns:p14="http://schemas.microsoft.com/office/powerpoint/2010/main" val="4220324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AQA Head of Maths</a:t>
            </a:r>
          </a:p>
        </p:txBody>
      </p:sp>
      <p:sp>
        <p:nvSpPr>
          <p:cNvPr id="3" name="Content Placeholder 2"/>
          <p:cNvSpPr txBox="1">
            <a:spLocks noGrp="1"/>
          </p:cNvSpPr>
          <p:nvPr>
            <p:ph idx="1"/>
          </p:nvPr>
        </p:nvSpPr>
        <p:spPr/>
        <p:txBody>
          <a:bodyPr/>
          <a:lstStyle/>
          <a:p>
            <a:pPr marL="0" lvl="0" indent="0">
              <a:lnSpc>
                <a:spcPct val="90000"/>
              </a:lnSpc>
              <a:spcBef>
                <a:spcPts val="600"/>
              </a:spcBef>
              <a:buNone/>
            </a:pPr>
            <a:r>
              <a:rPr lang="en-GB" sz="2700">
                <a:solidFill>
                  <a:srgbClr val="222222"/>
                </a:solidFill>
                <a:latin typeface="Effra"/>
              </a:rPr>
              <a:t>Going right back to my school days, which were a long time ago, and beyond, teachers have been telling students to show their working clearly.</a:t>
            </a:r>
          </a:p>
          <a:p>
            <a:pPr marL="0" lvl="0" indent="0">
              <a:lnSpc>
                <a:spcPct val="90000"/>
              </a:lnSpc>
              <a:spcBef>
                <a:spcPts val="600"/>
              </a:spcBef>
              <a:buNone/>
            </a:pPr>
            <a:r>
              <a:rPr lang="en-GB" sz="2700">
                <a:solidFill>
                  <a:srgbClr val="222222"/>
                </a:solidFill>
                <a:latin typeface="Effra"/>
              </a:rPr>
              <a:t>However, we still see many instances of work with little structure and no indication of what is happening at each step of working.</a:t>
            </a:r>
          </a:p>
          <a:p>
            <a:pPr marL="0" lvl="0" indent="0">
              <a:lnSpc>
                <a:spcPct val="90000"/>
              </a:lnSpc>
              <a:spcBef>
                <a:spcPts val="600"/>
              </a:spcBef>
              <a:buNone/>
            </a:pPr>
            <a:r>
              <a:rPr lang="en-GB" sz="2700">
                <a:solidFill>
                  <a:srgbClr val="222222"/>
                </a:solidFill>
                <a:latin typeface="Effra"/>
              </a:rPr>
              <a:t>Well-structured answers with the odd word of explanation not only make the examiners’ task easier, but also make it much easier for the student to see what they are doing and make the right choice for the next step.</a:t>
            </a:r>
          </a:p>
          <a:p>
            <a:pPr lvl="0">
              <a:lnSpc>
                <a:spcPct val="90000"/>
              </a:lnSpc>
              <a:spcBef>
                <a:spcPts val="600"/>
              </a:spcBef>
            </a:pPr>
            <a:endParaRPr lang="en-GB" sz="2700"/>
          </a:p>
        </p:txBody>
      </p:sp>
    </p:spTree>
    <p:extLst>
      <p:ext uri="{BB962C8B-B14F-4D97-AF65-F5344CB8AC3E}">
        <p14:creationId xmlns:p14="http://schemas.microsoft.com/office/powerpoint/2010/main" val="215493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sz="3600">
                <a:solidFill>
                  <a:srgbClr val="C0504D"/>
                </a:solidFill>
              </a:rPr>
              <a:t>Amount of room is a hint about how much working out is necessary</a:t>
            </a:r>
          </a:p>
        </p:txBody>
      </p:sp>
      <p:pic>
        <p:nvPicPr>
          <p:cNvPr id="3" name="Picture 3"/>
          <p:cNvPicPr>
            <a:picLocks noGrp="1" noChangeAspect="1"/>
          </p:cNvPicPr>
          <p:nvPr>
            <p:ph idx="1"/>
          </p:nvPr>
        </p:nvPicPr>
        <p:blipFill>
          <a:blip r:embed="rId2"/>
          <a:srcRect l="24634" t="24483" r="22878" b="10277"/>
          <a:stretch>
            <a:fillRect/>
          </a:stretch>
        </p:blipFill>
        <p:spPr>
          <a:xfrm>
            <a:off x="611184" y="1427158"/>
            <a:ext cx="7705721" cy="5268909"/>
          </a:xfrm>
        </p:spPr>
      </p:pic>
    </p:spTree>
    <p:extLst>
      <p:ext uri="{BB962C8B-B14F-4D97-AF65-F5344CB8AC3E}">
        <p14:creationId xmlns:p14="http://schemas.microsoft.com/office/powerpoint/2010/main" val="2170527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US" sz="3600" b="1">
                <a:solidFill>
                  <a:srgbClr val="C0504D"/>
                </a:solidFill>
              </a:rPr>
              <a:t>Lots of  space = lots of working out  expected</a:t>
            </a:r>
          </a:p>
        </p:txBody>
      </p:sp>
      <p:pic>
        <p:nvPicPr>
          <p:cNvPr id="3" name="Picture 3"/>
          <p:cNvPicPr>
            <a:picLocks noGrp="1" noChangeAspect="1"/>
          </p:cNvPicPr>
          <p:nvPr>
            <p:ph idx="1"/>
          </p:nvPr>
        </p:nvPicPr>
        <p:blipFill>
          <a:blip r:embed="rId2"/>
          <a:srcRect l="29880" t="18134" r="27257" b="7085"/>
          <a:stretch>
            <a:fillRect/>
          </a:stretch>
        </p:blipFill>
        <p:spPr>
          <a:xfrm>
            <a:off x="2411409" y="1728792"/>
            <a:ext cx="4752978" cy="4560890"/>
          </a:xfrm>
        </p:spPr>
      </p:pic>
    </p:spTree>
    <p:extLst>
      <p:ext uri="{BB962C8B-B14F-4D97-AF65-F5344CB8AC3E}">
        <p14:creationId xmlns:p14="http://schemas.microsoft.com/office/powerpoint/2010/main" val="314965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595418" cy="459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260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During the exam</a:t>
            </a:r>
          </a:p>
        </p:txBody>
      </p:sp>
      <p:sp>
        <p:nvSpPr>
          <p:cNvPr id="4" name="TextBox 14"/>
          <p:cNvSpPr txBox="1">
            <a:spLocks noGrp="1"/>
          </p:cNvSpPr>
          <p:nvPr>
            <p:ph idx="1"/>
          </p:nvPr>
        </p:nvSpPr>
        <p:spPr>
          <a:xfrm>
            <a:off x="457200" y="1600200"/>
            <a:ext cx="4114800" cy="3139321"/>
          </a:xfrm>
          <a:prstGeom prst="rect">
            <a:avLst/>
          </a:prstGeom>
          <a:noFill/>
          <a:ln>
            <a:noFill/>
          </a:ln>
        </p:spPr>
        <p:txBody>
          <a:bodyPr vert="horz" wrap="square" lIns="91440" tIns="45720" rIns="91440" bIns="45720" anchor="t" anchorCtr="0" compatLnSpc="1">
            <a:spAutoFit/>
          </a:bodyPr>
          <a:lstStyle/>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666666"/>
                </a:solidFill>
                <a:uFillTx/>
                <a:latin typeface="Calibri"/>
              </a:rPr>
              <a:t>In general, take pride in your work.</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666666"/>
              </a:solidFill>
              <a:uFillTx/>
              <a:latin typeface="Calibri"/>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666666"/>
                </a:solidFill>
                <a:uFillTx/>
                <a:latin typeface="Calibri"/>
              </a:rPr>
              <a:t>In particular, be accurate when drawing graphs.  </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666666"/>
              </a:solidFill>
              <a:uFillTx/>
              <a:latin typeface="Calibri"/>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666666"/>
                </a:solidFill>
                <a:uFillTx/>
                <a:latin typeface="Calibri"/>
              </a:rPr>
              <a:t>Consider the exam as an opportunity to “show what you know”</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666666"/>
              </a:solidFill>
              <a:uFillTx/>
              <a:latin typeface="Calibri"/>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666666"/>
                </a:solidFill>
                <a:uFillTx/>
                <a:latin typeface="Calibri"/>
              </a:rPr>
              <a:t>Check your answers </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666666"/>
              </a:solidFill>
              <a:uFillTx/>
              <a:latin typeface="Calibri"/>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666666"/>
                </a:solidFill>
                <a:uFillTx/>
                <a:latin typeface="Calibri"/>
              </a:rPr>
              <a:t>Does the answer make sense? </a:t>
            </a:r>
          </a:p>
        </p:txBody>
      </p:sp>
      <p:pic>
        <p:nvPicPr>
          <p:cNvPr id="5" name="Picture 4"/>
          <p:cNvPicPr>
            <a:picLocks noChangeAspect="1"/>
          </p:cNvPicPr>
          <p:nvPr/>
        </p:nvPicPr>
        <p:blipFill>
          <a:blip r:embed="rId2"/>
          <a:stretch>
            <a:fillRect/>
          </a:stretch>
        </p:blipFill>
        <p:spPr>
          <a:xfrm>
            <a:off x="4644008" y="1635460"/>
            <a:ext cx="4062852" cy="2852790"/>
          </a:xfrm>
          <a:prstGeom prst="rect">
            <a:avLst/>
          </a:prstGeom>
          <a:noFill/>
          <a:ln>
            <a:noFill/>
          </a:ln>
        </p:spPr>
      </p:pic>
    </p:spTree>
    <p:extLst>
      <p:ext uri="{BB962C8B-B14F-4D97-AF65-F5344CB8AC3E}">
        <p14:creationId xmlns:p14="http://schemas.microsoft.com/office/powerpoint/2010/main" val="5507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 descr="Untitled-6"/>
          <p:cNvPicPr>
            <a:picLocks noChangeAspect="1"/>
          </p:cNvPicPr>
          <p:nvPr/>
        </p:nvPicPr>
        <p:blipFill>
          <a:blip r:embed="rId3"/>
          <a:srcRect/>
          <a:stretch>
            <a:fillRect/>
          </a:stretch>
        </p:blipFill>
        <p:spPr>
          <a:xfrm>
            <a:off x="-19046" y="-28575"/>
            <a:ext cx="9182103" cy="6886575"/>
          </a:xfrm>
          <a:prstGeom prst="rect">
            <a:avLst/>
          </a:prstGeom>
          <a:noFill/>
          <a:ln>
            <a:noFill/>
          </a:ln>
        </p:spPr>
      </p:pic>
      <p:pic>
        <p:nvPicPr>
          <p:cNvPr id="3" name="Picture 101" descr="card5"/>
          <p:cNvPicPr>
            <a:picLocks noChangeAspect="1"/>
          </p:cNvPicPr>
          <p:nvPr/>
        </p:nvPicPr>
        <p:blipFill>
          <a:blip r:embed="rId4"/>
          <a:srcRect/>
          <a:stretch>
            <a:fillRect/>
          </a:stretch>
        </p:blipFill>
        <p:spPr>
          <a:xfrm>
            <a:off x="-19046" y="-28575"/>
            <a:ext cx="9182103" cy="6886575"/>
          </a:xfrm>
          <a:prstGeom prst="rect">
            <a:avLst/>
          </a:prstGeom>
          <a:noFill/>
          <a:ln>
            <a:noFill/>
          </a:ln>
        </p:spPr>
      </p:pic>
      <p:pic>
        <p:nvPicPr>
          <p:cNvPr id="4" name="Picture 100" descr="card4"/>
          <p:cNvPicPr>
            <a:picLocks noChangeAspect="1"/>
          </p:cNvPicPr>
          <p:nvPr/>
        </p:nvPicPr>
        <p:blipFill>
          <a:blip r:embed="rId5"/>
          <a:srcRect/>
          <a:stretch>
            <a:fillRect/>
          </a:stretch>
        </p:blipFill>
        <p:spPr>
          <a:xfrm>
            <a:off x="-19046" y="-28575"/>
            <a:ext cx="9182103" cy="6886575"/>
          </a:xfrm>
          <a:prstGeom prst="rect">
            <a:avLst/>
          </a:prstGeom>
          <a:noFill/>
          <a:ln>
            <a:noFill/>
          </a:ln>
        </p:spPr>
      </p:pic>
      <p:pic>
        <p:nvPicPr>
          <p:cNvPr id="5" name="Picture 99" descr="card2"/>
          <p:cNvPicPr>
            <a:picLocks noChangeAspect="1"/>
          </p:cNvPicPr>
          <p:nvPr/>
        </p:nvPicPr>
        <p:blipFill>
          <a:blip r:embed="rId6"/>
          <a:srcRect/>
          <a:stretch>
            <a:fillRect/>
          </a:stretch>
        </p:blipFill>
        <p:spPr>
          <a:xfrm>
            <a:off x="-19046" y="-28575"/>
            <a:ext cx="9182103" cy="6886575"/>
          </a:xfrm>
          <a:prstGeom prst="rect">
            <a:avLst/>
          </a:prstGeom>
          <a:noFill/>
          <a:ln>
            <a:noFill/>
          </a:ln>
        </p:spPr>
      </p:pic>
      <p:sp>
        <p:nvSpPr>
          <p:cNvPr id="6" name="Text Box 93"/>
          <p:cNvSpPr txBox="1"/>
          <p:nvPr/>
        </p:nvSpPr>
        <p:spPr>
          <a:xfrm>
            <a:off x="3124203" y="442917"/>
            <a:ext cx="5105396" cy="1555751"/>
          </a:xfrm>
          <a:prstGeom prst="rect">
            <a:avLst/>
          </a:prstGeom>
          <a:noFill/>
          <a:ln>
            <a:noFill/>
          </a:ln>
        </p:spPr>
        <p:txBody>
          <a:bodyPr vert="horz" wrap="square" lIns="91440" tIns="45720" rIns="91440" bIns="45720" anchor="t" anchorCtr="0" compatLnSpc="1">
            <a:spAutoFit/>
          </a:bodyPr>
          <a:lstStyle/>
          <a:p>
            <a:pPr>
              <a:spcBef>
                <a:spcPts val="5800"/>
              </a:spcBef>
              <a:defRPr sz="1800" b="0" i="0" u="none" strike="noStrike" kern="0" cap="none" spc="0" baseline="0">
                <a:solidFill>
                  <a:srgbClr val="000000"/>
                </a:solidFill>
                <a:uFillTx/>
              </a:defRPr>
            </a:pPr>
            <a:r>
              <a:rPr lang="en-US" sz="9600" b="1">
                <a:solidFill>
                  <a:srgbClr val="FF0080"/>
                </a:solidFill>
                <a:latin typeface="Arial" pitchFamily="34"/>
              </a:rPr>
              <a:t>WINTER</a:t>
            </a:r>
            <a:endParaRPr lang="en-US" sz="9600">
              <a:solidFill>
                <a:srgbClr val="FF0080"/>
              </a:solidFill>
              <a:latin typeface="Arial" pitchFamily="34"/>
            </a:endParaRPr>
          </a:p>
        </p:txBody>
      </p:sp>
      <p:sp>
        <p:nvSpPr>
          <p:cNvPr id="7" name="Text Box 90"/>
          <p:cNvSpPr txBox="1"/>
          <p:nvPr/>
        </p:nvSpPr>
        <p:spPr>
          <a:xfrm>
            <a:off x="3352803" y="1677988"/>
            <a:ext cx="2133596" cy="641351"/>
          </a:xfrm>
          <a:prstGeom prst="rect">
            <a:avLst/>
          </a:prstGeom>
          <a:noFill/>
          <a:ln>
            <a:noFill/>
          </a:ln>
        </p:spPr>
        <p:txBody>
          <a:bodyPr vert="horz" wrap="square" lIns="91440" tIns="45720" rIns="91440" bIns="45720" anchor="t" anchorCtr="0" compatLnSpc="1">
            <a:spAutoFit/>
          </a:bodyPr>
          <a:lstStyle/>
          <a:p>
            <a:pPr>
              <a:spcBef>
                <a:spcPts val="2200"/>
              </a:spcBef>
              <a:defRPr sz="1800" b="0" i="0" u="none" strike="noStrike" kern="0" cap="none" spc="0" baseline="0">
                <a:solidFill>
                  <a:srgbClr val="000000"/>
                </a:solidFill>
                <a:uFillTx/>
              </a:defRPr>
            </a:pPr>
            <a:r>
              <a:rPr lang="en-US" sz="3600">
                <a:solidFill>
                  <a:srgbClr val="EEECE1"/>
                </a:solidFill>
                <a:latin typeface="Arial" pitchFamily="34"/>
              </a:rPr>
              <a:t>Template</a:t>
            </a:r>
            <a:endParaRPr lang="en-US">
              <a:solidFill>
                <a:srgbClr val="000000"/>
              </a:solidFill>
              <a:latin typeface="Arial" pitchFamily="34"/>
            </a:endParaRPr>
          </a:p>
        </p:txBody>
      </p:sp>
      <p:pic>
        <p:nvPicPr>
          <p:cNvPr id="8" name="Picture 98" descr="card1"/>
          <p:cNvPicPr>
            <a:picLocks noChangeAspect="1"/>
          </p:cNvPicPr>
          <p:nvPr/>
        </p:nvPicPr>
        <p:blipFill>
          <a:blip r:embed="rId7"/>
          <a:srcRect/>
          <a:stretch>
            <a:fillRect/>
          </a:stretch>
        </p:blipFill>
        <p:spPr>
          <a:xfrm>
            <a:off x="-19046" y="-28575"/>
            <a:ext cx="9182103" cy="6886575"/>
          </a:xfrm>
          <a:prstGeom prst="rect">
            <a:avLst/>
          </a:prstGeom>
          <a:noFill/>
          <a:ln>
            <a:noFill/>
          </a:ln>
        </p:spPr>
      </p:pic>
      <p:sp>
        <p:nvSpPr>
          <p:cNvPr id="9" name="Rectangle 105"/>
          <p:cNvSpPr/>
          <p:nvPr/>
        </p:nvSpPr>
        <p:spPr>
          <a:xfrm>
            <a:off x="5715000" y="166685"/>
            <a:ext cx="1447796" cy="1006470"/>
          </a:xfrm>
          <a:prstGeom prst="rect">
            <a:avLst/>
          </a:prstGeom>
          <a:no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GB">
              <a:solidFill>
                <a:srgbClr val="000000"/>
              </a:solidFill>
              <a:latin typeface="Arial" pitchFamily="34"/>
            </a:endParaRPr>
          </a:p>
        </p:txBody>
      </p:sp>
      <p:sp>
        <p:nvSpPr>
          <p:cNvPr id="10" name="TextBox 2"/>
          <p:cNvSpPr txBox="1"/>
          <p:nvPr/>
        </p:nvSpPr>
        <p:spPr>
          <a:xfrm>
            <a:off x="394161" y="1388708"/>
            <a:ext cx="7526206" cy="923333"/>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n-GB" sz="5400">
                <a:solidFill>
                  <a:srgbClr val="7F7F7F"/>
                </a:solidFill>
              </a:rPr>
              <a:t>GOOD LUCK </a:t>
            </a:r>
          </a:p>
        </p:txBody>
      </p:sp>
      <p:pic>
        <p:nvPicPr>
          <p:cNvPr id="11" name="Picture 1"/>
          <p:cNvPicPr>
            <a:picLocks noChangeAspect="1"/>
          </p:cNvPicPr>
          <p:nvPr/>
        </p:nvPicPr>
        <p:blipFill>
          <a:blip r:embed="rId8"/>
          <a:stretch>
            <a:fillRect/>
          </a:stretch>
        </p:blipFill>
        <p:spPr>
          <a:xfrm>
            <a:off x="683568" y="2672919"/>
            <a:ext cx="2548643" cy="3012033"/>
          </a:xfrm>
          <a:prstGeom prst="rect">
            <a:avLst/>
          </a:prstGeom>
          <a:noFill/>
          <a:ln>
            <a:noFill/>
          </a:ln>
          <a:effectLst>
            <a:outerShdw dist="139699" dir="2700000" algn="tl">
              <a:srgbClr val="333333">
                <a:alpha val="65000"/>
              </a:srgbClr>
            </a:outerShdw>
          </a:effectLst>
        </p:spPr>
      </p:pic>
      <p:pic>
        <p:nvPicPr>
          <p:cNvPr id="12" name="Picture 4"/>
          <p:cNvPicPr>
            <a:picLocks noChangeAspect="1"/>
          </p:cNvPicPr>
          <p:nvPr/>
        </p:nvPicPr>
        <p:blipFill>
          <a:blip r:embed="rId9"/>
          <a:srcRect b="11581"/>
          <a:stretch>
            <a:fillRect/>
          </a:stretch>
        </p:blipFill>
        <p:spPr>
          <a:xfrm>
            <a:off x="3815919" y="2672919"/>
            <a:ext cx="3304403" cy="3058896"/>
          </a:xfrm>
          <a:prstGeom prst="rect">
            <a:avLst/>
          </a:prstGeom>
          <a:noFill/>
          <a:ln>
            <a:noFill/>
          </a:ln>
          <a:effectLst>
            <a:outerShdw dist="139699" dir="2700000" algn="tl">
              <a:srgbClr val="333333">
                <a:alpha val="65000"/>
              </a:srgbClr>
            </a:outerShdw>
          </a:effectLst>
        </p:spPr>
      </p:pic>
    </p:spTree>
    <p:extLst>
      <p:ext uri="{BB962C8B-B14F-4D97-AF65-F5344CB8AC3E}">
        <p14:creationId xmlns:p14="http://schemas.microsoft.com/office/powerpoint/2010/main" val="304898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8202984" cy="391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32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848872" cy="6405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0615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2736</TotalTime>
  <Words>764</Words>
  <Application>Microsoft Office PowerPoint</Application>
  <PresentationFormat>On-screen Show (4:3)</PresentationFormat>
  <Paragraphs>145</Paragraphs>
  <Slides>71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Bradley Hand ITC</vt:lpstr>
      <vt:lpstr>Calibri</vt:lpstr>
      <vt:lpstr>Cambria Math</vt:lpstr>
      <vt:lpstr>Effra</vt:lpstr>
      <vt:lpstr>Times New Roman</vt:lpstr>
      <vt:lpstr>1_Office Theme</vt:lpstr>
      <vt:lpstr>Mathematics GCSE</vt:lpstr>
      <vt:lpstr>Requirements for all GCSEs in Mathematics</vt:lpstr>
      <vt:lpstr>Foundation tier structure</vt:lpstr>
      <vt:lpstr>Higher tier structure</vt:lpstr>
      <vt:lpstr>It has got harder</vt:lpstr>
      <vt:lpstr>PowerPoint Presentation</vt:lpstr>
      <vt:lpstr>PowerPoint Presentation</vt:lpstr>
      <vt:lpstr>PowerPoint Presentation</vt:lpstr>
      <vt:lpstr>PowerPoint Presentation</vt:lpstr>
      <vt:lpstr>Maths revision is not a spectator sport</vt:lpstr>
      <vt:lpstr>Maths Revision</vt:lpstr>
      <vt:lpstr>Effective Maths Revision has two phases:</vt:lpstr>
      <vt:lpstr>Revisit work you have done</vt:lpstr>
      <vt:lpstr>Revisit work you have done</vt:lpstr>
      <vt:lpstr>vlemathswatch.co.uk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Revisit work you have done</vt:lpstr>
      <vt:lpstr>Other Useful Sites</vt:lpstr>
      <vt:lpstr>PowerPoint Presentation</vt:lpstr>
      <vt:lpstr>PowerPoint Presentation</vt:lpstr>
      <vt:lpstr>Past papers</vt:lpstr>
      <vt:lpstr>Past Papers</vt:lpstr>
      <vt:lpstr>PowerPoint Presentation</vt:lpstr>
      <vt:lpstr>PowerPoint Presentation</vt:lpstr>
      <vt:lpstr>PowerPoint Presentation</vt:lpstr>
      <vt:lpstr>PowerPoint Presentation</vt:lpstr>
      <vt:lpstr>PowerPoint Presentation</vt:lpstr>
      <vt:lpstr>Some Dates</vt:lpstr>
      <vt:lpstr>Some Dates</vt:lpstr>
      <vt:lpstr>Checklist</vt:lpstr>
      <vt:lpstr>PowerPoint Presentation</vt:lpstr>
      <vt:lpstr>PowerPoint Presentation</vt:lpstr>
      <vt:lpstr>PowerPoint Presentation</vt:lpstr>
      <vt:lpstr>During the exam</vt:lpstr>
      <vt:lpstr>Make friends with your calculator</vt:lpstr>
      <vt:lpstr>Show all stages in your calculations</vt:lpstr>
      <vt:lpstr>AQA Head of Maths</vt:lpstr>
      <vt:lpstr>Amount of room is a hint about how much working out is necessary</vt:lpstr>
      <vt:lpstr>Lots of  space = lots of working out  expected</vt:lpstr>
      <vt:lpstr>During the exam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Jonson</dc:creator>
  <cp:lastModifiedBy>JTogher</cp:lastModifiedBy>
  <cp:revision>25</cp:revision>
  <dcterms:created xsi:type="dcterms:W3CDTF">2006-08-16T00:00:00Z</dcterms:created>
  <dcterms:modified xsi:type="dcterms:W3CDTF">2020-03-16T11:49:57Z</dcterms:modified>
</cp:coreProperties>
</file>