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67" r:id="rId15"/>
    <p:sldId id="268" r:id="rId16"/>
    <p:sldId id="282" r:id="rId17"/>
    <p:sldId id="269" r:id="rId18"/>
    <p:sldId id="270" r:id="rId19"/>
    <p:sldId id="271" r:id="rId20"/>
    <p:sldId id="284" r:id="rId21"/>
    <p:sldId id="274" r:id="rId22"/>
    <p:sldId id="275" r:id="rId23"/>
    <p:sldId id="276" r:id="rId24"/>
    <p:sldId id="273" r:id="rId25"/>
    <p:sldId id="277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47454-4A28-4521-BF1F-99D2BE867C0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9E4723-141A-42DF-8491-29A2B8A74A5A}">
      <dgm:prSet phldrT="[Text]" custT="1"/>
      <dgm:spPr/>
      <dgm:t>
        <a:bodyPr/>
        <a:lstStyle/>
        <a:p>
          <a:r>
            <a:rPr lang="en-US" sz="2800" dirty="0" smtClean="0"/>
            <a:t>The Reading Process</a:t>
          </a:r>
          <a:endParaRPr lang="en-US" sz="2800" dirty="0"/>
        </a:p>
      </dgm:t>
    </dgm:pt>
    <dgm:pt modelId="{420713C1-D8DB-4699-8DE3-9ACA5A4F409F}" type="parTrans" cxnId="{698E177C-62CB-4E31-9870-5B4600AF92E5}">
      <dgm:prSet/>
      <dgm:spPr/>
      <dgm:t>
        <a:bodyPr/>
        <a:lstStyle/>
        <a:p>
          <a:endParaRPr lang="en-US" sz="2400"/>
        </a:p>
      </dgm:t>
    </dgm:pt>
    <dgm:pt modelId="{31982CF8-D297-4CF0-91DF-EA55146B87E2}" type="sibTrans" cxnId="{698E177C-62CB-4E31-9870-5B4600AF92E5}">
      <dgm:prSet/>
      <dgm:spPr/>
      <dgm:t>
        <a:bodyPr/>
        <a:lstStyle/>
        <a:p>
          <a:endParaRPr lang="en-US" sz="2400"/>
        </a:p>
      </dgm:t>
    </dgm:pt>
    <dgm:pt modelId="{3CD3FE2B-F27E-4AB8-BC31-75CBF30004D1}">
      <dgm:prSet phldrT="[Text]" custT="1"/>
      <dgm:spPr/>
      <dgm:t>
        <a:bodyPr/>
        <a:lstStyle/>
        <a:p>
          <a:r>
            <a:rPr lang="en-US" sz="1400" dirty="0" smtClean="0"/>
            <a:t>1. Number Paragraphs</a:t>
          </a:r>
          <a:endParaRPr lang="en-US" sz="1400" dirty="0"/>
        </a:p>
      </dgm:t>
    </dgm:pt>
    <dgm:pt modelId="{65132CF7-3B06-496C-9B99-E90C796C15A1}" type="parTrans" cxnId="{ABD7FF24-78F5-4C91-A5AF-5A2A9CF015CD}">
      <dgm:prSet/>
      <dgm:spPr/>
      <dgm:t>
        <a:bodyPr/>
        <a:lstStyle/>
        <a:p>
          <a:endParaRPr lang="en-US" sz="2400"/>
        </a:p>
      </dgm:t>
    </dgm:pt>
    <dgm:pt modelId="{B4E50EF1-3CB7-47F3-BFFD-4AE11520E0AF}" type="sibTrans" cxnId="{ABD7FF24-78F5-4C91-A5AF-5A2A9CF015CD}">
      <dgm:prSet/>
      <dgm:spPr/>
      <dgm:t>
        <a:bodyPr/>
        <a:lstStyle/>
        <a:p>
          <a:endParaRPr lang="en-US" sz="2400"/>
        </a:p>
      </dgm:t>
    </dgm:pt>
    <dgm:pt modelId="{F2DAD63B-60FE-4F4E-9BBD-2A78E711A498}">
      <dgm:prSet phldrT="[Text]" custT="1"/>
      <dgm:spPr/>
      <dgm:t>
        <a:bodyPr/>
        <a:lstStyle/>
        <a:p>
          <a:r>
            <a:rPr lang="en-US" sz="1400" dirty="0" smtClean="0"/>
            <a:t>2. Look for clues in question/ title</a:t>
          </a:r>
          <a:endParaRPr lang="en-US" sz="1400" dirty="0"/>
        </a:p>
      </dgm:t>
    </dgm:pt>
    <dgm:pt modelId="{1D242311-5EB9-4673-89DF-CA88AAB7297C}" type="parTrans" cxnId="{3584A769-2C44-4660-B209-9E56E50C5E4D}">
      <dgm:prSet/>
      <dgm:spPr/>
      <dgm:t>
        <a:bodyPr/>
        <a:lstStyle/>
        <a:p>
          <a:endParaRPr lang="en-US" sz="2400"/>
        </a:p>
      </dgm:t>
    </dgm:pt>
    <dgm:pt modelId="{93E12CEB-258B-4151-AF94-687B1CCB5A7B}" type="sibTrans" cxnId="{3584A769-2C44-4660-B209-9E56E50C5E4D}">
      <dgm:prSet/>
      <dgm:spPr/>
      <dgm:t>
        <a:bodyPr/>
        <a:lstStyle/>
        <a:p>
          <a:endParaRPr lang="en-US" sz="2400"/>
        </a:p>
      </dgm:t>
    </dgm:pt>
    <dgm:pt modelId="{532FABB2-02E9-433B-91E9-C9711A0EC0FB}">
      <dgm:prSet phldrT="[Text]" custT="1"/>
      <dgm:spPr/>
      <dgm:t>
        <a:bodyPr/>
        <a:lstStyle/>
        <a:p>
          <a:r>
            <a:rPr lang="en-US" sz="1400" dirty="0" smtClean="0"/>
            <a:t>3. Work through text/ highlight key words/ phrases</a:t>
          </a:r>
          <a:endParaRPr lang="en-US" sz="1400" dirty="0"/>
        </a:p>
      </dgm:t>
    </dgm:pt>
    <dgm:pt modelId="{AF064AFB-4216-43D6-A815-67887CDB6875}" type="parTrans" cxnId="{6191AD52-7590-47AA-AAC8-285B6AD0D449}">
      <dgm:prSet/>
      <dgm:spPr/>
      <dgm:t>
        <a:bodyPr/>
        <a:lstStyle/>
        <a:p>
          <a:endParaRPr lang="en-US" sz="2400"/>
        </a:p>
      </dgm:t>
    </dgm:pt>
    <dgm:pt modelId="{0EE02F75-F009-4CB4-83EC-D8D3D8967842}" type="sibTrans" cxnId="{6191AD52-7590-47AA-AAC8-285B6AD0D449}">
      <dgm:prSet/>
      <dgm:spPr/>
      <dgm:t>
        <a:bodyPr/>
        <a:lstStyle/>
        <a:p>
          <a:endParaRPr lang="en-US" sz="2400"/>
        </a:p>
      </dgm:t>
    </dgm:pt>
    <dgm:pt modelId="{0BD427BB-C3CC-4301-A545-4D56D56FE0BC}">
      <dgm:prSet phldrT="[Text]" custT="1"/>
      <dgm:spPr/>
      <dgm:t>
        <a:bodyPr/>
        <a:lstStyle/>
        <a:p>
          <a:r>
            <a:rPr lang="en-US" sz="1400" dirty="0" smtClean="0"/>
            <a:t>5. Summarise and prioritise  </a:t>
          </a:r>
          <a:endParaRPr lang="en-US" sz="1400" dirty="0"/>
        </a:p>
      </dgm:t>
    </dgm:pt>
    <dgm:pt modelId="{2FA30FF3-3AAF-4B36-B74D-1C7582FA9995}" type="parTrans" cxnId="{8894160C-CBD5-46B8-BC73-A575A1CB22E8}">
      <dgm:prSet/>
      <dgm:spPr/>
      <dgm:t>
        <a:bodyPr/>
        <a:lstStyle/>
        <a:p>
          <a:endParaRPr lang="en-US" sz="2400"/>
        </a:p>
      </dgm:t>
    </dgm:pt>
    <dgm:pt modelId="{0D705F72-4A9A-4DA0-9C35-BC8E4E85B207}" type="sibTrans" cxnId="{8894160C-CBD5-46B8-BC73-A575A1CB22E8}">
      <dgm:prSet/>
      <dgm:spPr/>
      <dgm:t>
        <a:bodyPr/>
        <a:lstStyle/>
        <a:p>
          <a:endParaRPr lang="en-US" sz="2400"/>
        </a:p>
      </dgm:t>
    </dgm:pt>
    <dgm:pt modelId="{FF907205-36DC-488C-B181-F55F1A4770BD}">
      <dgm:prSet phldrT="[Text]" custT="1"/>
      <dgm:spPr/>
      <dgm:t>
        <a:bodyPr/>
        <a:lstStyle/>
        <a:p>
          <a:r>
            <a:rPr lang="en-US" sz="1400" dirty="0" smtClean="0"/>
            <a:t>4. reread- think question and link</a:t>
          </a:r>
          <a:endParaRPr lang="en-US" sz="1400" dirty="0"/>
        </a:p>
      </dgm:t>
    </dgm:pt>
    <dgm:pt modelId="{847899C1-EB25-4780-AFC0-05239F85045D}" type="parTrans" cxnId="{90D8A2C5-BD3C-42B6-B942-72025DEEF125}">
      <dgm:prSet/>
      <dgm:spPr/>
      <dgm:t>
        <a:bodyPr/>
        <a:lstStyle/>
        <a:p>
          <a:endParaRPr lang="en-US" sz="2400"/>
        </a:p>
      </dgm:t>
    </dgm:pt>
    <dgm:pt modelId="{F1D97B3F-A8D1-40EE-8064-2162C321A108}" type="sibTrans" cxnId="{90D8A2C5-BD3C-42B6-B942-72025DEEF125}">
      <dgm:prSet/>
      <dgm:spPr/>
      <dgm:t>
        <a:bodyPr/>
        <a:lstStyle/>
        <a:p>
          <a:endParaRPr lang="en-US" sz="2400"/>
        </a:p>
      </dgm:t>
    </dgm:pt>
    <dgm:pt modelId="{5F774F37-5615-4379-8C16-75E58878461C}" type="pres">
      <dgm:prSet presAssocID="{49447454-4A28-4521-BF1F-99D2BE867C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BA31DA-0D0E-4F83-BF8F-A50443435233}" type="pres">
      <dgm:prSet presAssocID="{669E4723-141A-42DF-8491-29A2B8A74A5A}" presName="centerShape" presStyleLbl="node0" presStyleIdx="0" presStyleCnt="1" custScaleX="112553" custScaleY="113042"/>
      <dgm:spPr/>
      <dgm:t>
        <a:bodyPr/>
        <a:lstStyle/>
        <a:p>
          <a:endParaRPr lang="en-US"/>
        </a:p>
      </dgm:t>
    </dgm:pt>
    <dgm:pt modelId="{75DE3399-3C26-411F-B5EE-D4816771D4EE}" type="pres">
      <dgm:prSet presAssocID="{3CD3FE2B-F27E-4AB8-BC31-75CBF30004D1}" presName="node" presStyleLbl="node1" presStyleIdx="0" presStyleCnt="5" custScaleX="117579" custScaleY="10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89E4E-227C-458F-A832-FF229A73542B}" type="pres">
      <dgm:prSet presAssocID="{3CD3FE2B-F27E-4AB8-BC31-75CBF30004D1}" presName="dummy" presStyleCnt="0"/>
      <dgm:spPr/>
    </dgm:pt>
    <dgm:pt modelId="{3A4137DF-8AD5-4BB2-95F5-A1238F3FE2E3}" type="pres">
      <dgm:prSet presAssocID="{B4E50EF1-3CB7-47F3-BFFD-4AE11520E0A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D0566B8-FAED-4DBE-A5C6-A27F64933725}" type="pres">
      <dgm:prSet presAssocID="{F2DAD63B-60FE-4F4E-9BBD-2A78E711A498}" presName="node" presStyleLbl="node1" presStyleIdx="1" presStyleCnt="5" custScaleX="111133" custScaleY="11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8F8B3-7489-4876-B485-B5920955E7C2}" type="pres">
      <dgm:prSet presAssocID="{F2DAD63B-60FE-4F4E-9BBD-2A78E711A498}" presName="dummy" presStyleCnt="0"/>
      <dgm:spPr/>
    </dgm:pt>
    <dgm:pt modelId="{B99BD479-BFFD-4752-B7B4-078067E46F29}" type="pres">
      <dgm:prSet presAssocID="{93E12CEB-258B-4151-AF94-687B1CCB5A7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62B1172-DBF6-48C6-8569-AEEA81438DC6}" type="pres">
      <dgm:prSet presAssocID="{532FABB2-02E9-433B-91E9-C9711A0EC0FB}" presName="node" presStyleLbl="node1" presStyleIdx="2" presStyleCnt="5" custScaleX="124490" custScaleY="116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3DA9F-92A2-48C6-81A6-3325C69CEED1}" type="pres">
      <dgm:prSet presAssocID="{532FABB2-02E9-433B-91E9-C9711A0EC0FB}" presName="dummy" presStyleCnt="0"/>
      <dgm:spPr/>
    </dgm:pt>
    <dgm:pt modelId="{934CF3D6-92A6-4800-B38F-7B315B892595}" type="pres">
      <dgm:prSet presAssocID="{0EE02F75-F009-4CB4-83EC-D8D3D896784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6F7E746-53D1-4659-9FD1-C29BB341DAF0}" type="pres">
      <dgm:prSet presAssocID="{FF907205-36DC-488C-B181-F55F1A4770BD}" presName="node" presStyleLbl="node1" presStyleIdx="3" presStyleCnt="5" custScaleX="124394" custScaleY="1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914C-332D-46AC-8CA7-91BDCAD0C41E}" type="pres">
      <dgm:prSet presAssocID="{FF907205-36DC-488C-B181-F55F1A4770BD}" presName="dummy" presStyleCnt="0"/>
      <dgm:spPr/>
    </dgm:pt>
    <dgm:pt modelId="{B1BFA3FA-AFBF-4571-B8BE-4CFDD0F225B5}" type="pres">
      <dgm:prSet presAssocID="{F1D97B3F-A8D1-40EE-8064-2162C321A10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DC64EC1-2D6E-4E92-862C-05F0B06753DE}" type="pres">
      <dgm:prSet presAssocID="{0BD427BB-C3CC-4301-A545-4D56D56FE0BC}" presName="node" presStyleLbl="node1" presStyleIdx="4" presStyleCnt="5" custScaleX="112237" custScaleY="107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84D06-4A60-4706-AAEC-56E42BB71374}" type="pres">
      <dgm:prSet presAssocID="{0BD427BB-C3CC-4301-A545-4D56D56FE0BC}" presName="dummy" presStyleCnt="0"/>
      <dgm:spPr/>
    </dgm:pt>
    <dgm:pt modelId="{1AE95FD8-5DA6-4BF7-A001-7FC6DDDA3595}" type="pres">
      <dgm:prSet presAssocID="{0D705F72-4A9A-4DA0-9C35-BC8E4E85B20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710F08-AC3D-43AC-8AA3-8A17A9810CE7}" type="presOf" srcId="{0BD427BB-C3CC-4301-A545-4D56D56FE0BC}" destId="{FDC64EC1-2D6E-4E92-862C-05F0B06753DE}" srcOrd="0" destOrd="0" presId="urn:microsoft.com/office/officeart/2005/8/layout/radial6"/>
    <dgm:cxn modelId="{B6A1D8D5-DBAB-4176-956D-F55283A4CF4B}" type="presOf" srcId="{49447454-4A28-4521-BF1F-99D2BE867C0F}" destId="{5F774F37-5615-4379-8C16-75E58878461C}" srcOrd="0" destOrd="0" presId="urn:microsoft.com/office/officeart/2005/8/layout/radial6"/>
    <dgm:cxn modelId="{3584A769-2C44-4660-B209-9E56E50C5E4D}" srcId="{669E4723-141A-42DF-8491-29A2B8A74A5A}" destId="{F2DAD63B-60FE-4F4E-9BBD-2A78E711A498}" srcOrd="1" destOrd="0" parTransId="{1D242311-5EB9-4673-89DF-CA88AAB7297C}" sibTransId="{93E12CEB-258B-4151-AF94-687B1CCB5A7B}"/>
    <dgm:cxn modelId="{69D6CDE2-F357-467A-B284-D95E8A122E2A}" type="presOf" srcId="{532FABB2-02E9-433B-91E9-C9711A0EC0FB}" destId="{B62B1172-DBF6-48C6-8569-AEEA81438DC6}" srcOrd="0" destOrd="0" presId="urn:microsoft.com/office/officeart/2005/8/layout/radial6"/>
    <dgm:cxn modelId="{ABD7FF24-78F5-4C91-A5AF-5A2A9CF015CD}" srcId="{669E4723-141A-42DF-8491-29A2B8A74A5A}" destId="{3CD3FE2B-F27E-4AB8-BC31-75CBF30004D1}" srcOrd="0" destOrd="0" parTransId="{65132CF7-3B06-496C-9B99-E90C796C15A1}" sibTransId="{B4E50EF1-3CB7-47F3-BFFD-4AE11520E0AF}"/>
    <dgm:cxn modelId="{6744C5B3-2F84-4C5A-8247-88D354F205F1}" type="presOf" srcId="{0D705F72-4A9A-4DA0-9C35-BC8E4E85B207}" destId="{1AE95FD8-5DA6-4BF7-A001-7FC6DDDA3595}" srcOrd="0" destOrd="0" presId="urn:microsoft.com/office/officeart/2005/8/layout/radial6"/>
    <dgm:cxn modelId="{DEE86C2A-C448-4CF5-BDA0-BD3C68A89A8C}" type="presOf" srcId="{B4E50EF1-3CB7-47F3-BFFD-4AE11520E0AF}" destId="{3A4137DF-8AD5-4BB2-95F5-A1238F3FE2E3}" srcOrd="0" destOrd="0" presId="urn:microsoft.com/office/officeart/2005/8/layout/radial6"/>
    <dgm:cxn modelId="{A8CED081-1132-49B9-914B-AF469905A3FA}" type="presOf" srcId="{F1D97B3F-A8D1-40EE-8064-2162C321A108}" destId="{B1BFA3FA-AFBF-4571-B8BE-4CFDD0F225B5}" srcOrd="0" destOrd="0" presId="urn:microsoft.com/office/officeart/2005/8/layout/radial6"/>
    <dgm:cxn modelId="{3503080A-90F2-4C89-B3AB-627FBB405C01}" type="presOf" srcId="{3CD3FE2B-F27E-4AB8-BC31-75CBF30004D1}" destId="{75DE3399-3C26-411F-B5EE-D4816771D4EE}" srcOrd="0" destOrd="0" presId="urn:microsoft.com/office/officeart/2005/8/layout/radial6"/>
    <dgm:cxn modelId="{6191AD52-7590-47AA-AAC8-285B6AD0D449}" srcId="{669E4723-141A-42DF-8491-29A2B8A74A5A}" destId="{532FABB2-02E9-433B-91E9-C9711A0EC0FB}" srcOrd="2" destOrd="0" parTransId="{AF064AFB-4216-43D6-A815-67887CDB6875}" sibTransId="{0EE02F75-F009-4CB4-83EC-D8D3D8967842}"/>
    <dgm:cxn modelId="{C09C054B-C483-4E3E-9051-C9121D51F4BE}" type="presOf" srcId="{0EE02F75-F009-4CB4-83EC-D8D3D8967842}" destId="{934CF3D6-92A6-4800-B38F-7B315B892595}" srcOrd="0" destOrd="0" presId="urn:microsoft.com/office/officeart/2005/8/layout/radial6"/>
    <dgm:cxn modelId="{90D8A2C5-BD3C-42B6-B942-72025DEEF125}" srcId="{669E4723-141A-42DF-8491-29A2B8A74A5A}" destId="{FF907205-36DC-488C-B181-F55F1A4770BD}" srcOrd="3" destOrd="0" parTransId="{847899C1-EB25-4780-AFC0-05239F85045D}" sibTransId="{F1D97B3F-A8D1-40EE-8064-2162C321A108}"/>
    <dgm:cxn modelId="{75181424-4894-4063-B536-1DB3565CE4B8}" type="presOf" srcId="{F2DAD63B-60FE-4F4E-9BBD-2A78E711A498}" destId="{6D0566B8-FAED-4DBE-A5C6-A27F64933725}" srcOrd="0" destOrd="0" presId="urn:microsoft.com/office/officeart/2005/8/layout/radial6"/>
    <dgm:cxn modelId="{4B26F8BE-FEEB-4E64-83A6-BDB44A5B6BF3}" type="presOf" srcId="{FF907205-36DC-488C-B181-F55F1A4770BD}" destId="{E6F7E746-53D1-4659-9FD1-C29BB341DAF0}" srcOrd="0" destOrd="0" presId="urn:microsoft.com/office/officeart/2005/8/layout/radial6"/>
    <dgm:cxn modelId="{698E177C-62CB-4E31-9870-5B4600AF92E5}" srcId="{49447454-4A28-4521-BF1F-99D2BE867C0F}" destId="{669E4723-141A-42DF-8491-29A2B8A74A5A}" srcOrd="0" destOrd="0" parTransId="{420713C1-D8DB-4699-8DE3-9ACA5A4F409F}" sibTransId="{31982CF8-D297-4CF0-91DF-EA55146B87E2}"/>
    <dgm:cxn modelId="{8894160C-CBD5-46B8-BC73-A575A1CB22E8}" srcId="{669E4723-141A-42DF-8491-29A2B8A74A5A}" destId="{0BD427BB-C3CC-4301-A545-4D56D56FE0BC}" srcOrd="4" destOrd="0" parTransId="{2FA30FF3-3AAF-4B36-B74D-1C7582FA9995}" sibTransId="{0D705F72-4A9A-4DA0-9C35-BC8E4E85B207}"/>
    <dgm:cxn modelId="{4ADF1D5B-4204-4F41-9C16-F34011F9904C}" type="presOf" srcId="{669E4723-141A-42DF-8491-29A2B8A74A5A}" destId="{C5BA31DA-0D0E-4F83-BF8F-A50443435233}" srcOrd="0" destOrd="0" presId="urn:microsoft.com/office/officeart/2005/8/layout/radial6"/>
    <dgm:cxn modelId="{0C3F708F-401A-46AA-AFBC-22862895BB1E}" type="presOf" srcId="{93E12CEB-258B-4151-AF94-687B1CCB5A7B}" destId="{B99BD479-BFFD-4752-B7B4-078067E46F29}" srcOrd="0" destOrd="0" presId="urn:microsoft.com/office/officeart/2005/8/layout/radial6"/>
    <dgm:cxn modelId="{D582765B-A555-46B0-99F7-1F27F58FF6C8}" type="presParOf" srcId="{5F774F37-5615-4379-8C16-75E58878461C}" destId="{C5BA31DA-0D0E-4F83-BF8F-A50443435233}" srcOrd="0" destOrd="0" presId="urn:microsoft.com/office/officeart/2005/8/layout/radial6"/>
    <dgm:cxn modelId="{38FD17C2-DABD-4A8E-B91B-FE5691ECCD26}" type="presParOf" srcId="{5F774F37-5615-4379-8C16-75E58878461C}" destId="{75DE3399-3C26-411F-B5EE-D4816771D4EE}" srcOrd="1" destOrd="0" presId="urn:microsoft.com/office/officeart/2005/8/layout/radial6"/>
    <dgm:cxn modelId="{574D8469-A7FD-4394-8FFD-CBDC1B70EC12}" type="presParOf" srcId="{5F774F37-5615-4379-8C16-75E58878461C}" destId="{C6489E4E-227C-458F-A832-FF229A73542B}" srcOrd="2" destOrd="0" presId="urn:microsoft.com/office/officeart/2005/8/layout/radial6"/>
    <dgm:cxn modelId="{07BB2F66-BCFF-4DE6-8452-A731E80ADE9D}" type="presParOf" srcId="{5F774F37-5615-4379-8C16-75E58878461C}" destId="{3A4137DF-8AD5-4BB2-95F5-A1238F3FE2E3}" srcOrd="3" destOrd="0" presId="urn:microsoft.com/office/officeart/2005/8/layout/radial6"/>
    <dgm:cxn modelId="{FE2B6B60-F7F0-49CF-A24D-E8C6B6D14365}" type="presParOf" srcId="{5F774F37-5615-4379-8C16-75E58878461C}" destId="{6D0566B8-FAED-4DBE-A5C6-A27F64933725}" srcOrd="4" destOrd="0" presId="urn:microsoft.com/office/officeart/2005/8/layout/radial6"/>
    <dgm:cxn modelId="{EABDC21C-68DC-4145-A48C-8230FDA5C2FB}" type="presParOf" srcId="{5F774F37-5615-4379-8C16-75E58878461C}" destId="{84A8F8B3-7489-4876-B485-B5920955E7C2}" srcOrd="5" destOrd="0" presId="urn:microsoft.com/office/officeart/2005/8/layout/radial6"/>
    <dgm:cxn modelId="{B819A66C-9392-4994-B0BF-231A9D5C3586}" type="presParOf" srcId="{5F774F37-5615-4379-8C16-75E58878461C}" destId="{B99BD479-BFFD-4752-B7B4-078067E46F29}" srcOrd="6" destOrd="0" presId="urn:microsoft.com/office/officeart/2005/8/layout/radial6"/>
    <dgm:cxn modelId="{30052BE4-244D-4459-BF24-7E9EC52340C5}" type="presParOf" srcId="{5F774F37-5615-4379-8C16-75E58878461C}" destId="{B62B1172-DBF6-48C6-8569-AEEA81438DC6}" srcOrd="7" destOrd="0" presId="urn:microsoft.com/office/officeart/2005/8/layout/radial6"/>
    <dgm:cxn modelId="{45CA5010-D55D-4F8A-80EC-60A69CAEDA42}" type="presParOf" srcId="{5F774F37-5615-4379-8C16-75E58878461C}" destId="{BB33DA9F-92A2-48C6-81A6-3325C69CEED1}" srcOrd="8" destOrd="0" presId="urn:microsoft.com/office/officeart/2005/8/layout/radial6"/>
    <dgm:cxn modelId="{5B1945BB-124F-4E92-8119-1F9A83F1730E}" type="presParOf" srcId="{5F774F37-5615-4379-8C16-75E58878461C}" destId="{934CF3D6-92A6-4800-B38F-7B315B892595}" srcOrd="9" destOrd="0" presId="urn:microsoft.com/office/officeart/2005/8/layout/radial6"/>
    <dgm:cxn modelId="{2208700B-19A8-4548-A7D9-7386AF026C04}" type="presParOf" srcId="{5F774F37-5615-4379-8C16-75E58878461C}" destId="{E6F7E746-53D1-4659-9FD1-C29BB341DAF0}" srcOrd="10" destOrd="0" presId="urn:microsoft.com/office/officeart/2005/8/layout/radial6"/>
    <dgm:cxn modelId="{B5AA2F47-1772-495F-9F4C-D536A31A0B43}" type="presParOf" srcId="{5F774F37-5615-4379-8C16-75E58878461C}" destId="{D60C914C-332D-46AC-8CA7-91BDCAD0C41E}" srcOrd="11" destOrd="0" presId="urn:microsoft.com/office/officeart/2005/8/layout/radial6"/>
    <dgm:cxn modelId="{3A19758E-A991-40E8-9613-096728AEA865}" type="presParOf" srcId="{5F774F37-5615-4379-8C16-75E58878461C}" destId="{B1BFA3FA-AFBF-4571-B8BE-4CFDD0F225B5}" srcOrd="12" destOrd="0" presId="urn:microsoft.com/office/officeart/2005/8/layout/radial6"/>
    <dgm:cxn modelId="{20203987-70BA-4D8E-ADBD-ECB2C4A33A9F}" type="presParOf" srcId="{5F774F37-5615-4379-8C16-75E58878461C}" destId="{FDC64EC1-2D6E-4E92-862C-05F0B06753DE}" srcOrd="13" destOrd="0" presId="urn:microsoft.com/office/officeart/2005/8/layout/radial6"/>
    <dgm:cxn modelId="{EE59C951-9776-428F-919E-80573F197BE9}" type="presParOf" srcId="{5F774F37-5615-4379-8C16-75E58878461C}" destId="{5CD84D06-4A60-4706-AAEC-56E42BB71374}" srcOrd="14" destOrd="0" presId="urn:microsoft.com/office/officeart/2005/8/layout/radial6"/>
    <dgm:cxn modelId="{55C9345E-87EF-440F-A97C-938EA1FE1B2A}" type="presParOf" srcId="{5F774F37-5615-4379-8C16-75E58878461C}" destId="{1AE95FD8-5DA6-4BF7-A001-7FC6DDDA359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5FD8-5DA6-4BF7-A001-7FC6DDDA3595}">
      <dsp:nvSpPr>
        <dsp:cNvPr id="0" name=""/>
        <dsp:cNvSpPr/>
      </dsp:nvSpPr>
      <dsp:spPr>
        <a:xfrm>
          <a:off x="2371190" y="529816"/>
          <a:ext cx="3581913" cy="358191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FA3FA-AFBF-4571-B8BE-4CFDD0F225B5}">
      <dsp:nvSpPr>
        <dsp:cNvPr id="0" name=""/>
        <dsp:cNvSpPr/>
      </dsp:nvSpPr>
      <dsp:spPr>
        <a:xfrm>
          <a:off x="2371190" y="529816"/>
          <a:ext cx="3581913" cy="358191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CF3D6-92A6-4800-B38F-7B315B892595}">
      <dsp:nvSpPr>
        <dsp:cNvPr id="0" name=""/>
        <dsp:cNvSpPr/>
      </dsp:nvSpPr>
      <dsp:spPr>
        <a:xfrm>
          <a:off x="2371190" y="529816"/>
          <a:ext cx="3581913" cy="358191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BD479-BFFD-4752-B7B4-078067E46F29}">
      <dsp:nvSpPr>
        <dsp:cNvPr id="0" name=""/>
        <dsp:cNvSpPr/>
      </dsp:nvSpPr>
      <dsp:spPr>
        <a:xfrm>
          <a:off x="2371190" y="529816"/>
          <a:ext cx="3581913" cy="358191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137DF-8AD5-4BB2-95F5-A1238F3FE2E3}">
      <dsp:nvSpPr>
        <dsp:cNvPr id="0" name=""/>
        <dsp:cNvSpPr/>
      </dsp:nvSpPr>
      <dsp:spPr>
        <a:xfrm>
          <a:off x="2371190" y="529816"/>
          <a:ext cx="3581913" cy="358191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A31DA-0D0E-4F83-BF8F-A50443435233}">
      <dsp:nvSpPr>
        <dsp:cNvPr id="0" name=""/>
        <dsp:cNvSpPr/>
      </dsp:nvSpPr>
      <dsp:spPr>
        <a:xfrm>
          <a:off x="3234168" y="1388763"/>
          <a:ext cx="1855957" cy="186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Reading Process</a:t>
          </a:r>
          <a:endParaRPr lang="en-US" sz="2800" kern="1200" dirty="0"/>
        </a:p>
      </dsp:txBody>
      <dsp:txXfrm>
        <a:off x="3505967" y="1661743"/>
        <a:ext cx="1312359" cy="1318061"/>
      </dsp:txXfrm>
    </dsp:sp>
    <dsp:sp modelId="{75DE3399-3C26-411F-B5EE-D4816771D4EE}">
      <dsp:nvSpPr>
        <dsp:cNvPr id="0" name=""/>
        <dsp:cNvSpPr/>
      </dsp:nvSpPr>
      <dsp:spPr>
        <a:xfrm>
          <a:off x="3483555" y="-57564"/>
          <a:ext cx="1357184" cy="1257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Number Paragraphs</a:t>
          </a:r>
          <a:endParaRPr lang="en-US" sz="1400" kern="1200" dirty="0"/>
        </a:p>
      </dsp:txBody>
      <dsp:txXfrm>
        <a:off x="3682310" y="126647"/>
        <a:ext cx="959674" cy="889448"/>
      </dsp:txXfrm>
    </dsp:sp>
    <dsp:sp modelId="{6D0566B8-FAED-4DBE-A5C6-A27F64933725}">
      <dsp:nvSpPr>
        <dsp:cNvPr id="0" name=""/>
        <dsp:cNvSpPr/>
      </dsp:nvSpPr>
      <dsp:spPr>
        <a:xfrm>
          <a:off x="5184538" y="1118681"/>
          <a:ext cx="1282779" cy="13229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Look for clues in question/ title</a:t>
          </a:r>
          <a:endParaRPr lang="en-US" sz="1400" kern="1200" dirty="0"/>
        </a:p>
      </dsp:txBody>
      <dsp:txXfrm>
        <a:off x="5372397" y="1312429"/>
        <a:ext cx="907061" cy="935498"/>
      </dsp:txXfrm>
    </dsp:sp>
    <dsp:sp modelId="{B62B1172-DBF6-48C6-8569-AEEA81438DC6}">
      <dsp:nvSpPr>
        <dsp:cNvPr id="0" name=""/>
        <dsp:cNvSpPr/>
      </dsp:nvSpPr>
      <dsp:spPr>
        <a:xfrm>
          <a:off x="4471942" y="3063238"/>
          <a:ext cx="1436956" cy="1345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Work through text/ highlight key words/ phrases</a:t>
          </a:r>
          <a:endParaRPr lang="en-US" sz="1400" kern="1200" dirty="0"/>
        </a:p>
      </dsp:txBody>
      <dsp:txXfrm>
        <a:off x="4682379" y="3260306"/>
        <a:ext cx="1016082" cy="951528"/>
      </dsp:txXfrm>
    </dsp:sp>
    <dsp:sp modelId="{E6F7E746-53D1-4659-9FD1-C29BB341DAF0}">
      <dsp:nvSpPr>
        <dsp:cNvPr id="0" name=""/>
        <dsp:cNvSpPr/>
      </dsp:nvSpPr>
      <dsp:spPr>
        <a:xfrm>
          <a:off x="2415950" y="3085273"/>
          <a:ext cx="1435847" cy="13015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reread- think question and link</a:t>
          </a:r>
          <a:endParaRPr lang="en-US" sz="1400" kern="1200" dirty="0"/>
        </a:p>
      </dsp:txBody>
      <dsp:txXfrm>
        <a:off x="2626225" y="3275887"/>
        <a:ext cx="1015297" cy="920366"/>
      </dsp:txXfrm>
    </dsp:sp>
    <dsp:sp modelId="{FDC64EC1-2D6E-4E92-862C-05F0B06753DE}">
      <dsp:nvSpPr>
        <dsp:cNvPr id="0" name=""/>
        <dsp:cNvSpPr/>
      </dsp:nvSpPr>
      <dsp:spPr>
        <a:xfrm>
          <a:off x="1850604" y="1160246"/>
          <a:ext cx="1295522" cy="12398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Summarise and prioritise  </a:t>
          </a:r>
          <a:endParaRPr lang="en-US" sz="1400" kern="1200" dirty="0"/>
        </a:p>
      </dsp:txBody>
      <dsp:txXfrm>
        <a:off x="2040329" y="1341820"/>
        <a:ext cx="916072" cy="87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512CD-F120-45D7-9B16-6FE0F3A8B42B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74A5-7042-4F99-A94E-113250703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7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74A5-7042-4F99-A94E-113250703F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7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fs.sparknotes.com/romeojuliet/" TargetMode="External"/><Relationship Id="rId2" Type="http://schemas.openxmlformats.org/officeDocument/2006/relationships/hyperlink" Target="https://www.bbc.com/education/subjects/zckw2h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qa.org.uk/subjects/english/gcse/english-literature-870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education/examspecs/zcbchv4" TargetMode="External"/><Relationship Id="rId2" Type="http://schemas.openxmlformats.org/officeDocument/2006/relationships/hyperlink" Target="http://lifemoreextraordinary.com/revision/revise-english-language-gcse-aq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.uk/learning/langlit/texts/context.html" TargetMode="External"/><Relationship Id="rId5" Type="http://schemas.openxmlformats.org/officeDocument/2006/relationships/hyperlink" Target="http://www.aqa.org.uk/subjects/english/gcse/english-language-8700" TargetMode="External"/><Relationship Id="rId4" Type="http://schemas.openxmlformats.org/officeDocument/2006/relationships/hyperlink" Target="https://thelearningprofession.wordpress.com/abou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ocks/Literature/SAMS%203/GCSE%20English%20Literature%20Paper%201%20Specimen%203%20question%20pap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ocks/Literature/SAMS%203/GCSE%20English%20Literature%20Paper%201%20Specimen%203%20question%20pap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GB" dirty="0" smtClean="0"/>
              <a:t>Getting ready for 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819400"/>
            <a:ext cx="22669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you revise?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flashcards of PLOT, CHARACTER and THEME for each of the set texts.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962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you revise?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</a:t>
            </a:r>
            <a:r>
              <a:rPr lang="en-GB" dirty="0" err="1" smtClean="0"/>
              <a:t>mindmaps</a:t>
            </a:r>
            <a:r>
              <a:rPr lang="en-GB" dirty="0" smtClean="0"/>
              <a:t> of PLOT, CHARACTER and THEME for each of the </a:t>
            </a:r>
            <a:r>
              <a:rPr lang="en-GB" dirty="0" err="1" smtClean="0"/>
              <a:t>est</a:t>
            </a:r>
            <a:r>
              <a:rPr lang="en-GB" dirty="0" smtClean="0"/>
              <a:t> texts.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667000"/>
            <a:ext cx="4752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revise?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Cover your room/house with key quotes from the set texts.</a:t>
            </a:r>
            <a:endParaRPr lang="en-GB" dirty="0"/>
          </a:p>
        </p:txBody>
      </p:sp>
      <p:pic>
        <p:nvPicPr>
          <p:cNvPr id="1026" name="Picture 2" descr="C:\Users\ljonson\Desktop\GCSE\LITERATURE\PAPER 1\SECTION B A CHRISTMAS CAROL\Posters\Ignorance and W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would the writer have said?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Dickens wanted to deliver a ‘</a:t>
            </a:r>
            <a:r>
              <a:rPr lang="en-GB" i="1" dirty="0" smtClean="0"/>
              <a:t>sledgehammer blow’ </a:t>
            </a:r>
            <a:r>
              <a:rPr lang="en-GB" dirty="0" smtClean="0"/>
              <a:t>to our complacent attitudes to poverty and inequality.</a:t>
            </a:r>
          </a:p>
          <a:p>
            <a:pPr marL="0" indent="0">
              <a:buNone/>
            </a:pPr>
            <a:r>
              <a:rPr lang="en-GB" dirty="0" smtClean="0"/>
              <a:t>Priestley wanted a </a:t>
            </a:r>
            <a:r>
              <a:rPr lang="en-GB" i="1" dirty="0" smtClean="0"/>
              <a:t>‘nobler world in which ordinary, decent folk can find not only justice and security but also beauty and delight</a:t>
            </a:r>
            <a:r>
              <a:rPr lang="en-GB" dirty="0" smtClean="0"/>
              <a:t>’.</a:t>
            </a:r>
          </a:p>
          <a:p>
            <a:pPr marL="0" indent="0">
              <a:buNone/>
            </a:pPr>
            <a:r>
              <a:rPr lang="en-GB" dirty="0" smtClean="0"/>
              <a:t>Armitage wanted to give a voice to soldiers who had returned from war zones and were still struggling with the horrors they had witnessed.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 questions.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838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Starting with this extract, explore how far Dickens presents X as Y</a:t>
            </a:r>
            <a:endParaRPr lang="en-GB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102518"/>
            <a:ext cx="729679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581400"/>
            <a:ext cx="7220590" cy="203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74754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 smtClean="0"/>
              <a:t>Starting with this moment in the play, how does Shakespeare present attitudes to X?</a:t>
            </a:r>
            <a:endParaRPr lang="en-GB" sz="3000" i="1" dirty="0"/>
          </a:p>
        </p:txBody>
      </p:sp>
    </p:spTree>
    <p:extLst>
      <p:ext uri="{BB962C8B-B14F-4D97-AF65-F5344CB8AC3E}">
        <p14:creationId xmlns:p14="http://schemas.microsoft.com/office/powerpoint/2010/main" val="2047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How does Priestley present X as a ___ character?</a:t>
            </a:r>
            <a:endParaRPr lang="en-GB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67463" cy="21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How does Russell present X as a ___ character in the play?</a:t>
            </a:r>
            <a:endParaRPr lang="en-GB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6933" cy="22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72163" cy="24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4586398"/>
            <a:ext cx="6004974" cy="13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www.bbc.com/education/subjects/zckw2hv</a:t>
            </a:r>
            <a:r>
              <a:rPr lang="en-GB" dirty="0" smtClean="0"/>
              <a:t> BBC </a:t>
            </a:r>
            <a:r>
              <a:rPr lang="en-GB" dirty="0" err="1" smtClean="0"/>
              <a:t>Bitesize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http://nfs.sparknotes.com/romeojuliet/</a:t>
            </a:r>
            <a:r>
              <a:rPr lang="en-GB" dirty="0" smtClean="0"/>
              <a:t>          No Fear Shakespeare</a:t>
            </a:r>
          </a:p>
          <a:p>
            <a:r>
              <a:rPr lang="en-GB" dirty="0" err="1" smtClean="0"/>
              <a:t>Sparknotes</a:t>
            </a:r>
            <a:endParaRPr lang="en-GB" dirty="0" smtClean="0"/>
          </a:p>
          <a:p>
            <a:r>
              <a:rPr lang="en-GB" dirty="0" err="1" smtClean="0"/>
              <a:t>Cliffsnotes</a:t>
            </a:r>
            <a:endParaRPr lang="en-GB" dirty="0" smtClean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www.aqa.org.uk/subjects/english/gcse/english-literature-8702</a:t>
            </a:r>
            <a:r>
              <a:rPr lang="en-GB" dirty="0" smtClean="0"/>
              <a:t> AQA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3211761"/>
          </a:xfrm>
        </p:spPr>
        <p:txBody>
          <a:bodyPr/>
          <a:lstStyle/>
          <a:p>
            <a:r>
              <a:rPr lang="en-GB" dirty="0" smtClean="0"/>
              <a:t>Language</a:t>
            </a:r>
            <a:br>
              <a:rPr lang="en-GB" dirty="0" smtClean="0"/>
            </a:br>
            <a:r>
              <a:rPr lang="en-GB" dirty="0" smtClean="0"/>
              <a:t>Paper 1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799"/>
            <a:ext cx="5334000" cy="6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17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and when?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Wednesday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 smtClean="0"/>
              <a:t>May AM Literature Paper 1</a:t>
            </a:r>
          </a:p>
          <a:p>
            <a:r>
              <a:rPr lang="en-GB" dirty="0" smtClean="0"/>
              <a:t>Thursday </a:t>
            </a:r>
            <a:r>
              <a:rPr lang="en-GB" dirty="0" smtClean="0"/>
              <a:t>21st </a:t>
            </a:r>
            <a:r>
              <a:rPr lang="en-GB" dirty="0" smtClean="0"/>
              <a:t>May AM Literature Paper 2</a:t>
            </a:r>
          </a:p>
          <a:p>
            <a:r>
              <a:rPr lang="en-GB" dirty="0" smtClean="0"/>
              <a:t>Tuesday </a:t>
            </a:r>
            <a:r>
              <a:rPr lang="en-GB" dirty="0" smtClean="0"/>
              <a:t>2nd </a:t>
            </a:r>
            <a:r>
              <a:rPr lang="en-GB" dirty="0" smtClean="0"/>
              <a:t>June AM Language Paper 1</a:t>
            </a:r>
          </a:p>
          <a:p>
            <a:r>
              <a:rPr lang="en-GB" dirty="0" smtClean="0"/>
              <a:t>Friday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June AM Language Paper 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229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09"/>
            <a:ext cx="8686800" cy="11368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b="1" dirty="0" smtClean="0"/>
              <a:t>Reading </a:t>
            </a:r>
            <a:r>
              <a:rPr lang="en-GB" sz="3600" b="1" dirty="0" smtClean="0"/>
              <a:t>Strategies – how to become a more active reader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17662"/>
              </p:ext>
            </p:extLst>
          </p:nvPr>
        </p:nvGraphicFramePr>
        <p:xfrm>
          <a:off x="628650" y="1825625"/>
          <a:ext cx="83179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555672" y="1332419"/>
            <a:ext cx="1683328" cy="900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Structure guidance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239000" y="2362200"/>
            <a:ext cx="1683328" cy="1108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Active process- look for links to the question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781800" y="5334000"/>
            <a:ext cx="1683328" cy="11085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Careful, purposeful reading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-22514" y="2232964"/>
            <a:ext cx="2483427" cy="18434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Retell and check what they know about reading- have they read with focus?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7313" y="490976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can work with any text: fiction or non-fiction, speeches or articles, novels or poems.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41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Paper 1: How can you prepare?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Create a glossary of LINGUISTIC TERMINOLOGY. Don’t forget the basics – verbs, adjectives, lists – as well as the more sophisticated – lexical field.</a:t>
            </a:r>
          </a:p>
          <a:p>
            <a:r>
              <a:rPr lang="en-GB" dirty="0" smtClean="0"/>
              <a:t>Create </a:t>
            </a:r>
            <a:r>
              <a:rPr lang="en-GB" dirty="0"/>
              <a:t>a glossary of STRUCTURAL FEATURES </a:t>
            </a:r>
            <a:r>
              <a:rPr lang="en-GB" dirty="0" smtClean="0"/>
              <a:t>– </a:t>
            </a:r>
          </a:p>
          <a:p>
            <a:r>
              <a:rPr lang="en-GB" i="1" dirty="0" smtClean="0"/>
              <a:t>shifting </a:t>
            </a:r>
            <a:r>
              <a:rPr lang="en-GB" i="1" dirty="0"/>
              <a:t>between different times or </a:t>
            </a:r>
            <a:r>
              <a:rPr lang="en-GB" i="1" dirty="0" smtClean="0"/>
              <a:t>places</a:t>
            </a:r>
            <a:endParaRPr lang="en-GB" i="1" dirty="0"/>
          </a:p>
          <a:p>
            <a:r>
              <a:rPr lang="en-GB" i="1" dirty="0" smtClean="0"/>
              <a:t>a </a:t>
            </a:r>
            <a:r>
              <a:rPr lang="en-GB" i="1" dirty="0"/>
              <a:t>sudden or gradual introduction of a new character at a significant point</a:t>
            </a:r>
          </a:p>
          <a:p>
            <a:r>
              <a:rPr lang="en-GB" i="1" dirty="0" smtClean="0"/>
              <a:t>combining </a:t>
            </a:r>
            <a:r>
              <a:rPr lang="en-GB" i="1" dirty="0"/>
              <a:t>external actions with internal thoughts</a:t>
            </a:r>
          </a:p>
          <a:p>
            <a:r>
              <a:rPr lang="en-GB" i="1" dirty="0" smtClean="0"/>
              <a:t>switching </a:t>
            </a:r>
            <a:r>
              <a:rPr lang="en-GB" i="1" dirty="0"/>
              <a:t>between different points of view</a:t>
            </a:r>
          </a:p>
          <a:p>
            <a:r>
              <a:rPr lang="en-GB" i="1" dirty="0" smtClean="0"/>
              <a:t>developing </a:t>
            </a:r>
            <a:r>
              <a:rPr lang="en-GB" i="1" dirty="0"/>
              <a:t>and reiterating: focussing on a point of view by expanding and repeating it</a:t>
            </a:r>
          </a:p>
          <a:p>
            <a:r>
              <a:rPr lang="en-GB" i="1" dirty="0" smtClean="0"/>
              <a:t>positioning </a:t>
            </a:r>
            <a:r>
              <a:rPr lang="en-GB" i="1" dirty="0"/>
              <a:t>of key sentences and their impact on the whole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GB" dirty="0" smtClean="0"/>
              <a:t>Create your own questions in this style, based on other literary texts or on the set texts for English Literature.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95400"/>
            <a:ext cx="6886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Q5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It’s all about the planning.</a:t>
            </a:r>
          </a:p>
          <a:p>
            <a:r>
              <a:rPr lang="en-GB" dirty="0" smtClean="0"/>
              <a:t>Use a picture as inspiration for a piece of descriptive/narrative writing.</a:t>
            </a:r>
          </a:p>
          <a:p>
            <a:r>
              <a:rPr lang="en-GB" dirty="0" smtClean="0"/>
              <a:t>Practise planning </a:t>
            </a:r>
            <a:r>
              <a:rPr lang="en-GB" dirty="0" smtClean="0"/>
              <a:t>responses: how will you introduce this? What have you decided re plot, character, setting? How will it end?</a:t>
            </a:r>
            <a:endParaRPr lang="en-GB" dirty="0" smtClean="0"/>
          </a:p>
          <a:p>
            <a:r>
              <a:rPr lang="en-GB" dirty="0" smtClean="0"/>
              <a:t>Plan the overall response and plan your paragraphs – it would be better to practise the planning than practise writing whole answers.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8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28495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Language Paper 2</a:t>
            </a:r>
            <a:endParaRPr lang="en-GB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5257800" cy="66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93882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prepare?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Read as much non-fiction as you </a:t>
            </a:r>
            <a:r>
              <a:rPr lang="en-GB" dirty="0" smtClean="0"/>
              <a:t>can: opinion pieces, commentaries and speec</a:t>
            </a:r>
            <a:r>
              <a:rPr lang="en-GB" dirty="0" smtClean="0"/>
              <a:t>hes are more useful than a straightforward ‘news’ article.</a:t>
            </a:r>
            <a:endParaRPr lang="en-GB" dirty="0" smtClean="0"/>
          </a:p>
          <a:p>
            <a:r>
              <a:rPr lang="en-GB" dirty="0" smtClean="0"/>
              <a:t>Read articles about the same topics but that might have different approaches eg The Guardian and The Daily Mail might write about </a:t>
            </a:r>
            <a:r>
              <a:rPr lang="en-GB" dirty="0" smtClean="0"/>
              <a:t>immigration </a:t>
            </a:r>
            <a:r>
              <a:rPr lang="en-GB" dirty="0" smtClean="0"/>
              <a:t>differently!</a:t>
            </a:r>
          </a:p>
          <a:p>
            <a:r>
              <a:rPr lang="en-GB" dirty="0" smtClean="0"/>
              <a:t>Play Devil’s Advocate!</a:t>
            </a:r>
          </a:p>
          <a:p>
            <a:r>
              <a:rPr lang="en-GB" dirty="0" smtClean="0"/>
              <a:t>Can you explain how the writer feels about the subject she is writing about? How do you know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is the relationship between the writer and the subject matter?</a:t>
            </a:r>
            <a:endParaRPr lang="en-GB" dirty="0" smtClean="0"/>
          </a:p>
          <a:p>
            <a:r>
              <a:rPr lang="en-GB" dirty="0" smtClean="0"/>
              <a:t>Read online commentaries about current affairs, rather than news articles; scroll down to the online comment responses; how would you have reacted? Why?</a:t>
            </a:r>
          </a:p>
          <a:p>
            <a:r>
              <a:rPr lang="en-GB" dirty="0" smtClean="0"/>
              <a:t>Read any article from a (proper) newspaper and highlight any </a:t>
            </a:r>
            <a:r>
              <a:rPr lang="en-GB" dirty="0" err="1" smtClean="0"/>
              <a:t>languistic</a:t>
            </a:r>
            <a:r>
              <a:rPr lang="en-GB" dirty="0" smtClean="0"/>
              <a:t>/literary/structural techniques </a:t>
            </a:r>
            <a:r>
              <a:rPr lang="en-GB" dirty="0" smtClean="0"/>
              <a:t>that the writer has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1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http://lifemoreextraordinary.com/revision/revise-english-language-gcse-aqa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www.bbc.com/education/examspecs/zcbchv4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https://thelearningprofession.wordpress.com/about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www.aqa.org.uk/subjects/english/gcse/english-language-8700</a:t>
            </a:r>
            <a:endParaRPr lang="en-GB" dirty="0" smtClean="0"/>
          </a:p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www.bl.uk/learning/langlit/texts/context.html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 GCSE Learning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028950" cy="26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599"/>
            <a:ext cx="2667000" cy="28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81000" y="1752600"/>
            <a:ext cx="1447800" cy="9144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Paper 1 (1h45)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Romeo and Juliet </a:t>
            </a:r>
            <a:r>
              <a:rPr lang="en-GB" dirty="0" smtClean="0"/>
              <a:t>by William Shakespeare</a:t>
            </a: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 Christmas </a:t>
            </a:r>
            <a:r>
              <a:rPr lang="en-GB" dirty="0" smtClean="0"/>
              <a:t>Carol by Charles Dickens</a:t>
            </a:r>
            <a:endParaRPr lang="en-GB" dirty="0" smtClean="0"/>
          </a:p>
          <a:p>
            <a:r>
              <a:rPr lang="en-GB" dirty="0" smtClean="0"/>
              <a:t>Extract based questions</a:t>
            </a:r>
          </a:p>
          <a:p>
            <a:r>
              <a:rPr lang="en-GB" dirty="0" smtClean="0"/>
              <a:t>Write about the EXTRACT and the rest of the play/novel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Paper 1 Section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244416" cy="465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72183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GB" dirty="0" smtClean="0"/>
              <a:t>Paper 1 Section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5962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72977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Paper 2 2h15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 Inspector Calls </a:t>
            </a:r>
            <a:r>
              <a:rPr lang="en-GB" dirty="0" smtClean="0"/>
              <a:t>by JB Priestley</a:t>
            </a: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AQA Power and Conflict Poetry comparison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Unseen poetry + unseen 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 Section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57005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12686"/>
            <a:ext cx="63706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 Section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100388" cy="44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58705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 Section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1411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3999"/>
            <a:ext cx="5031317" cy="49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784</Words>
  <Application>Microsoft Office PowerPoint</Application>
  <PresentationFormat>On-screen Show (4:3)</PresentationFormat>
  <Paragraphs>90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Getting ready for English</vt:lpstr>
      <vt:lpstr>What and when?</vt:lpstr>
      <vt:lpstr>Literature Paper 1 (1h45)</vt:lpstr>
      <vt:lpstr>Paper 1 Section A</vt:lpstr>
      <vt:lpstr>Paper 1 Section B</vt:lpstr>
      <vt:lpstr>Literature Paper 2 2h15</vt:lpstr>
      <vt:lpstr>Paper 2 Section A</vt:lpstr>
      <vt:lpstr>Paper 2 Section B</vt:lpstr>
      <vt:lpstr>Paper 2 Section C</vt:lpstr>
      <vt:lpstr>How can you revise?</vt:lpstr>
      <vt:lpstr>How can you revise?</vt:lpstr>
      <vt:lpstr>How can you revise?</vt:lpstr>
      <vt:lpstr>What would the writer have said?</vt:lpstr>
      <vt:lpstr>Create your own questions.</vt:lpstr>
      <vt:lpstr>Create your own questions</vt:lpstr>
      <vt:lpstr>Create your own questions</vt:lpstr>
      <vt:lpstr>Create your own questions</vt:lpstr>
      <vt:lpstr>Useful websites</vt:lpstr>
      <vt:lpstr>Language Paper 1</vt:lpstr>
      <vt:lpstr>Reading Strategies – how to become a more active reader</vt:lpstr>
      <vt:lpstr> Paper 1: How can you prepare?</vt:lpstr>
      <vt:lpstr>Evaluation</vt:lpstr>
      <vt:lpstr>Writing Q5</vt:lpstr>
      <vt:lpstr>Language Paper 2</vt:lpstr>
      <vt:lpstr>How can you prepare?</vt:lpstr>
      <vt:lpstr>Useful websites</vt:lpstr>
      <vt:lpstr>SWA GCSE Learning Platform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Jonson</dc:creator>
  <cp:lastModifiedBy>Laura Jonson</cp:lastModifiedBy>
  <cp:revision>22</cp:revision>
  <dcterms:created xsi:type="dcterms:W3CDTF">2006-08-16T00:00:00Z</dcterms:created>
  <dcterms:modified xsi:type="dcterms:W3CDTF">2020-03-16T11:45:15Z</dcterms:modified>
</cp:coreProperties>
</file>