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5"/>
  </p:notesMasterIdLst>
  <p:sldIdLst>
    <p:sldId id="261" r:id="rId2"/>
    <p:sldId id="258" r:id="rId3"/>
    <p:sldId id="259" r:id="rId4"/>
  </p:sldIdLst>
  <p:sldSz cx="9906000" cy="6858000" type="A4"/>
  <p:notesSz cx="6797675" cy="9926638"/>
  <p:embeddedFontLst>
    <p:embeddedFont>
      <p:font typeface="Kustom Culture" panose="020B0604020202020204" charset="0"/>
      <p:regular r:id="rId6"/>
    </p:embeddedFont>
    <p:embeddedFont>
      <p:font typeface="Nexa Rust Sans-Trial Black 2" panose="020B0604020202020204" charset="0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000"/>
    <a:srgbClr val="656668"/>
    <a:srgbClr val="676767"/>
    <a:srgbClr val="1DA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82A95-1E55-469A-A304-430538C34CBB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AD5D1-3916-44CA-AF02-97076CA86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0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19876-0562-00AA-3E51-351B3F0A3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01F77-BB3C-5C1F-3ACC-3B28750ED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F1753-7951-4579-C425-6D8FF13B2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4B9F9-37E4-058A-2F4C-EEF12A9B0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3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673F6-C12E-0BEA-C66C-3F2715A1C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70350-918B-B072-6EBB-110D64161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34A37-1DB8-898D-5B3C-AE74DF556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B7E89-1B33-371A-2221-92BF27C14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1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6FA6A-45C7-F492-4D71-D6A16607E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64371A-D1A7-7AA8-EE95-8C88280D2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4B4EF6-346B-2CFC-1349-65913F4BA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606EB-8C0E-A67F-556E-EC7553737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0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0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6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3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2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0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4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6257-F35A-464B-8E05-18A3B2E389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508FB-185E-CE7F-BCE3-73F6337F6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2AF9211-2C06-DD7D-AF3B-56AEF2137B4A}"/>
              </a:ext>
            </a:extLst>
          </p:cNvPr>
          <p:cNvSpPr txBox="1"/>
          <p:nvPr/>
        </p:nvSpPr>
        <p:spPr>
          <a:xfrm>
            <a:off x="5424488" y="6472488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£1.58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17018-01AC-DB0E-F535-41AA5CC12436}"/>
              </a:ext>
            </a:extLst>
          </p:cNvPr>
          <p:cNvSpPr/>
          <p:nvPr/>
        </p:nvSpPr>
        <p:spPr>
          <a:xfrm>
            <a:off x="5325838" y="4200983"/>
            <a:ext cx="17723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MONDAY </a:t>
            </a:r>
            <a:br>
              <a:rPr lang="en-GB" sz="800" b="1" dirty="0">
                <a:solidFill>
                  <a:srgbClr val="A8C757"/>
                </a:solidFill>
                <a:effectLst/>
              </a:rPr>
            </a:br>
            <a:r>
              <a:rPr lang="en-GB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Lemon Blondie </a:t>
            </a:r>
            <a:r>
              <a:rPr lang="en-GB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(G,E)</a:t>
            </a: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  <a:br>
              <a:rPr lang="en-GB" sz="400" b="1" dirty="0">
                <a:solidFill>
                  <a:srgbClr val="F0A000"/>
                </a:solidFill>
                <a:effectLst/>
              </a:rPr>
            </a:b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TUESDAY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Pancake Bar</a:t>
            </a:r>
            <a:r>
              <a:rPr lang="en-GB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G,Mk,E</a:t>
            </a:r>
            <a:r>
              <a:rPr lang="en-GB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WEDNESDAY </a:t>
            </a:r>
            <a:r>
              <a:rPr lang="en-GB" sz="800" b="0" dirty="0">
                <a:solidFill>
                  <a:srgbClr val="F0A000"/>
                </a:solidFill>
                <a:effectLst/>
              </a:rPr>
              <a:t> </a:t>
            </a:r>
            <a:endParaRPr lang="en-GB" sz="800" b="0" dirty="0">
              <a:solidFill>
                <a:srgbClr val="F0A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Blueberry Muffin Cake with</a:t>
            </a:r>
            <a:b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Carrot Streusel Topping </a:t>
            </a:r>
            <a:r>
              <a:rPr lang="en-GB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G,Mk,E</a:t>
            </a:r>
            <a:r>
              <a:rPr lang="en-GB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00" b="1" dirty="0">
              <a:solidFill>
                <a:srgbClr val="F0A000"/>
              </a:solidFill>
              <a:effectLst/>
            </a:endParaRPr>
          </a:p>
          <a:p>
            <a:pPr algn="ctr"/>
            <a:endParaRPr lang="en-GB" sz="400" b="1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THURSDAY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it-IT" sz="800" b="0" dirty="0">
                <a:solidFill>
                  <a:schemeClr val="tx1"/>
                </a:solidFill>
                <a:effectLst/>
              </a:rPr>
              <a:t>Chocolate Sponge Pudding </a:t>
            </a:r>
            <a:br>
              <a:rPr lang="it-IT" sz="800" b="0" dirty="0">
                <a:solidFill>
                  <a:schemeClr val="tx1"/>
                </a:solidFill>
                <a:effectLst/>
              </a:rPr>
            </a:br>
            <a:r>
              <a:rPr lang="en-GB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G,Mk,E</a:t>
            </a:r>
            <a:r>
              <a:rPr lang="en-GB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800" b="1" dirty="0">
              <a:solidFill>
                <a:srgbClr val="F0A000"/>
              </a:solidFill>
            </a:endParaRPr>
          </a:p>
          <a:p>
            <a:pPr algn="ctr"/>
            <a:endParaRPr lang="en-GB" sz="400" b="1" dirty="0">
              <a:solidFill>
                <a:srgbClr val="F0A000"/>
              </a:solidFill>
            </a:endParaRPr>
          </a:p>
          <a:p>
            <a:pPr algn="ctr"/>
            <a:r>
              <a:rPr lang="en-GB" sz="800" b="1" dirty="0">
                <a:solidFill>
                  <a:srgbClr val="F0A000"/>
                </a:solidFill>
              </a:rPr>
              <a:t>FRIDAY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Dorset Apple Cake </a:t>
            </a:r>
            <a:b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G,Mk,E</a:t>
            </a:r>
            <a:r>
              <a:rPr lang="en-GB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5E350C-F72B-E8BD-DB68-6C0678AF0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69771"/>
              </p:ext>
            </p:extLst>
          </p:nvPr>
        </p:nvGraphicFramePr>
        <p:xfrm>
          <a:off x="160465" y="1297831"/>
          <a:ext cx="7509010" cy="2036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802">
                  <a:extLst>
                    <a:ext uri="{9D8B030D-6E8A-4147-A177-3AD203B41FA5}">
                      <a16:colId xmlns:a16="http://schemas.microsoft.com/office/drawing/2014/main" val="2219491278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263824912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184243806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1490439424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4258597084"/>
                    </a:ext>
                  </a:extLst>
                </a:gridCol>
              </a:tblGrid>
              <a:tr h="203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Quarter Pound Beef Burger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in a Bun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G,Se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Or Spicy Chicken Burger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in a Bun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G,Se,Mu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Crispy Falafel Burger in a Bun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G,Se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(Vegan)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Oven Baked Wedges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Crunchy Seasonal Salad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</a:t>
                      </a:r>
                      <a:b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Onion Rings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Yakisoba Stir Fried Chicken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with Toasted Seeds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G,So,Se,Mu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Eat Curious Stir-Fried Yakisoba Vegetables with Toasted Seeds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G,So,Se,Mu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Egg Noodles with Garlic,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Ginger &amp; Soy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G,So,E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Roasted Chinese Leaf &amp; Cabbage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So,G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Prawn Crackers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Su,Cr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Chicken Gyros with Yoghurt &amp; Mint &amp; Chilli Sauce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Mk,E,G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Sweet Potato Falafel Gyros with Yoghurt &amp; Mint &amp; Chilli Sauce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Mk,E,G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Greek Cabbage Salad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</a:t>
                      </a:r>
                      <a:b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Crispy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Potato Wedges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Butter Chicken Makhani 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G,So,Mk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Butter Paneer &amp; Vegetable Makhani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G,So,Mk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Mango Chutney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Pilau Rice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Aromatic Roasted Cauliflower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</a:t>
                      </a:r>
                      <a:b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Toasted Naan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(G)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Battered Fish Fillet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(G,F)</a:t>
                      </a:r>
                      <a:b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Tartare Sauce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Grilled Jumbo Sausage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Su,G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Vegetable Spring Roll with Sweet &amp; Sour Sauce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</a:rPr>
                        <a:t>G,So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Chips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Peas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</a:t>
                      </a:r>
                      <a:b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Curry Sauce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So,Mk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9442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BA7258-A1A0-5DB9-D03F-3ECB6DBA7D44}"/>
              </a:ext>
            </a:extLst>
          </p:cNvPr>
          <p:cNvSpPr txBox="1"/>
          <p:nvPr/>
        </p:nvSpPr>
        <p:spPr>
          <a:xfrm>
            <a:off x="3640720" y="279679"/>
            <a:ext cx="3106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656668"/>
                </a:solidFill>
              </a:rPr>
              <a:t>21/04/25, 12/05/25,02/06/25,23/06/25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7C444-F348-864E-66B8-BC3937CEE86D}"/>
              </a:ext>
            </a:extLst>
          </p:cNvPr>
          <p:cNvSpPr txBox="1"/>
          <p:nvPr/>
        </p:nvSpPr>
        <p:spPr>
          <a:xfrm>
            <a:off x="1992085" y="3588025"/>
            <a:ext cx="2543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Check out what’s on offer today, available for free school meals!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411D4-40BA-DDBC-60DB-16635C8ECD01}"/>
              </a:ext>
            </a:extLst>
          </p:cNvPr>
          <p:cNvSpPr txBox="1"/>
          <p:nvPr/>
        </p:nvSpPr>
        <p:spPr>
          <a:xfrm>
            <a:off x="2134960" y="4742591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£2.65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DDCC0-3354-FD06-7E9A-0A43E34642B3}"/>
              </a:ext>
            </a:extLst>
          </p:cNvPr>
          <p:cNvSpPr txBox="1"/>
          <p:nvPr/>
        </p:nvSpPr>
        <p:spPr>
          <a:xfrm>
            <a:off x="2341774" y="30643"/>
            <a:ext cx="157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0A000"/>
                </a:solidFill>
              </a:rPr>
              <a:t>From £2.65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5DF2C3-DF5B-1EFC-3B87-94FE05851921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656668"/>
                </a:solidFill>
              </a:rPr>
              <a:t>Only £3.00</a:t>
            </a:r>
            <a:endParaRPr lang="en-GB" sz="2400" b="1" dirty="0">
              <a:solidFill>
                <a:srgbClr val="656668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9A839A5-91A6-A832-ACC0-AF9A73D4C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13062"/>
              </p:ext>
            </p:extLst>
          </p:nvPr>
        </p:nvGraphicFramePr>
        <p:xfrm>
          <a:off x="411892" y="5224084"/>
          <a:ext cx="4168272" cy="151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562">
                  <a:extLst>
                    <a:ext uri="{9D8B030D-6E8A-4147-A177-3AD203B41FA5}">
                      <a16:colId xmlns:a16="http://schemas.microsoft.com/office/drawing/2014/main" val="2420446914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val="80891071"/>
                    </a:ext>
                  </a:extLst>
                </a:gridCol>
                <a:gridCol w="902153">
                  <a:extLst>
                    <a:ext uri="{9D8B030D-6E8A-4147-A177-3AD203B41FA5}">
                      <a16:colId xmlns:a16="http://schemas.microsoft.com/office/drawing/2014/main" val="3932478420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16819369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480687640"/>
                    </a:ext>
                  </a:extLst>
                </a:gridCol>
              </a:tblGrid>
              <a:tr h="1510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0" dirty="0">
                          <a:solidFill>
                            <a:schemeClr val="tx1"/>
                          </a:solidFill>
                        </a:rPr>
                        <a:t>Loaded Chilli Beef Nachos 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850" b="1" dirty="0" err="1">
                          <a:solidFill>
                            <a:schemeClr val="tx1"/>
                          </a:solidFill>
                        </a:rPr>
                        <a:t>G,Mk,So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8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 Dog with Crispy Onions &amp; Mustard</a:t>
                      </a:r>
                      <a:br>
                        <a:rPr lang="en-GB" sz="8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5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G,So,Se,Mu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chemeClr val="tx1"/>
                          </a:solidFill>
                        </a:rPr>
                        <a:t>Buffalo Chicken Burger with Ranch Slaw 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850" b="1" dirty="0" err="1">
                          <a:solidFill>
                            <a:schemeClr val="tx1"/>
                          </a:solidFill>
                        </a:rPr>
                        <a:t>G,Se,E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Pulled </a:t>
                      </a:r>
                      <a:br>
                        <a:rPr lang="en-GB" sz="8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Pork Sub </a:t>
                      </a:r>
                      <a:br>
                        <a:rPr lang="en-GB" sz="8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5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G,Se,Mu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Cajun Chicken Quesadilla  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5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G,Mu,Mk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39844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064D552-CACE-7F32-2D99-F9C5F484CE90}"/>
              </a:ext>
            </a:extLst>
          </p:cNvPr>
          <p:cNvSpPr txBox="1"/>
          <p:nvPr/>
        </p:nvSpPr>
        <p:spPr>
          <a:xfrm>
            <a:off x="6248105" y="983444"/>
            <a:ext cx="1333295" cy="223266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fish</a:t>
            </a:r>
            <a:r>
              <a:rPr lang="en-GB" sz="830" dirty="0">
                <a:solidFill>
                  <a:srgbClr val="F0A000"/>
                </a:solidFill>
                <a:latin typeface="Nexa Rust Sans-Trial Black 2" pitchFamily="2" charset="0"/>
              </a:rPr>
              <a:t> </a:t>
            </a:r>
            <a:r>
              <a:rPr lang="en-GB" sz="830" dirty="0">
                <a:solidFill>
                  <a:srgbClr val="F0A000"/>
                </a:solidFill>
                <a:latin typeface="Kustom Culture" pitchFamily="2" charset="0"/>
              </a:rPr>
              <a:t>&amp; </a:t>
            </a:r>
            <a:r>
              <a:rPr lang="en-GB" sz="830" dirty="0">
                <a:solidFill>
                  <a:srgbClr val="F0A000"/>
                </a:solidFill>
                <a:latin typeface="Nexa Rust Sans-Trial Black 2" pitchFamily="2" charset="0"/>
              </a:rPr>
              <a:t>chip 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308F74-2832-DFEB-33D7-52F1F54016BF}"/>
              </a:ext>
            </a:extLst>
          </p:cNvPr>
          <p:cNvSpPr txBox="1"/>
          <p:nvPr/>
        </p:nvSpPr>
        <p:spPr>
          <a:xfrm>
            <a:off x="1801851" y="989762"/>
            <a:ext cx="1297934" cy="224357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Asian flavours</a:t>
            </a:r>
            <a:endParaRPr lang="en-GB" sz="830" dirty="0">
              <a:solidFill>
                <a:srgbClr val="F0A000"/>
              </a:solidFill>
              <a:latin typeface="Nexa Rust Sans-Trial Black 2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B095B-7315-18E6-ADF5-8E93943E872E}"/>
              </a:ext>
            </a:extLst>
          </p:cNvPr>
          <p:cNvSpPr txBox="1"/>
          <p:nvPr/>
        </p:nvSpPr>
        <p:spPr>
          <a:xfrm>
            <a:off x="3329323" y="989762"/>
            <a:ext cx="1333294" cy="224357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Greek gyros</a:t>
            </a:r>
            <a:endParaRPr lang="en-GB" sz="830" dirty="0">
              <a:solidFill>
                <a:srgbClr val="F0A000"/>
              </a:solidFill>
              <a:latin typeface="Nexa Rust Sans-Trial Black 2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99BB4C-56E0-EC5D-2830-B6C19EECC933}"/>
              </a:ext>
            </a:extLst>
          </p:cNvPr>
          <p:cNvSpPr txBox="1"/>
          <p:nvPr/>
        </p:nvSpPr>
        <p:spPr>
          <a:xfrm>
            <a:off x="4745808" y="982353"/>
            <a:ext cx="1502297" cy="224357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Masala moments</a:t>
            </a:r>
            <a:endParaRPr lang="en-GB" sz="830" dirty="0">
              <a:solidFill>
                <a:srgbClr val="F0A000"/>
              </a:solidFill>
              <a:latin typeface="Nexa Rust Sans-Trial Black 2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F41C50-4AE6-4891-DBCC-268F0FC06F03}"/>
              </a:ext>
            </a:extLst>
          </p:cNvPr>
          <p:cNvSpPr txBox="1"/>
          <p:nvPr/>
        </p:nvSpPr>
        <p:spPr>
          <a:xfrm>
            <a:off x="8364298" y="3691101"/>
            <a:ext cx="137918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 rtl="0">
              <a:lnSpc>
                <a:spcPct val="90000"/>
              </a:lnSpc>
            </a:pPr>
            <a:r>
              <a:rPr lang="en-GB" sz="1000" dirty="0">
                <a:solidFill>
                  <a:schemeClr val="bg1"/>
                </a:solidFill>
              </a:rPr>
              <a:t>Bolognaise </a:t>
            </a:r>
            <a:r>
              <a:rPr lang="en-GB" sz="1000" b="1" dirty="0">
                <a:solidFill>
                  <a:schemeClr val="bg1"/>
                </a:solidFill>
              </a:rPr>
              <a:t>(G)</a:t>
            </a:r>
          </a:p>
          <a:p>
            <a:pPr marR="0" algn="r" rtl="0">
              <a:lnSpc>
                <a:spcPct val="90000"/>
              </a:lnSpc>
            </a:pPr>
            <a:r>
              <a:rPr lang="en-GB" sz="1000" dirty="0">
                <a:solidFill>
                  <a:schemeClr val="bg1"/>
                </a:solidFill>
              </a:rPr>
              <a:t>Basil Pesto </a:t>
            </a:r>
            <a:r>
              <a:rPr lang="en-GB" sz="1000" b="1" dirty="0">
                <a:solidFill>
                  <a:schemeClr val="bg1"/>
                </a:solidFill>
              </a:rPr>
              <a:t>(</a:t>
            </a:r>
            <a:r>
              <a:rPr lang="en-GB" sz="1000" b="1" dirty="0" err="1">
                <a:solidFill>
                  <a:schemeClr val="bg1"/>
                </a:solidFill>
              </a:rPr>
              <a:t>G,Mk</a:t>
            </a:r>
            <a:r>
              <a:rPr lang="en-GB" sz="1000" b="1" dirty="0">
                <a:solidFill>
                  <a:schemeClr val="bg1"/>
                </a:solidFill>
              </a:rPr>
              <a:t>)</a:t>
            </a:r>
          </a:p>
          <a:p>
            <a:pPr algn="r">
              <a:lnSpc>
                <a:spcPct val="90000"/>
              </a:lnSpc>
            </a:pPr>
            <a:r>
              <a:rPr lang="en-GB" sz="1000" dirty="0">
                <a:solidFill>
                  <a:schemeClr val="bg1"/>
                </a:solidFill>
              </a:rPr>
              <a:t>Tomato &amp; Basil </a:t>
            </a:r>
            <a:r>
              <a:rPr lang="en-GB" sz="1000" b="1" dirty="0">
                <a:solidFill>
                  <a:schemeClr val="bg1"/>
                </a:solidFill>
              </a:rPr>
              <a:t>(G)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pt-BR" sz="1000" dirty="0">
                <a:solidFill>
                  <a:schemeClr val="bg1"/>
                </a:solidFill>
              </a:rPr>
              <a:t>Mac ‘n’ Cheese </a:t>
            </a:r>
            <a:r>
              <a:rPr lang="pt-BR" sz="1000" b="1" dirty="0">
                <a:solidFill>
                  <a:schemeClr val="bg1"/>
                </a:solidFill>
              </a:rPr>
              <a:t>(G,Mk,Mu)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A6CD59-3B3A-34F0-DB90-1CC6F0440C4D}"/>
              </a:ext>
            </a:extLst>
          </p:cNvPr>
          <p:cNvSpPr txBox="1"/>
          <p:nvPr/>
        </p:nvSpPr>
        <p:spPr>
          <a:xfrm>
            <a:off x="7913915" y="3438299"/>
            <a:ext cx="1898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dirty="0">
                <a:solidFill>
                  <a:srgbClr val="F0A000"/>
                </a:solidFill>
                <a:latin typeface="Blanch Caps Inline" panose="020B0304000000040004" pitchFamily="34" charset="0"/>
              </a:rPr>
              <a:t>Jackets &amp; Pasta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DCA50D-E104-C897-BDE0-2CE84F0252AA}"/>
              </a:ext>
            </a:extLst>
          </p:cNvPr>
          <p:cNvSpPr txBox="1"/>
          <p:nvPr/>
        </p:nvSpPr>
        <p:spPr>
          <a:xfrm>
            <a:off x="7353551" y="4357870"/>
            <a:ext cx="2389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dirty="0">
                <a:solidFill>
                  <a:srgbClr val="F0A000"/>
                </a:solidFill>
                <a:latin typeface="Blanch Caps Inline" panose="020B0304000000040004" pitchFamily="34" charset="0"/>
              </a:rPr>
              <a:t>Served with</a:t>
            </a:r>
            <a:br>
              <a:rPr lang="en-GB" sz="2000" dirty="0">
                <a:solidFill>
                  <a:srgbClr val="F0A000"/>
                </a:solidFill>
                <a:latin typeface="Blanch Caps Inline" panose="020B0304000000040004" pitchFamily="34" charset="0"/>
              </a:rPr>
            </a:br>
            <a:r>
              <a:rPr lang="pt-BR" sz="1000" dirty="0">
                <a:solidFill>
                  <a:schemeClr val="bg1"/>
                </a:solidFill>
              </a:rPr>
              <a:t>Garlic Bread </a:t>
            </a:r>
            <a:r>
              <a:rPr lang="pt-BR" sz="1000" b="1" dirty="0">
                <a:solidFill>
                  <a:schemeClr val="bg1"/>
                </a:solidFill>
              </a:rPr>
              <a:t>(G,So,Mk) </a:t>
            </a:r>
            <a:r>
              <a:rPr lang="pt-BR" sz="1000" dirty="0">
                <a:solidFill>
                  <a:schemeClr val="bg1"/>
                </a:solidFill>
              </a:rPr>
              <a:t>&amp; Cheese </a:t>
            </a:r>
            <a:r>
              <a:rPr lang="pt-BR" sz="1000" b="1" dirty="0">
                <a:solidFill>
                  <a:schemeClr val="bg1"/>
                </a:solidFill>
              </a:rPr>
              <a:t>(Mk)</a:t>
            </a:r>
            <a:br>
              <a:rPr lang="pt-BR" sz="1000" b="1" dirty="0">
                <a:solidFill>
                  <a:schemeClr val="bg1"/>
                </a:solidFill>
              </a:rPr>
            </a:br>
            <a:r>
              <a:rPr lang="pt-BR" sz="1000" b="1" i="1" dirty="0">
                <a:solidFill>
                  <a:srgbClr val="F0A000"/>
                </a:solidFill>
              </a:rPr>
              <a:t>From £0.65</a:t>
            </a:r>
            <a:endParaRPr lang="en-US" sz="1000" b="1" i="1" dirty="0">
              <a:solidFill>
                <a:srgbClr val="F0A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BFAC6-E7C9-1FFE-F50F-E804014E2058}"/>
              </a:ext>
            </a:extLst>
          </p:cNvPr>
          <p:cNvSpPr txBox="1"/>
          <p:nvPr/>
        </p:nvSpPr>
        <p:spPr>
          <a:xfrm>
            <a:off x="438848" y="985898"/>
            <a:ext cx="982356" cy="224357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Burger bar</a:t>
            </a:r>
            <a:endParaRPr lang="en-GB" sz="830" dirty="0">
              <a:solidFill>
                <a:srgbClr val="F0A000"/>
              </a:solidFill>
              <a:latin typeface="Nexa Rust Sans-Trial Black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0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DDC8F3-B08E-6FCA-4EDF-53C6FC86C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23FE0BD-7CF1-058E-2FC5-AA712385C658}"/>
              </a:ext>
            </a:extLst>
          </p:cNvPr>
          <p:cNvSpPr txBox="1"/>
          <p:nvPr/>
        </p:nvSpPr>
        <p:spPr>
          <a:xfrm>
            <a:off x="5424488" y="6472488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£1.58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BD8370-8A93-7A92-268B-14BD9B8494B8}"/>
              </a:ext>
            </a:extLst>
          </p:cNvPr>
          <p:cNvSpPr/>
          <p:nvPr/>
        </p:nvSpPr>
        <p:spPr>
          <a:xfrm>
            <a:off x="5325838" y="4251424"/>
            <a:ext cx="1772343" cy="1971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MONDAY </a:t>
            </a:r>
            <a:br>
              <a:rPr lang="en-GB" sz="800" b="1" dirty="0">
                <a:solidFill>
                  <a:srgbClr val="A8C757"/>
                </a:solidFill>
                <a:effectLst/>
              </a:rPr>
            </a:br>
            <a:r>
              <a:rPr lang="en-GB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Sticky Baked Jam Doughnut </a:t>
            </a:r>
            <a:r>
              <a:rPr lang="en-GB" sz="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</a:t>
            </a:r>
            <a:br>
              <a:rPr lang="en-GB" sz="400" b="1" dirty="0">
                <a:solidFill>
                  <a:srgbClr val="F0A000"/>
                </a:solidFill>
                <a:effectLst/>
              </a:rPr>
            </a:b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TUESDAY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Jamaican Ginger Cake </a:t>
            </a:r>
            <a:br>
              <a:rPr lang="en-GB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dirty="0">
                <a:solidFill>
                  <a:schemeClr val="tx1"/>
                </a:solidFill>
              </a:rPr>
              <a:t>(</a:t>
            </a:r>
            <a:r>
              <a:rPr lang="en-GB" sz="800" b="1" dirty="0" err="1">
                <a:solidFill>
                  <a:schemeClr val="tx1"/>
                </a:solidFill>
              </a:rPr>
              <a:t>G,Mk,E</a:t>
            </a:r>
            <a:r>
              <a:rPr lang="en-GB" sz="800" b="1" dirty="0">
                <a:solidFill>
                  <a:schemeClr val="tx1"/>
                </a:solidFill>
              </a:rPr>
              <a:t>)</a:t>
            </a:r>
            <a:r>
              <a:rPr lang="en-GB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dirty="0"/>
              <a:t> </a:t>
            </a:r>
            <a:r>
              <a:rPr lang="en-GB" sz="800" b="1" dirty="0">
                <a:solidFill>
                  <a:srgbClr val="F0A000"/>
                </a:solidFill>
                <a:effectLst/>
              </a:rPr>
              <a:t>WEDNESDAY </a:t>
            </a:r>
            <a:r>
              <a:rPr lang="en-GB" sz="800" b="0" dirty="0">
                <a:solidFill>
                  <a:srgbClr val="F0A000"/>
                </a:solidFill>
                <a:effectLst/>
              </a:rPr>
              <a:t> </a:t>
            </a:r>
            <a:endParaRPr lang="en-GB" sz="800" b="0" dirty="0">
              <a:solidFill>
                <a:srgbClr val="F0A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Apple Crumble &amp; Custard </a:t>
            </a:r>
            <a:b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i="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G,So,Mk,E</a:t>
            </a:r>
            <a:r>
              <a:rPr lang="en-GB" sz="800" b="1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00" b="1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THURSDAY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Frosted Carrot Cake </a:t>
            </a:r>
            <a:br>
              <a:rPr lang="en-GB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i="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G,Mk,E</a:t>
            </a:r>
            <a:r>
              <a:rPr lang="en-GB" sz="800" b="1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GB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  <a:br>
              <a:rPr lang="en-GB" sz="400" b="1" dirty="0">
                <a:solidFill>
                  <a:srgbClr val="F0A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dirty="0">
                <a:solidFill>
                  <a:srgbClr val="F0A000"/>
                </a:solidFill>
              </a:rPr>
              <a:t>FRIDAY</a:t>
            </a:r>
            <a:br>
              <a:rPr lang="en-GB" sz="800" b="1" dirty="0">
                <a:solidFill>
                  <a:srgbClr val="F0A000"/>
                </a:solidFill>
              </a:rPr>
            </a:br>
            <a:r>
              <a:rPr lang="en-GB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Chocolate Brownie</a:t>
            </a:r>
            <a:r>
              <a:rPr lang="en-GB" sz="800" b="1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(G,E)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BC8FB2-7406-D07A-033A-B750EA87E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60562"/>
              </p:ext>
            </p:extLst>
          </p:nvPr>
        </p:nvGraphicFramePr>
        <p:xfrm>
          <a:off x="160465" y="1297831"/>
          <a:ext cx="7509010" cy="2036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802">
                  <a:extLst>
                    <a:ext uri="{9D8B030D-6E8A-4147-A177-3AD203B41FA5}">
                      <a16:colId xmlns:a16="http://schemas.microsoft.com/office/drawing/2014/main" val="2219491278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263824912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184243806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1490439424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4258597084"/>
                    </a:ext>
                  </a:extLst>
                </a:gridCol>
              </a:tblGrid>
              <a:tr h="203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Con Carne with Sour Cream &amp; Pico de Gallo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Curious Smoky Veggie Chilli Pico De Gallo &amp; Vegan Sour Cream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G,Ce,Mu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(Vegan) </a:t>
                      </a:r>
                      <a:endParaRPr lang="en-GB" sz="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Onion Rice</a:t>
                      </a:r>
                      <a:b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Corn &amp; Pepper Salad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</a:t>
                      </a:r>
                      <a:b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Tortilla Chips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(So)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Orleans Gumbo with Rice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G,Mu,Ce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Pizza Mac &amp; Cheese with Garlic &amp; Herb Bread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Cajun Corn &amp; Peppers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(Mu)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Boston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</a:t>
                      </a:r>
                      <a:b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Onion Rings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Butchers Sausages with Caramelised Onion Gravy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Grilled Veggie Sausages with Caramelised Onion Gravy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(So) </a:t>
                      </a: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(Vegan)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Mashed Potatoes Roasted Broccoli</a:t>
                      </a:r>
                      <a:b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</a:t>
                      </a:r>
                      <a:b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Yorkshire Pudding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Chicken Katsu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 </a:t>
                      </a:r>
                      <a:b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Sweet Potato Katsu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G,So,E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b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Katsu Curry Sauce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Rice</a:t>
                      </a:r>
                      <a:b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 Salad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</a:t>
                      </a:r>
                      <a:b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Prawn Crackers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Su,Cr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Fillet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  <a:b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Tartare Sauce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</a:t>
                      </a:r>
                      <a:b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Grilled Jumbo Sausage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Su,G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Wholemeal Curried Vegetable Pasty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(G) </a:t>
                      </a: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(Vegan)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Chips </a:t>
                      </a:r>
                      <a:b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 </a:t>
                      </a:r>
                      <a:b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 </a:t>
                      </a: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Curry Sauce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So,Mk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9442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26E5A7-B830-8C2C-DB3E-BFBE83379827}"/>
              </a:ext>
            </a:extLst>
          </p:cNvPr>
          <p:cNvSpPr txBox="1"/>
          <p:nvPr/>
        </p:nvSpPr>
        <p:spPr>
          <a:xfrm>
            <a:off x="3524839" y="420857"/>
            <a:ext cx="2043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656668"/>
                </a:solidFill>
              </a:rPr>
              <a:t>28/04/25, 19/05/25,09/06/25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F21DF-05E7-E0E2-59EF-B4B564C57B2E}"/>
              </a:ext>
            </a:extLst>
          </p:cNvPr>
          <p:cNvSpPr txBox="1"/>
          <p:nvPr/>
        </p:nvSpPr>
        <p:spPr>
          <a:xfrm>
            <a:off x="1992085" y="3588025"/>
            <a:ext cx="2543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Check out what’s on offer today, available for free school meals!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4C362-CDD8-DB70-2592-BB8B5E1AECAF}"/>
              </a:ext>
            </a:extLst>
          </p:cNvPr>
          <p:cNvSpPr txBox="1"/>
          <p:nvPr/>
        </p:nvSpPr>
        <p:spPr>
          <a:xfrm>
            <a:off x="2134960" y="4742591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£2.65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EAA35-4C90-5276-04CE-F5A0B1FA6C90}"/>
              </a:ext>
            </a:extLst>
          </p:cNvPr>
          <p:cNvSpPr txBox="1"/>
          <p:nvPr/>
        </p:nvSpPr>
        <p:spPr>
          <a:xfrm>
            <a:off x="2341774" y="30643"/>
            <a:ext cx="157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0A000"/>
                </a:solidFill>
              </a:rPr>
              <a:t>From £2.65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51BF7-C3EB-F3B5-CA8B-B8532C26F14C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656668"/>
                </a:solidFill>
              </a:rPr>
              <a:t>Only £3.00</a:t>
            </a:r>
            <a:endParaRPr lang="en-GB" sz="2400" b="1" dirty="0">
              <a:solidFill>
                <a:srgbClr val="656668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AA6BD7A-969B-4988-C0C7-1B9B542D6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40594"/>
              </p:ext>
            </p:extLst>
          </p:nvPr>
        </p:nvGraphicFramePr>
        <p:xfrm>
          <a:off x="179614" y="5224084"/>
          <a:ext cx="4400550" cy="151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840">
                  <a:extLst>
                    <a:ext uri="{9D8B030D-6E8A-4147-A177-3AD203B41FA5}">
                      <a16:colId xmlns:a16="http://schemas.microsoft.com/office/drawing/2014/main" val="2420446914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val="80891071"/>
                    </a:ext>
                  </a:extLst>
                </a:gridCol>
                <a:gridCol w="902153">
                  <a:extLst>
                    <a:ext uri="{9D8B030D-6E8A-4147-A177-3AD203B41FA5}">
                      <a16:colId xmlns:a16="http://schemas.microsoft.com/office/drawing/2014/main" val="3932478420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16819369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480687640"/>
                    </a:ext>
                  </a:extLst>
                </a:gridCol>
              </a:tblGrid>
              <a:tr h="1510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Fajita Chicken Nachos </a:t>
                      </a:r>
                      <a:r>
                        <a:rPr lang="en-GB" sz="8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Mk,So</a:t>
                      </a:r>
                      <a:r>
                        <a:rPr lang="en-GB" sz="8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Fully Loaded Cheeseburger </a:t>
                      </a:r>
                      <a:r>
                        <a:rPr lang="en-GB" sz="8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G,Se,Mk</a:t>
                      </a:r>
                      <a:r>
                        <a:rPr lang="en-GB" sz="8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Korean</a:t>
                      </a:r>
                      <a:br>
                        <a:rPr lang="en-GB" sz="8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BBQ Chicken Wings &amp; Rice </a:t>
                      </a:r>
                      <a:r>
                        <a:rPr lang="en-GB" sz="7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G,Su,So,Se,Mu,Ce</a:t>
                      </a:r>
                      <a:r>
                        <a:rPr lang="en-GB" sz="7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Texas Chilli </a:t>
                      </a:r>
                      <a:br>
                        <a:rPr lang="en-GB" sz="8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Burrito </a:t>
                      </a:r>
                      <a:r>
                        <a:rPr lang="en-GB" sz="8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G,Mu,Mk</a:t>
                      </a:r>
                      <a:r>
                        <a:rPr lang="en-GB" sz="8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&amp; Tomato Pizza</a:t>
                      </a:r>
                      <a:br>
                        <a:rPr lang="en-GB" sz="85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8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5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8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39844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F0FEDF1-2AC4-CF22-E2E8-359C72F086E5}"/>
              </a:ext>
            </a:extLst>
          </p:cNvPr>
          <p:cNvSpPr txBox="1"/>
          <p:nvPr/>
        </p:nvSpPr>
        <p:spPr>
          <a:xfrm>
            <a:off x="6248105" y="983444"/>
            <a:ext cx="1333295" cy="223266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fish</a:t>
            </a:r>
            <a:r>
              <a:rPr lang="en-GB" sz="830" dirty="0">
                <a:solidFill>
                  <a:srgbClr val="F0A000"/>
                </a:solidFill>
                <a:latin typeface="Nexa Rust Sans-Trial Black 2" pitchFamily="2" charset="0"/>
              </a:rPr>
              <a:t> </a:t>
            </a:r>
            <a:r>
              <a:rPr lang="en-GB" sz="830" dirty="0">
                <a:solidFill>
                  <a:srgbClr val="F0A000"/>
                </a:solidFill>
                <a:latin typeface="Kustom Culture" pitchFamily="2" charset="0"/>
              </a:rPr>
              <a:t>&amp; </a:t>
            </a:r>
            <a:r>
              <a:rPr lang="en-GB" sz="830" dirty="0">
                <a:solidFill>
                  <a:srgbClr val="F0A000"/>
                </a:solidFill>
                <a:latin typeface="Nexa Rust Sans-Trial Black 2" pitchFamily="2" charset="0"/>
              </a:rPr>
              <a:t>chip shop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2F265F-1101-415F-5867-0D65A4E25A12}"/>
              </a:ext>
            </a:extLst>
          </p:cNvPr>
          <p:cNvSpPr txBox="1"/>
          <p:nvPr/>
        </p:nvSpPr>
        <p:spPr>
          <a:xfrm>
            <a:off x="1840057" y="986356"/>
            <a:ext cx="1285092" cy="224357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Taste of the us</a:t>
            </a:r>
            <a:endParaRPr lang="en-GB" sz="830" dirty="0">
              <a:solidFill>
                <a:srgbClr val="F0A000"/>
              </a:solidFill>
              <a:latin typeface="Nexa Rust Sans-Trial Black 2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351BB1-49C6-2135-8C99-60DA7F2AB2A5}"/>
              </a:ext>
            </a:extLst>
          </p:cNvPr>
          <p:cNvSpPr txBox="1"/>
          <p:nvPr/>
        </p:nvSpPr>
        <p:spPr>
          <a:xfrm>
            <a:off x="3267776" y="994219"/>
            <a:ext cx="1285092" cy="224357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HOME COMFORTS</a:t>
            </a:r>
            <a:endParaRPr lang="en-GB" sz="830" dirty="0">
              <a:solidFill>
                <a:srgbClr val="F0A000"/>
              </a:solidFill>
              <a:latin typeface="Nexa Rust Sans-Trial Black 2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9E1541-07B8-970A-FF5C-23C4282DBF56}"/>
              </a:ext>
            </a:extLst>
          </p:cNvPr>
          <p:cNvSpPr txBox="1"/>
          <p:nvPr/>
        </p:nvSpPr>
        <p:spPr>
          <a:xfrm>
            <a:off x="7895854" y="3729386"/>
            <a:ext cx="1847628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 rtl="0">
              <a:lnSpc>
                <a:spcPct val="90000"/>
              </a:lnSpc>
            </a:pPr>
            <a:r>
              <a:rPr lang="en-GB" sz="950" dirty="0">
                <a:solidFill>
                  <a:schemeClr val="bg1"/>
                </a:solidFill>
              </a:rPr>
              <a:t>Creamy Chicken &amp; Sweetcorn </a:t>
            </a:r>
            <a:r>
              <a:rPr lang="en-GB" sz="950" b="1" dirty="0">
                <a:solidFill>
                  <a:schemeClr val="bg1"/>
                </a:solidFill>
              </a:rPr>
              <a:t>(</a:t>
            </a:r>
            <a:r>
              <a:rPr lang="en-GB" sz="950" b="1" dirty="0" err="1">
                <a:solidFill>
                  <a:schemeClr val="bg1"/>
                </a:solidFill>
              </a:rPr>
              <a:t>G,Mk</a:t>
            </a:r>
            <a:r>
              <a:rPr lang="en-GB" sz="950" b="1" dirty="0">
                <a:solidFill>
                  <a:schemeClr val="bg1"/>
                </a:solidFill>
              </a:rPr>
              <a:t>)</a:t>
            </a:r>
          </a:p>
          <a:p>
            <a:pPr marR="0" algn="r" rtl="0">
              <a:lnSpc>
                <a:spcPct val="90000"/>
              </a:lnSpc>
            </a:pPr>
            <a:r>
              <a:rPr lang="en-GB" sz="950" dirty="0">
                <a:solidFill>
                  <a:schemeClr val="bg1"/>
                </a:solidFill>
              </a:rPr>
              <a:t>Spicy Tomato Arrabbiata </a:t>
            </a:r>
            <a:r>
              <a:rPr lang="en-GB" sz="950" b="1" dirty="0">
                <a:solidFill>
                  <a:schemeClr val="bg1"/>
                </a:solidFill>
              </a:rPr>
              <a:t>(G)</a:t>
            </a:r>
            <a:br>
              <a:rPr lang="en-GB" sz="950" dirty="0">
                <a:solidFill>
                  <a:schemeClr val="bg1"/>
                </a:solidFill>
              </a:rPr>
            </a:br>
            <a:r>
              <a:rPr lang="pt-BR" sz="950" dirty="0">
                <a:solidFill>
                  <a:schemeClr val="bg1"/>
                </a:solidFill>
              </a:rPr>
              <a:t>Mac ‘n’ Cheese </a:t>
            </a:r>
            <a:r>
              <a:rPr lang="pt-BR" sz="950" b="1" dirty="0">
                <a:solidFill>
                  <a:schemeClr val="bg1"/>
                </a:solidFill>
              </a:rPr>
              <a:t>(G,Mk,Mu)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917C5C-2E93-5AE7-6E24-186D558736A7}"/>
              </a:ext>
            </a:extLst>
          </p:cNvPr>
          <p:cNvSpPr txBox="1"/>
          <p:nvPr/>
        </p:nvSpPr>
        <p:spPr>
          <a:xfrm>
            <a:off x="7846932" y="3418764"/>
            <a:ext cx="1896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dirty="0">
                <a:solidFill>
                  <a:srgbClr val="F0A000"/>
                </a:solidFill>
                <a:latin typeface="Blanch Caps Inline" panose="020B0304000000040004" pitchFamily="34" charset="0"/>
              </a:rPr>
              <a:t>Jackets &amp; Pasta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6AE433-BEF9-C93A-420B-5A6AC1865527}"/>
              </a:ext>
            </a:extLst>
          </p:cNvPr>
          <p:cNvSpPr txBox="1"/>
          <p:nvPr/>
        </p:nvSpPr>
        <p:spPr>
          <a:xfrm>
            <a:off x="7353552" y="4313513"/>
            <a:ext cx="2389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dirty="0">
                <a:solidFill>
                  <a:srgbClr val="F0A000"/>
                </a:solidFill>
                <a:latin typeface="Blanch Caps Inline" panose="020B0304000000040004" pitchFamily="34" charset="0"/>
              </a:rPr>
              <a:t>Served with</a:t>
            </a:r>
            <a:br>
              <a:rPr lang="en-GB" sz="2000" dirty="0">
                <a:solidFill>
                  <a:srgbClr val="F0A000"/>
                </a:solidFill>
                <a:latin typeface="Blanch Caps Inline" panose="020B0304000000040004" pitchFamily="34" charset="0"/>
              </a:rPr>
            </a:br>
            <a:r>
              <a:rPr lang="pt-BR" sz="1000" dirty="0">
                <a:solidFill>
                  <a:schemeClr val="bg1"/>
                </a:solidFill>
              </a:rPr>
              <a:t>Garlic Bread </a:t>
            </a:r>
            <a:r>
              <a:rPr lang="pt-BR" sz="1000" b="1" dirty="0">
                <a:solidFill>
                  <a:schemeClr val="bg1"/>
                </a:solidFill>
              </a:rPr>
              <a:t>(G,So,Mk) </a:t>
            </a:r>
            <a:r>
              <a:rPr lang="pt-BR" sz="1000" dirty="0">
                <a:solidFill>
                  <a:schemeClr val="bg1"/>
                </a:solidFill>
              </a:rPr>
              <a:t>&amp; Cheese </a:t>
            </a:r>
            <a:r>
              <a:rPr lang="pt-BR" sz="1000" b="1" dirty="0">
                <a:solidFill>
                  <a:schemeClr val="bg1"/>
                </a:solidFill>
              </a:rPr>
              <a:t>(Mk)</a:t>
            </a:r>
            <a:br>
              <a:rPr lang="pt-BR" sz="1000" b="1" dirty="0">
                <a:solidFill>
                  <a:schemeClr val="bg1"/>
                </a:solidFill>
              </a:rPr>
            </a:br>
            <a:r>
              <a:rPr lang="pt-BR" sz="1000" b="1" i="1" dirty="0">
                <a:solidFill>
                  <a:srgbClr val="F0A000"/>
                </a:solidFill>
              </a:rPr>
              <a:t>From £0.65</a:t>
            </a:r>
            <a:endParaRPr lang="en-US" sz="1000" b="1" i="1" dirty="0">
              <a:solidFill>
                <a:srgbClr val="F0A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EC435-5961-FE0B-75B3-A78C2ED5177A}"/>
              </a:ext>
            </a:extLst>
          </p:cNvPr>
          <p:cNvSpPr txBox="1"/>
          <p:nvPr/>
        </p:nvSpPr>
        <p:spPr>
          <a:xfrm>
            <a:off x="244865" y="991866"/>
            <a:ext cx="1333295" cy="224357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Fiesta flavours</a:t>
            </a:r>
            <a:endParaRPr lang="en-GB" sz="830" dirty="0">
              <a:solidFill>
                <a:srgbClr val="F0A000"/>
              </a:solidFill>
              <a:latin typeface="Nexa Rust Sans-Trial Black 2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B7BE5-889F-3D7B-2926-B0C4B0FDC9C8}"/>
              </a:ext>
            </a:extLst>
          </p:cNvPr>
          <p:cNvSpPr txBox="1"/>
          <p:nvPr/>
        </p:nvSpPr>
        <p:spPr>
          <a:xfrm>
            <a:off x="4814765" y="990644"/>
            <a:ext cx="1228267" cy="224357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Katsu kitchen</a:t>
            </a:r>
            <a:endParaRPr lang="en-GB" sz="830" dirty="0">
              <a:solidFill>
                <a:srgbClr val="F0A000"/>
              </a:solidFill>
              <a:latin typeface="Nexa Rust Sans-Trial Black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7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547C6A-804E-0552-F2EA-5AC804514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A9A1344-C9F1-C189-FD3D-2F02FF447CED}"/>
              </a:ext>
            </a:extLst>
          </p:cNvPr>
          <p:cNvSpPr txBox="1"/>
          <p:nvPr/>
        </p:nvSpPr>
        <p:spPr>
          <a:xfrm>
            <a:off x="5424488" y="6472488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£1.58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A1771D-7C44-E712-07FD-A86600E4764E}"/>
              </a:ext>
            </a:extLst>
          </p:cNvPr>
          <p:cNvSpPr/>
          <p:nvPr/>
        </p:nvSpPr>
        <p:spPr>
          <a:xfrm>
            <a:off x="5325838" y="4171914"/>
            <a:ext cx="1772343" cy="212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MONDAY </a:t>
            </a:r>
            <a:br>
              <a:rPr lang="en-GB" sz="800" b="1" dirty="0">
                <a:solidFill>
                  <a:srgbClr val="A8C757"/>
                </a:solidFill>
                <a:effectLst/>
              </a:rPr>
            </a:br>
            <a: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Apple &amp; Sultana Strudel </a:t>
            </a:r>
            <a:b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(</a:t>
            </a:r>
            <a:r>
              <a:rPr lang="en-GB" sz="800" b="1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G,So,Mk,E</a:t>
            </a:r>
            <a:r>
              <a:rPr lang="en-GB" sz="8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)</a:t>
            </a:r>
            <a:br>
              <a:rPr lang="en-GB" sz="800" b="1" dirty="0">
                <a:solidFill>
                  <a:srgbClr val="F0A000"/>
                </a:solidFill>
                <a:effectLst/>
              </a:rPr>
            </a:b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TUESDAY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 to Toe Banana &amp; Chocolate Brownie</a:t>
            </a:r>
            <a:r>
              <a:rPr lang="en-GB" sz="800" b="1" dirty="0">
                <a:solidFill>
                  <a:srgbClr val="F0A000"/>
                </a:solidFill>
                <a:effectLst/>
              </a:rPr>
              <a:t> </a:t>
            </a:r>
            <a:r>
              <a:rPr lang="en-GB" sz="8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(</a:t>
            </a:r>
            <a:r>
              <a:rPr lang="en-GB" sz="800" b="1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G,So,Mk,E</a:t>
            </a:r>
            <a:r>
              <a:rPr lang="en-GB" sz="8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)</a:t>
            </a:r>
            <a:br>
              <a:rPr lang="en-GB" sz="800" b="1" dirty="0">
                <a:solidFill>
                  <a:srgbClr val="F0A000"/>
                </a:solidFill>
                <a:effectLst/>
              </a:rPr>
            </a:br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WEDNESDAY </a:t>
            </a:r>
            <a:r>
              <a:rPr lang="en-GB" sz="800" b="0" dirty="0">
                <a:solidFill>
                  <a:srgbClr val="F0A000"/>
                </a:solidFill>
                <a:effectLst/>
              </a:rPr>
              <a:t> </a:t>
            </a:r>
            <a:endParaRPr lang="en-GB" sz="800" b="0" dirty="0">
              <a:solidFill>
                <a:srgbClr val="F0A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Peach Crumble with Custard</a:t>
            </a:r>
            <a:r>
              <a:rPr lang="en-GB" sz="8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(</a:t>
            </a:r>
            <a:r>
              <a:rPr lang="en-GB" sz="800" b="1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G,So,Mk,E</a:t>
            </a:r>
            <a:r>
              <a:rPr lang="en-GB" sz="8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)</a:t>
            </a:r>
            <a:r>
              <a:rPr lang="en-GB" sz="800" b="1" dirty="0">
                <a:solidFill>
                  <a:srgbClr val="F0A000"/>
                </a:solidFill>
                <a:effectLst/>
              </a:rPr>
              <a:t> </a:t>
            </a:r>
            <a:br>
              <a:rPr lang="en-GB" sz="600" b="1" dirty="0">
                <a:solidFill>
                  <a:srgbClr val="F0A000"/>
                </a:solidFill>
                <a:effectLst/>
              </a:rPr>
            </a:br>
            <a:r>
              <a:rPr lang="en-GB" sz="400" b="1" dirty="0">
                <a:solidFill>
                  <a:srgbClr val="F0A000"/>
                </a:solidFill>
                <a:effectLst/>
              </a:rPr>
              <a:t>  </a:t>
            </a:r>
            <a:br>
              <a:rPr lang="en-GB" sz="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b="1" dirty="0">
                <a:solidFill>
                  <a:srgbClr val="F0A000"/>
                </a:solidFill>
                <a:effectLst/>
              </a:rPr>
              <a:t>THURSDAY</a:t>
            </a:r>
            <a:br>
              <a:rPr lang="en-GB" sz="800" dirty="0">
                <a:solidFill>
                  <a:srgbClr val="F0A000"/>
                </a:solidFill>
              </a:rPr>
            </a:br>
            <a: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Sticky Toffee Pudding</a:t>
            </a:r>
            <a:r>
              <a:rPr lang="en-GB" sz="8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  <a:br>
              <a:rPr lang="en-GB" sz="8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en-GB" sz="8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(</a:t>
            </a:r>
            <a:r>
              <a:rPr lang="en-GB" sz="800" b="1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G,So,Mk,E</a:t>
            </a:r>
            <a:r>
              <a:rPr lang="en-GB" sz="8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)</a:t>
            </a:r>
            <a:br>
              <a:rPr lang="en-GB" sz="400" b="1" dirty="0">
                <a:solidFill>
                  <a:srgbClr val="F0A000"/>
                </a:solidFill>
                <a:effectLst/>
              </a:rPr>
            </a:br>
            <a:br>
              <a:rPr lang="en-GB" sz="400" b="1" dirty="0">
                <a:solidFill>
                  <a:srgbClr val="F0A000"/>
                </a:solidFill>
                <a:effectLst/>
              </a:rPr>
            </a:br>
            <a:r>
              <a:rPr lang="en-GB" sz="800" b="1" dirty="0">
                <a:solidFill>
                  <a:srgbClr val="F0A000"/>
                </a:solidFill>
              </a:rPr>
              <a:t>FRIDAY</a:t>
            </a:r>
            <a:br>
              <a:rPr lang="en-GB" sz="800" dirty="0">
                <a:solidFill>
                  <a:srgbClr val="F0A000"/>
                </a:solidFill>
              </a:rPr>
            </a:br>
            <a:r>
              <a:rPr lang="en-GB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Lemon &amp; Ginger Shortbread </a:t>
            </a:r>
            <a:r>
              <a:rPr lang="en-GB" sz="8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(G)</a:t>
            </a:r>
            <a:endParaRPr lang="en-GB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8760D2-9F34-B9FE-B270-6AF8C1EA3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816105"/>
              </p:ext>
            </p:extLst>
          </p:nvPr>
        </p:nvGraphicFramePr>
        <p:xfrm>
          <a:off x="160465" y="1297831"/>
          <a:ext cx="7509010" cy="2036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802">
                  <a:extLst>
                    <a:ext uri="{9D8B030D-6E8A-4147-A177-3AD203B41FA5}">
                      <a16:colId xmlns:a16="http://schemas.microsoft.com/office/drawing/2014/main" val="2219491278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263824912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184243806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1490439424"/>
                    </a:ext>
                  </a:extLst>
                </a:gridCol>
                <a:gridCol w="1501802">
                  <a:extLst>
                    <a:ext uri="{9D8B030D-6E8A-4147-A177-3AD203B41FA5}">
                      <a16:colId xmlns:a16="http://schemas.microsoft.com/office/drawing/2014/main" val="4258597084"/>
                    </a:ext>
                  </a:extLst>
                </a:gridCol>
              </a:tblGrid>
              <a:tr h="203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Authentic Chicken &amp;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Chorizo Paella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Baked Spanish Frittata with Onions, Potatoes &amp; Spinach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Mk,E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Spanish Style Green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</a:t>
                      </a:r>
                      <a:b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Charred Corn on the Cob with Smoked Paprika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Korean Chicken Bulgogi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with Kimchi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G,So,Se,F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Korean Tofu &amp; Mushroom Sriracha Stir-Fry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G,So,Mu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(Vegan)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Wholegrain Rice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Soy &amp; Ginger Broccoli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</a:t>
                      </a:r>
                      <a:b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Prawn Crackers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Su,Cr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Classic Lasagne Al Forno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with Garden Salad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Mediterranean Roasted Vegetable Lasagne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 with Garden Salad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Baked Potato Wedges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Steamed Seasonal Greens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</a:t>
                      </a:r>
                      <a:b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Garlic Bread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G,So,Mk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Tex Mex-Chicken Burrito with Salsa &amp; Sour Cream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G,Mu,Mk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Curious Tex-Mex Burrito with Salsa &amp; Sour Cream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G,Mu,Mk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Mexican Spicy Rice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(Ce)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Zesty Mexican Slaw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Mu,E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</a:t>
                      </a:r>
                      <a:b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Tortilla Chips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(So)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Battered Fish Fillet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(F,G)</a:t>
                      </a:r>
                      <a:b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Tartare Sauce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Oven Fried Buttermilk Chicken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G,So,Mk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Homemade Pea &amp; Potato Samosa with Mango Chutney </a:t>
                      </a:r>
                      <a:r>
                        <a:rPr lang="en-GB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 (Vegan)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Chips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Peas </a:t>
                      </a:r>
                      <a:br>
                        <a:rPr lang="en-GB" sz="8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Baked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Extras: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Curry Sauce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9442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B85DE7-93A4-D95D-B3FF-31D572E34C2F}"/>
              </a:ext>
            </a:extLst>
          </p:cNvPr>
          <p:cNvSpPr txBox="1"/>
          <p:nvPr/>
        </p:nvSpPr>
        <p:spPr>
          <a:xfrm>
            <a:off x="3642228" y="406203"/>
            <a:ext cx="2043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656668"/>
                </a:solidFill>
              </a:rPr>
              <a:t>05/05/25, 26/05/25,16/06/25,07/07/25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F6325-C2EA-1828-6208-4E1DD3D6362F}"/>
              </a:ext>
            </a:extLst>
          </p:cNvPr>
          <p:cNvSpPr txBox="1"/>
          <p:nvPr/>
        </p:nvSpPr>
        <p:spPr>
          <a:xfrm>
            <a:off x="1992085" y="3588025"/>
            <a:ext cx="2543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Check out what’s on offer today, available for free school meals!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A200D-1805-5450-8A6B-E890F80F0FE5}"/>
              </a:ext>
            </a:extLst>
          </p:cNvPr>
          <p:cNvSpPr txBox="1"/>
          <p:nvPr/>
        </p:nvSpPr>
        <p:spPr>
          <a:xfrm>
            <a:off x="2134960" y="4742591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£2.65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EE884-07D4-DD5D-67E9-964B1AE18330}"/>
              </a:ext>
            </a:extLst>
          </p:cNvPr>
          <p:cNvSpPr txBox="1"/>
          <p:nvPr/>
        </p:nvSpPr>
        <p:spPr>
          <a:xfrm>
            <a:off x="2341774" y="30643"/>
            <a:ext cx="157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0A000"/>
                </a:solidFill>
              </a:rPr>
              <a:t>From £2.65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C9ED8-3F79-E6AD-B756-86ED9B2538C0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656668"/>
                </a:solidFill>
              </a:rPr>
              <a:t>Only £3.00</a:t>
            </a:r>
            <a:endParaRPr lang="en-GB" sz="2400" b="1" dirty="0">
              <a:solidFill>
                <a:srgbClr val="656668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2C20EA1-5535-1A9A-04D2-959710DEA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868635"/>
              </p:ext>
            </p:extLst>
          </p:nvPr>
        </p:nvGraphicFramePr>
        <p:xfrm>
          <a:off x="179614" y="5224084"/>
          <a:ext cx="4400550" cy="151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840">
                  <a:extLst>
                    <a:ext uri="{9D8B030D-6E8A-4147-A177-3AD203B41FA5}">
                      <a16:colId xmlns:a16="http://schemas.microsoft.com/office/drawing/2014/main" val="2420446914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val="80891071"/>
                    </a:ext>
                  </a:extLst>
                </a:gridCol>
                <a:gridCol w="902153">
                  <a:extLst>
                    <a:ext uri="{9D8B030D-6E8A-4147-A177-3AD203B41FA5}">
                      <a16:colId xmlns:a16="http://schemas.microsoft.com/office/drawing/2014/main" val="3932478420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16819369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480687640"/>
                    </a:ext>
                  </a:extLst>
                </a:gridCol>
              </a:tblGrid>
              <a:tr h="1510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chemeClr val="tx1"/>
                          </a:solidFill>
                        </a:rPr>
                        <a:t>Eat Curious </a:t>
                      </a:r>
                      <a:br>
                        <a:rPr lang="en-GB" sz="85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50" b="0" dirty="0">
                          <a:solidFill>
                            <a:schemeClr val="tx1"/>
                          </a:solidFill>
                        </a:rPr>
                        <a:t>Lamb Kofta </a:t>
                      </a:r>
                      <a:br>
                        <a:rPr lang="en-GB" sz="85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50" b="0" dirty="0">
                          <a:solidFill>
                            <a:schemeClr val="tx1"/>
                          </a:solidFill>
                        </a:rPr>
                        <a:t>with Pitta </a:t>
                      </a:r>
                      <a:br>
                        <a:rPr lang="en-GB" sz="85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850" b="1" dirty="0" err="1">
                          <a:solidFill>
                            <a:schemeClr val="tx1"/>
                          </a:solidFill>
                        </a:rPr>
                        <a:t>G,So,Mk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chemeClr val="tx1"/>
                          </a:solidFill>
                        </a:rPr>
                        <a:t>Hot Roast Baguette with Stuffing &amp; Mini Roasties </a:t>
                      </a:r>
                      <a:br>
                        <a:rPr lang="en-GB" sz="85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50" b="0" dirty="0">
                          <a:solidFill>
                            <a:schemeClr val="tx1"/>
                          </a:solidFill>
                        </a:rPr>
                        <a:t>Turkey Pork 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850" b="1" dirty="0" err="1">
                          <a:solidFill>
                            <a:schemeClr val="tx1"/>
                          </a:solidFill>
                        </a:rPr>
                        <a:t>G,Mk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chemeClr val="tx1"/>
                          </a:solidFill>
                        </a:rPr>
                        <a:t>Meatball Marinara Panini 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850" b="1" dirty="0" err="1">
                          <a:solidFill>
                            <a:schemeClr val="tx1"/>
                          </a:solidFill>
                        </a:rPr>
                        <a:t>G,Mk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5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chemeClr val="tx1"/>
                          </a:solidFill>
                        </a:rPr>
                        <a:t>Fish Finger Dog with Crunchy Slaw       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850" b="1" dirty="0" err="1">
                          <a:solidFill>
                            <a:schemeClr val="tx1"/>
                          </a:solidFill>
                        </a:rPr>
                        <a:t>G,Se,F,E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GB" sz="850" b="0" dirty="0">
                          <a:solidFill>
                            <a:schemeClr val="tx1"/>
                          </a:solidFill>
                        </a:rPr>
                      </a:br>
                      <a:endParaRPr lang="en-GB" sz="85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8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50" b="0" dirty="0">
                          <a:solidFill>
                            <a:schemeClr val="tx1"/>
                          </a:solidFill>
                        </a:rPr>
                        <a:t>Sweet &amp; Sour Chicken Noodles 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850" b="1" dirty="0" err="1">
                          <a:solidFill>
                            <a:schemeClr val="tx1"/>
                          </a:solidFill>
                        </a:rPr>
                        <a:t>G,So,E</a:t>
                      </a:r>
                      <a:r>
                        <a:rPr lang="en-GB" sz="85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39844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747379C4-EE76-8ACB-DA12-01ADAFF041BF}"/>
              </a:ext>
            </a:extLst>
          </p:cNvPr>
          <p:cNvSpPr txBox="1"/>
          <p:nvPr/>
        </p:nvSpPr>
        <p:spPr>
          <a:xfrm>
            <a:off x="6248105" y="983444"/>
            <a:ext cx="1333295" cy="223266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fish</a:t>
            </a:r>
            <a:r>
              <a:rPr lang="en-GB" sz="830" dirty="0">
                <a:solidFill>
                  <a:srgbClr val="F0A000"/>
                </a:solidFill>
                <a:latin typeface="Nexa Rust Sans-Trial Black 2" pitchFamily="2" charset="0"/>
              </a:rPr>
              <a:t> </a:t>
            </a:r>
            <a:r>
              <a:rPr lang="en-GB" sz="830" dirty="0">
                <a:solidFill>
                  <a:srgbClr val="F0A000"/>
                </a:solidFill>
                <a:latin typeface="Kustom Culture" pitchFamily="2" charset="0"/>
              </a:rPr>
              <a:t>&amp; </a:t>
            </a:r>
            <a:r>
              <a:rPr lang="en-GB" sz="830" dirty="0">
                <a:solidFill>
                  <a:srgbClr val="F0A000"/>
                </a:solidFill>
                <a:latin typeface="Nexa Rust Sans-Trial Black 2" pitchFamily="2" charset="0"/>
              </a:rPr>
              <a:t>chip shop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A00B6-6788-E4CB-C2EF-90DCBACA21D0}"/>
              </a:ext>
            </a:extLst>
          </p:cNvPr>
          <p:cNvSpPr txBox="1"/>
          <p:nvPr/>
        </p:nvSpPr>
        <p:spPr>
          <a:xfrm>
            <a:off x="221644" y="995344"/>
            <a:ext cx="1381423" cy="224357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Spanish specials</a:t>
            </a:r>
            <a:endParaRPr lang="en-GB" sz="830" dirty="0">
              <a:solidFill>
                <a:srgbClr val="F0A000"/>
              </a:solidFill>
              <a:latin typeface="Nexa Rust Sans-Trial Black 2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803B60-BCE9-3D54-887C-A85E1DE733E0}"/>
              </a:ext>
            </a:extLst>
          </p:cNvPr>
          <p:cNvSpPr txBox="1"/>
          <p:nvPr/>
        </p:nvSpPr>
        <p:spPr>
          <a:xfrm>
            <a:off x="1790629" y="994857"/>
            <a:ext cx="1285092" cy="224357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Asian flavours</a:t>
            </a:r>
            <a:endParaRPr lang="en-GB" sz="830" dirty="0">
              <a:solidFill>
                <a:srgbClr val="F0A000"/>
              </a:solidFill>
              <a:latin typeface="Nexa Rust Sans-Trial Black 2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C63B22-C8C7-53E0-0E67-0F64742C7A4E}"/>
              </a:ext>
            </a:extLst>
          </p:cNvPr>
          <p:cNvSpPr txBox="1"/>
          <p:nvPr/>
        </p:nvSpPr>
        <p:spPr>
          <a:xfrm>
            <a:off x="4745808" y="982353"/>
            <a:ext cx="1333295" cy="224357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Fiesta flavours</a:t>
            </a:r>
            <a:endParaRPr lang="en-GB" sz="830" dirty="0">
              <a:solidFill>
                <a:srgbClr val="F0A000"/>
              </a:solidFill>
              <a:latin typeface="Nexa Rust Sans-Trial Black 2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5EE71-22A5-6EDF-0DC6-CCFB0E818806}"/>
              </a:ext>
            </a:extLst>
          </p:cNvPr>
          <p:cNvSpPr txBox="1"/>
          <p:nvPr/>
        </p:nvSpPr>
        <p:spPr>
          <a:xfrm>
            <a:off x="3271008" y="994219"/>
            <a:ext cx="1285092" cy="224357"/>
          </a:xfrm>
          <a:prstGeom prst="rect">
            <a:avLst/>
          </a:prstGeom>
          <a:solidFill>
            <a:schemeClr val="bg1"/>
          </a:solidFill>
          <a:ln w="6350">
            <a:solidFill>
              <a:srgbClr val="656668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830" b="0" i="0" dirty="0">
                <a:solidFill>
                  <a:srgbClr val="F0A000"/>
                </a:solidFill>
                <a:effectLst/>
                <a:latin typeface="Nexa Rust Sans-Trial Black 2" pitchFamily="2" charset="0"/>
              </a:rPr>
              <a:t>HOME COMFORTS</a:t>
            </a:r>
            <a:endParaRPr lang="en-GB" sz="830" dirty="0">
              <a:solidFill>
                <a:srgbClr val="F0A000"/>
              </a:solidFill>
              <a:latin typeface="Nexa Rust Sans-Trial Black 2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F6A5B-8293-3551-7195-D96F084F248C}"/>
              </a:ext>
            </a:extLst>
          </p:cNvPr>
          <p:cNvSpPr txBox="1"/>
          <p:nvPr/>
        </p:nvSpPr>
        <p:spPr>
          <a:xfrm>
            <a:off x="8364298" y="3729386"/>
            <a:ext cx="137918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 rtl="0">
              <a:lnSpc>
                <a:spcPct val="90000"/>
              </a:lnSpc>
            </a:pPr>
            <a:r>
              <a:rPr lang="en-GB" sz="1000" dirty="0">
                <a:solidFill>
                  <a:schemeClr val="bg1"/>
                </a:solidFill>
              </a:rPr>
              <a:t>Bolognaise </a:t>
            </a:r>
            <a:r>
              <a:rPr lang="en-GB" sz="1000" b="1" dirty="0">
                <a:solidFill>
                  <a:schemeClr val="bg1"/>
                </a:solidFill>
              </a:rPr>
              <a:t>(G)</a:t>
            </a:r>
          </a:p>
          <a:p>
            <a:pPr marR="0" algn="r" rtl="0">
              <a:lnSpc>
                <a:spcPct val="90000"/>
              </a:lnSpc>
            </a:pPr>
            <a:r>
              <a:rPr lang="en-GB" sz="1000" dirty="0">
                <a:solidFill>
                  <a:schemeClr val="bg1"/>
                </a:solidFill>
              </a:rPr>
              <a:t>Basil Pesto </a:t>
            </a:r>
            <a:r>
              <a:rPr lang="en-GB" sz="1000" b="1" dirty="0">
                <a:solidFill>
                  <a:schemeClr val="bg1"/>
                </a:solidFill>
              </a:rPr>
              <a:t>(</a:t>
            </a:r>
            <a:r>
              <a:rPr lang="en-GB" sz="1000" b="1" dirty="0" err="1">
                <a:solidFill>
                  <a:schemeClr val="bg1"/>
                </a:solidFill>
              </a:rPr>
              <a:t>G,Mk</a:t>
            </a:r>
            <a:r>
              <a:rPr lang="en-GB" sz="1000" b="1" dirty="0">
                <a:solidFill>
                  <a:schemeClr val="bg1"/>
                </a:solidFill>
              </a:rPr>
              <a:t>)</a:t>
            </a:r>
          </a:p>
          <a:p>
            <a:pPr algn="r">
              <a:lnSpc>
                <a:spcPct val="90000"/>
              </a:lnSpc>
            </a:pPr>
            <a:r>
              <a:rPr lang="en-GB" sz="1000" dirty="0">
                <a:solidFill>
                  <a:schemeClr val="bg1"/>
                </a:solidFill>
              </a:rPr>
              <a:t>Tomato &amp; Basil </a:t>
            </a:r>
            <a:r>
              <a:rPr lang="en-GB" sz="1000" b="1" dirty="0">
                <a:solidFill>
                  <a:schemeClr val="bg1"/>
                </a:solidFill>
              </a:rPr>
              <a:t>(G)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pt-BR" sz="1000" dirty="0">
                <a:solidFill>
                  <a:schemeClr val="bg1"/>
                </a:solidFill>
              </a:rPr>
              <a:t>Mac ‘n’ Cheese </a:t>
            </a:r>
            <a:r>
              <a:rPr lang="pt-BR" sz="1000" b="1" dirty="0">
                <a:solidFill>
                  <a:schemeClr val="bg1"/>
                </a:solidFill>
              </a:rPr>
              <a:t>(G,Mk,Mu)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4E722-1C85-731C-8D6A-3ADB8E4E3E04}"/>
              </a:ext>
            </a:extLst>
          </p:cNvPr>
          <p:cNvSpPr txBox="1"/>
          <p:nvPr/>
        </p:nvSpPr>
        <p:spPr>
          <a:xfrm>
            <a:off x="7846932" y="3418764"/>
            <a:ext cx="1896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dirty="0">
                <a:solidFill>
                  <a:srgbClr val="F0A000"/>
                </a:solidFill>
                <a:latin typeface="Blanch Caps Inline" panose="020B0304000000040004" pitchFamily="34" charset="0"/>
              </a:rPr>
              <a:t>Jackets &amp; Pasta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A811FF-6BF0-DF8D-AC67-B68C5BC4CA19}"/>
              </a:ext>
            </a:extLst>
          </p:cNvPr>
          <p:cNvSpPr txBox="1"/>
          <p:nvPr/>
        </p:nvSpPr>
        <p:spPr>
          <a:xfrm>
            <a:off x="7353552" y="4357870"/>
            <a:ext cx="2389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dirty="0">
                <a:solidFill>
                  <a:srgbClr val="F0A000"/>
                </a:solidFill>
                <a:latin typeface="Blanch Caps Inline" panose="020B0304000000040004" pitchFamily="34" charset="0"/>
              </a:rPr>
              <a:t>Served with</a:t>
            </a:r>
            <a:br>
              <a:rPr lang="en-GB" sz="2000" dirty="0">
                <a:solidFill>
                  <a:srgbClr val="F0A000"/>
                </a:solidFill>
                <a:latin typeface="Blanch Caps Inline" panose="020B0304000000040004" pitchFamily="34" charset="0"/>
              </a:rPr>
            </a:br>
            <a:r>
              <a:rPr lang="pt-BR" sz="1000" dirty="0">
                <a:solidFill>
                  <a:schemeClr val="bg1"/>
                </a:solidFill>
              </a:rPr>
              <a:t>Garlic Bread </a:t>
            </a:r>
            <a:r>
              <a:rPr lang="pt-BR" sz="1000" b="1" dirty="0">
                <a:solidFill>
                  <a:schemeClr val="bg1"/>
                </a:solidFill>
              </a:rPr>
              <a:t>(G,So,Mk) </a:t>
            </a:r>
            <a:r>
              <a:rPr lang="pt-BR" sz="1000" dirty="0">
                <a:solidFill>
                  <a:schemeClr val="bg1"/>
                </a:solidFill>
              </a:rPr>
              <a:t>&amp; Cheese </a:t>
            </a:r>
            <a:r>
              <a:rPr lang="pt-BR" sz="1000" b="1" dirty="0">
                <a:solidFill>
                  <a:schemeClr val="bg1"/>
                </a:solidFill>
              </a:rPr>
              <a:t>(Mk)</a:t>
            </a:r>
            <a:br>
              <a:rPr lang="pt-BR" sz="1000" b="1" dirty="0">
                <a:solidFill>
                  <a:schemeClr val="bg1"/>
                </a:solidFill>
              </a:rPr>
            </a:br>
            <a:r>
              <a:rPr lang="pt-BR" sz="1000" b="1" i="1" dirty="0">
                <a:solidFill>
                  <a:srgbClr val="F0A000"/>
                </a:solidFill>
              </a:rPr>
              <a:t>From £0.65</a:t>
            </a:r>
            <a:endParaRPr lang="en-US" sz="1000" b="1" i="1" dirty="0">
              <a:solidFill>
                <a:srgbClr val="F0A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5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31045</TotalTime>
  <Words>1458</Words>
  <Application>Microsoft Office PowerPoint</Application>
  <PresentationFormat>A4 Paper (210x297 mm)</PresentationFormat>
  <Paragraphs>148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 Light</vt:lpstr>
      <vt:lpstr>Arial</vt:lpstr>
      <vt:lpstr>Calibri</vt:lpstr>
      <vt:lpstr>Blanch Caps Inline</vt:lpstr>
      <vt:lpstr>Nexa Rust Sans-Trial Black 2</vt:lpstr>
      <vt:lpstr>Kustom Culture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Ferris</dc:creator>
  <cp:lastModifiedBy>Samuel Whitbread</cp:lastModifiedBy>
  <cp:revision>122</cp:revision>
  <cp:lastPrinted>2025-04-22T06:13:58Z</cp:lastPrinted>
  <dcterms:created xsi:type="dcterms:W3CDTF">2023-09-28T15:12:01Z</dcterms:created>
  <dcterms:modified xsi:type="dcterms:W3CDTF">2025-06-03T05:31:31Z</dcterms:modified>
</cp:coreProperties>
</file>